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6" r:id="rId2"/>
    <p:sldId id="642" r:id="rId3"/>
    <p:sldId id="641" r:id="rId4"/>
    <p:sldId id="420" r:id="rId5"/>
    <p:sldId id="398" r:id="rId6"/>
    <p:sldId id="643" r:id="rId7"/>
    <p:sldId id="555" r:id="rId8"/>
    <p:sldId id="647" r:id="rId9"/>
    <p:sldId id="550" r:id="rId10"/>
    <p:sldId id="551" r:id="rId11"/>
    <p:sldId id="540" r:id="rId12"/>
    <p:sldId id="644" r:id="rId13"/>
    <p:sldId id="607" r:id="rId14"/>
    <p:sldId id="585" r:id="rId15"/>
    <p:sldId id="586" r:id="rId16"/>
    <p:sldId id="524" r:id="rId17"/>
    <p:sldId id="527" r:id="rId18"/>
    <p:sldId id="525" r:id="rId19"/>
    <p:sldId id="526" r:id="rId20"/>
    <p:sldId id="587" r:id="rId21"/>
    <p:sldId id="529" r:id="rId22"/>
    <p:sldId id="531" r:id="rId23"/>
    <p:sldId id="608" r:id="rId24"/>
    <p:sldId id="633" r:id="rId25"/>
    <p:sldId id="532" r:id="rId26"/>
    <p:sldId id="533" r:id="rId27"/>
    <p:sldId id="534" r:id="rId28"/>
    <p:sldId id="535" r:id="rId29"/>
    <p:sldId id="609" r:id="rId30"/>
    <p:sldId id="466" r:id="rId31"/>
    <p:sldId id="467" r:id="rId32"/>
    <p:sldId id="537" r:id="rId33"/>
    <p:sldId id="293" r:id="rId34"/>
    <p:sldId id="638" r:id="rId35"/>
    <p:sldId id="646" r:id="rId36"/>
    <p:sldId id="639" r:id="rId37"/>
    <p:sldId id="568" r:id="rId38"/>
    <p:sldId id="645" r:id="rId39"/>
    <p:sldId id="298" r:id="rId40"/>
    <p:sldId id="404" r:id="rId41"/>
    <p:sldId id="436" r:id="rId42"/>
    <p:sldId id="405" r:id="rId43"/>
    <p:sldId id="406" r:id="rId44"/>
    <p:sldId id="407" r:id="rId45"/>
    <p:sldId id="408" r:id="rId46"/>
    <p:sldId id="410" r:id="rId47"/>
    <p:sldId id="412" r:id="rId48"/>
    <p:sldId id="411" r:id="rId49"/>
    <p:sldId id="413" r:id="rId50"/>
    <p:sldId id="414" r:id="rId51"/>
    <p:sldId id="415" r:id="rId52"/>
    <p:sldId id="416" r:id="rId53"/>
    <p:sldId id="417"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114" d="100"/>
          <a:sy n="114" d="100"/>
        </p:scale>
        <p:origin x="612" y="102"/>
      </p:cViewPr>
      <p:guideLst/>
    </p:cSldViewPr>
  </p:slideViewPr>
  <p:notesTextViewPr>
    <p:cViewPr>
      <p:scale>
        <a:sx n="1" d="1"/>
        <a:sy n="1" d="1"/>
      </p:scale>
      <p:origin x="0" y="0"/>
    </p:cViewPr>
  </p:notesTextViewPr>
  <p:sorterViewPr>
    <p:cViewPr varScale="1">
      <p:scale>
        <a:sx n="100" d="100"/>
        <a:sy n="100" d="100"/>
      </p:scale>
      <p:origin x="0" y="-44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image" Target="../media/image25.wmf"/><Relationship Id="rId7" Type="http://schemas.openxmlformats.org/officeDocument/2006/relationships/image" Target="../media/image29.wmf"/><Relationship Id="rId2" Type="http://schemas.openxmlformats.org/officeDocument/2006/relationships/image" Target="../media/image24.wmf"/><Relationship Id="rId1" Type="http://schemas.openxmlformats.org/officeDocument/2006/relationships/image" Target="../media/image23.wmf"/><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5" Type="http://schemas.openxmlformats.org/officeDocument/2006/relationships/image" Target="../media/image38.wmf"/><Relationship Id="rId4" Type="http://schemas.openxmlformats.org/officeDocument/2006/relationships/image" Target="../media/image37.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4" Type="http://schemas.openxmlformats.org/officeDocument/2006/relationships/image" Target="../media/image4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 Id="rId4" Type="http://schemas.openxmlformats.org/officeDocument/2006/relationships/image" Target="../media/image4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 Id="rId5" Type="http://schemas.openxmlformats.org/officeDocument/2006/relationships/image" Target="../media/image51.emf"/><Relationship Id="rId4" Type="http://schemas.openxmlformats.org/officeDocument/2006/relationships/image" Target="../media/image50.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 Id="rId6" Type="http://schemas.openxmlformats.org/officeDocument/2006/relationships/image" Target="../media/image57.wmf"/><Relationship Id="rId5" Type="http://schemas.openxmlformats.org/officeDocument/2006/relationships/image" Target="../media/image56.wmf"/><Relationship Id="rId4" Type="http://schemas.openxmlformats.org/officeDocument/2006/relationships/image" Target="../media/image5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9.wmf"/><Relationship Id="rId5" Type="http://schemas.openxmlformats.org/officeDocument/2006/relationships/image" Target="../media/image56.wmf"/><Relationship Id="rId4" Type="http://schemas.openxmlformats.org/officeDocument/2006/relationships/image" Target="../media/image55.w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image" Target="../media/image25.wmf"/><Relationship Id="rId7" Type="http://schemas.openxmlformats.org/officeDocument/2006/relationships/image" Target="../media/image29.wmf"/><Relationship Id="rId2" Type="http://schemas.openxmlformats.org/officeDocument/2006/relationships/image" Target="../media/image24.wmf"/><Relationship Id="rId1" Type="http://schemas.openxmlformats.org/officeDocument/2006/relationships/image" Target="../media/image23.wmf"/><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 Id="rId4" Type="http://schemas.openxmlformats.org/officeDocument/2006/relationships/image" Target="../media/image32.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63.wmf"/><Relationship Id="rId4" Type="http://schemas.openxmlformats.org/officeDocument/2006/relationships/image" Target="../media/image66.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 Id="rId6" Type="http://schemas.openxmlformats.org/officeDocument/2006/relationships/image" Target="../media/image72.wmf"/><Relationship Id="rId5" Type="http://schemas.openxmlformats.org/officeDocument/2006/relationships/image" Target="../media/image71.wmf"/><Relationship Id="rId4" Type="http://schemas.openxmlformats.org/officeDocument/2006/relationships/image" Target="../media/image70.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 Id="rId6" Type="http://schemas.openxmlformats.org/officeDocument/2006/relationships/image" Target="../media/image78.wmf"/><Relationship Id="rId5" Type="http://schemas.openxmlformats.org/officeDocument/2006/relationships/image" Target="../media/image77.wmf"/><Relationship Id="rId4" Type="http://schemas.openxmlformats.org/officeDocument/2006/relationships/image" Target="../media/image7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wmf"/><Relationship Id="rId1" Type="http://schemas.openxmlformats.org/officeDocument/2006/relationships/image" Target="../media/image79.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image" Target="../media/image83.wmf"/><Relationship Id="rId1" Type="http://schemas.openxmlformats.org/officeDocument/2006/relationships/image" Target="../media/image82.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5.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9.wmf"/><Relationship Id="rId1" Type="http://schemas.openxmlformats.org/officeDocument/2006/relationships/image" Target="../media/image88.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4.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image" Target="../media/image91.wmf"/><Relationship Id="rId4" Type="http://schemas.openxmlformats.org/officeDocument/2006/relationships/image" Target="../media/image9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image" Target="../media/image97.wmf"/><Relationship Id="rId1" Type="http://schemas.openxmlformats.org/officeDocument/2006/relationships/image" Target="../media/image96.wmf"/><Relationship Id="rId4" Type="http://schemas.openxmlformats.org/officeDocument/2006/relationships/image" Target="../media/image99.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101.wmf"/><Relationship Id="rId1" Type="http://schemas.openxmlformats.org/officeDocument/2006/relationships/image" Target="../media/image100.wmf"/><Relationship Id="rId4" Type="http://schemas.openxmlformats.org/officeDocument/2006/relationships/image" Target="../media/image103.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05.wmf"/><Relationship Id="rId1" Type="http://schemas.openxmlformats.org/officeDocument/2006/relationships/image" Target="../media/image104.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image" Target="../media/image106.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image" Target="../media/image108.wmf"/><Relationship Id="rId5" Type="http://schemas.openxmlformats.org/officeDocument/2006/relationships/image" Target="../media/image112.wmf"/><Relationship Id="rId4" Type="http://schemas.openxmlformats.org/officeDocument/2006/relationships/image" Target="../media/image111.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16.wmf"/><Relationship Id="rId2" Type="http://schemas.openxmlformats.org/officeDocument/2006/relationships/image" Target="../media/image115.wmf"/><Relationship Id="rId1" Type="http://schemas.openxmlformats.org/officeDocument/2006/relationships/image" Target="../media/image114.wmf"/><Relationship Id="rId4" Type="http://schemas.openxmlformats.org/officeDocument/2006/relationships/image" Target="../media/image117.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20.wmf"/><Relationship Id="rId2" Type="http://schemas.openxmlformats.org/officeDocument/2006/relationships/image" Target="../media/image119.wmf"/><Relationship Id="rId1" Type="http://schemas.openxmlformats.org/officeDocument/2006/relationships/image" Target="../media/image118.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21.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23.wmf"/><Relationship Id="rId4" Type="http://schemas.openxmlformats.org/officeDocument/2006/relationships/image" Target="../media/image126.w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29.wmf"/><Relationship Id="rId2" Type="http://schemas.openxmlformats.org/officeDocument/2006/relationships/image" Target="../media/image128.wmf"/><Relationship Id="rId1" Type="http://schemas.openxmlformats.org/officeDocument/2006/relationships/image" Target="../media/image127.wmf"/><Relationship Id="rId4" Type="http://schemas.openxmlformats.org/officeDocument/2006/relationships/image" Target="../media/image130.e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28.wmf"/><Relationship Id="rId7" Type="http://schemas.openxmlformats.org/officeDocument/2006/relationships/image" Target="../media/image136.wmf"/><Relationship Id="rId2" Type="http://schemas.openxmlformats.org/officeDocument/2006/relationships/image" Target="../media/image127.wmf"/><Relationship Id="rId1" Type="http://schemas.openxmlformats.org/officeDocument/2006/relationships/image" Target="../media/image132.wmf"/><Relationship Id="rId6" Type="http://schemas.openxmlformats.org/officeDocument/2006/relationships/image" Target="../media/image135.wmf"/><Relationship Id="rId5" Type="http://schemas.openxmlformats.org/officeDocument/2006/relationships/image" Target="../media/image134.wmf"/><Relationship Id="rId4" Type="http://schemas.openxmlformats.org/officeDocument/2006/relationships/image" Target="../media/image133.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39.wmf"/><Relationship Id="rId2" Type="http://schemas.openxmlformats.org/officeDocument/2006/relationships/image" Target="../media/image138.wmf"/><Relationship Id="rId1" Type="http://schemas.openxmlformats.org/officeDocument/2006/relationships/image" Target="../media/image137.wmf"/><Relationship Id="rId5" Type="http://schemas.openxmlformats.org/officeDocument/2006/relationships/image" Target="../media/image141.wmf"/><Relationship Id="rId4" Type="http://schemas.openxmlformats.org/officeDocument/2006/relationships/image" Target="../media/image14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FBE37A-B81B-4657-9D23-A98439700D1C}" type="datetimeFigureOut">
              <a:rPr lang="ru-RU" smtClean="0"/>
              <a:t>15.09.2026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1F5F9B-65F9-43E9-BB92-51350A006798}" type="slidenum">
              <a:rPr lang="ru-RU" smtClean="0"/>
              <a:t>‹#›</a:t>
            </a:fld>
            <a:endParaRPr lang="ru-RU"/>
          </a:p>
        </p:txBody>
      </p:sp>
    </p:spTree>
    <p:extLst>
      <p:ext uri="{BB962C8B-B14F-4D97-AF65-F5344CB8AC3E}">
        <p14:creationId xmlns:p14="http://schemas.microsoft.com/office/powerpoint/2010/main" val="3028584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D836F0AE-6E86-4EB7-BAF7-2F380AD56953}" type="slidenum">
              <a:rPr lang="ru-RU" altLang="ru-RU" sz="1200">
                <a:latin typeface="Times New Roman" panose="02020603050405020304" pitchFamily="18" charset="0"/>
              </a:rPr>
              <a:pPr/>
              <a:t>4</a:t>
            </a:fld>
            <a:endParaRPr lang="ru-RU" altLang="ru-RU" sz="120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ru-RU" altLang="ru-RU"/>
          </a:p>
        </p:txBody>
      </p:sp>
    </p:spTree>
    <p:extLst>
      <p:ext uri="{BB962C8B-B14F-4D97-AF65-F5344CB8AC3E}">
        <p14:creationId xmlns:p14="http://schemas.microsoft.com/office/powerpoint/2010/main" val="1463588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67B691A6-7772-4DD6-8EFB-FCAB1727EF63}" type="slidenum">
              <a:rPr lang="ru-RU" altLang="ru-RU" sz="1200">
                <a:latin typeface="Times New Roman" panose="02020603050405020304" pitchFamily="18" charset="0"/>
              </a:rPr>
              <a:pPr/>
              <a:t>5</a:t>
            </a:fld>
            <a:endParaRPr lang="ru-RU" altLang="ru-RU" sz="120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ru-RU" altLang="ru-RU"/>
          </a:p>
        </p:txBody>
      </p:sp>
    </p:spTree>
    <p:extLst>
      <p:ext uri="{BB962C8B-B14F-4D97-AF65-F5344CB8AC3E}">
        <p14:creationId xmlns:p14="http://schemas.microsoft.com/office/powerpoint/2010/main" val="1158356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005FCF-B22D-4CE8-8C07-F400680DE64C}" type="slidenum">
              <a:rPr lang="ru-RU" altLang="ru-RU"/>
              <a:pPr/>
              <a:t>8</a:t>
            </a:fld>
            <a:endParaRPr lang="ru-RU" altLang="ru-RU"/>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r>
              <a:rPr lang="ru-RU" altLang="ru-RU"/>
              <a:t>Функция </a:t>
            </a:r>
            <a:r>
              <a:rPr lang="en-US" altLang="ru-RU"/>
              <a:t>f</a:t>
            </a:r>
            <a:r>
              <a:rPr lang="ru-RU" altLang="ru-RU"/>
              <a:t> (Е), плотность распределения вероятности «по энергии» для системы. Функция имеет ненулевое значение только в узкой области вблизи Е</a:t>
            </a:r>
            <a:r>
              <a:rPr lang="ru-RU" altLang="ru-RU" baseline="-25000"/>
              <a:t>ср.</a:t>
            </a:r>
            <a:endParaRPr lang="ru-RU" altLang="ru-RU"/>
          </a:p>
        </p:txBody>
      </p:sp>
    </p:spTree>
    <p:extLst>
      <p:ext uri="{BB962C8B-B14F-4D97-AF65-F5344CB8AC3E}">
        <p14:creationId xmlns:p14="http://schemas.microsoft.com/office/powerpoint/2010/main" val="1805913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6CA297A3-DFC4-4CF6-AB06-A5BA17E522D8}" type="slidenum">
              <a:rPr lang="ru-RU" altLang="ru-RU" sz="1200">
                <a:latin typeface="Times New Roman" panose="02020603050405020304" pitchFamily="18" charset="0"/>
              </a:rPr>
              <a:pPr/>
              <a:t>9</a:t>
            </a:fld>
            <a:endParaRPr lang="ru-RU" altLang="ru-RU" sz="120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ru-RU" altLang="ru-RU"/>
          </a:p>
        </p:txBody>
      </p:sp>
    </p:spTree>
    <p:extLst>
      <p:ext uri="{BB962C8B-B14F-4D97-AF65-F5344CB8AC3E}">
        <p14:creationId xmlns:p14="http://schemas.microsoft.com/office/powerpoint/2010/main" val="1990645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3CE1AB93-A4C1-4CFD-8E75-14A99F03B1EB}" type="slidenum">
              <a:rPr lang="ru-RU" altLang="ru-RU" sz="1200">
                <a:latin typeface="Times New Roman" panose="02020603050405020304" pitchFamily="18" charset="0"/>
              </a:rPr>
              <a:pPr/>
              <a:t>11</a:t>
            </a:fld>
            <a:endParaRPr lang="ru-RU" altLang="ru-RU" sz="1200">
              <a:latin typeface="Times New Roman" panose="02020603050405020304" pitchFamily="18"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r>
              <a:rPr lang="ru-RU" altLang="ru-RU"/>
              <a:t>Сравнение абсолютных энтропий, рассчитанных (а) из экспериментальных данных по теплоемкости и энтропии фазового перехода и (б) по формуле Закура-Тетроде. </a:t>
            </a:r>
          </a:p>
          <a:p>
            <a:pPr eaLnBrk="1" hangingPunct="1"/>
            <a:r>
              <a:rPr lang="ru-RU" altLang="ru-RU"/>
              <a:t>В нижней формуле: Т – в Кельвинах, </a:t>
            </a:r>
            <a:r>
              <a:rPr lang="en-US" altLang="ru-RU"/>
              <a:t>p – </a:t>
            </a:r>
            <a:r>
              <a:rPr lang="ru-RU" altLang="ru-RU"/>
              <a:t>в барах, </a:t>
            </a:r>
            <a:r>
              <a:rPr lang="en-US" altLang="ru-RU"/>
              <a:t>M – </a:t>
            </a:r>
            <a:r>
              <a:rPr lang="ru-RU" altLang="ru-RU"/>
              <a:t>в углеродных единицах.</a:t>
            </a:r>
          </a:p>
        </p:txBody>
      </p:sp>
    </p:spTree>
    <p:extLst>
      <p:ext uri="{BB962C8B-B14F-4D97-AF65-F5344CB8AC3E}">
        <p14:creationId xmlns:p14="http://schemas.microsoft.com/office/powerpoint/2010/main" val="167052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B57C2301-0203-48B8-BC7F-93A4BDF535AB}" type="slidenum">
              <a:rPr lang="ru-RU" altLang="ru-RU" sz="1200">
                <a:latin typeface="Times New Roman" panose="02020603050405020304" pitchFamily="18" charset="0"/>
              </a:rPr>
              <a:pPr/>
              <a:t>13</a:t>
            </a:fld>
            <a:endParaRPr lang="ru-RU" altLang="ru-RU" sz="1200">
              <a:latin typeface="Times New Roman" panose="02020603050405020304" pitchFamily="18"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r>
              <a:rPr lang="ru-RU" altLang="ru-RU"/>
              <a:t>Характеристическая температура </a:t>
            </a:r>
            <a:r>
              <a:rPr lang="el-GR" altLang="ru-RU">
                <a:cs typeface="Times New Roman" panose="02020603050405020304" pitchFamily="18" charset="0"/>
              </a:rPr>
              <a:t>θ</a:t>
            </a:r>
            <a:r>
              <a:rPr lang="ru-RU" altLang="ru-RU">
                <a:cs typeface="Times New Roman" panose="02020603050405020304" pitchFamily="18" charset="0"/>
              </a:rPr>
              <a:t> </a:t>
            </a:r>
            <a:r>
              <a:rPr lang="ru-RU" altLang="ru-RU"/>
              <a:t>определяет расстояния между энергетическими уровнями.</a:t>
            </a:r>
          </a:p>
        </p:txBody>
      </p:sp>
    </p:spTree>
    <p:extLst>
      <p:ext uri="{BB962C8B-B14F-4D97-AF65-F5344CB8AC3E}">
        <p14:creationId xmlns:p14="http://schemas.microsoft.com/office/powerpoint/2010/main" val="3623616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734410-C84D-4EAF-9227-3E44BD724251}" type="slidenum">
              <a:rPr lang="ru-RU" altLang="ru-RU"/>
              <a:pPr/>
              <a:t>15</a:t>
            </a:fld>
            <a:endParaRPr lang="ru-RU" altLang="ru-RU"/>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r>
              <a:rPr lang="ru-RU" altLang="ru-RU" dirty="0"/>
              <a:t>Классический гармонический осциллятор</a:t>
            </a:r>
            <a:endParaRPr lang="el-GR" altLang="ru-RU" dirty="0">
              <a:cs typeface="Times New Roman" panose="02020603050405020304" pitchFamily="18" charset="0"/>
            </a:endParaRPr>
          </a:p>
        </p:txBody>
      </p:sp>
    </p:spTree>
    <p:extLst>
      <p:ext uri="{BB962C8B-B14F-4D97-AF65-F5344CB8AC3E}">
        <p14:creationId xmlns:p14="http://schemas.microsoft.com/office/powerpoint/2010/main" val="2257022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F0AB6B-0F0E-4CC4-B052-F43FF89B6763}" type="slidenum">
              <a:rPr lang="ru-RU" altLang="ru-RU"/>
              <a:pPr/>
              <a:t>16</a:t>
            </a:fld>
            <a:endParaRPr lang="ru-RU" altLang="ru-RU"/>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r>
              <a:rPr lang="ru-RU" altLang="ru-RU"/>
              <a:t>Уровни колебательной энергии (гармонический осциллятор). Соседние уровни колебательной энергии находятся на одинаковом расстоянии при любых значениях колебательного квантового числа </a:t>
            </a:r>
            <a:r>
              <a:rPr lang="el-GR" altLang="ru-RU">
                <a:cs typeface="Times New Roman" panose="02020603050405020304" pitchFamily="18" charset="0"/>
              </a:rPr>
              <a:t>υ</a:t>
            </a:r>
            <a:r>
              <a:rPr lang="ru-RU" altLang="ru-RU">
                <a:cs typeface="Times New Roman" panose="02020603050405020304" pitchFamily="18" charset="0"/>
              </a:rPr>
              <a:t>. </a:t>
            </a:r>
            <a:endParaRPr lang="el-GR" altLang="ru-RU">
              <a:cs typeface="Times New Roman" panose="02020603050405020304" pitchFamily="18" charset="0"/>
            </a:endParaRPr>
          </a:p>
        </p:txBody>
      </p:sp>
    </p:spTree>
    <p:extLst>
      <p:ext uri="{BB962C8B-B14F-4D97-AF65-F5344CB8AC3E}">
        <p14:creationId xmlns:p14="http://schemas.microsoft.com/office/powerpoint/2010/main" val="955006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02D3DE-0A18-4D43-89C2-1D495947E0BF}" type="slidenum">
              <a:rPr lang="ru-RU" altLang="ru-RU"/>
              <a:pPr/>
              <a:t>17</a:t>
            </a:fld>
            <a:endParaRPr lang="ru-RU" altLang="ru-RU"/>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r>
              <a:rPr lang="ru-RU" altLang="ru-RU"/>
              <a:t>Мы не можем знать величину </a:t>
            </a:r>
            <a:r>
              <a:rPr lang="el-GR" altLang="ru-RU">
                <a:cs typeface="Times New Roman" panose="02020603050405020304" pitchFamily="18" charset="0"/>
              </a:rPr>
              <a:t>ε</a:t>
            </a:r>
            <a:r>
              <a:rPr lang="ru-RU" altLang="ru-RU" baseline="30000">
                <a:cs typeface="Times New Roman" panose="02020603050405020304" pitchFamily="18" charset="0"/>
              </a:rPr>
              <a:t>0</a:t>
            </a:r>
            <a:r>
              <a:rPr lang="ru-RU" altLang="ru-RU">
                <a:cs typeface="Times New Roman" panose="02020603050405020304" pitchFamily="18" charset="0"/>
              </a:rPr>
              <a:t>. Разница </a:t>
            </a:r>
            <a:r>
              <a:rPr lang="el-GR" altLang="ru-RU">
                <a:cs typeface="Times New Roman" panose="02020603050405020304" pitchFamily="18" charset="0"/>
              </a:rPr>
              <a:t>ε</a:t>
            </a:r>
            <a:r>
              <a:rPr lang="ru-RU" altLang="ru-RU" baseline="30000">
                <a:cs typeface="Times New Roman" panose="02020603050405020304" pitchFamily="18" charset="0"/>
              </a:rPr>
              <a:t>0 </a:t>
            </a:r>
            <a:r>
              <a:rPr lang="ru-RU" altLang="ru-RU">
                <a:cs typeface="Times New Roman" panose="02020603050405020304" pitchFamily="18" charset="0"/>
              </a:rPr>
              <a:t>для продуктов и реагентов химической реакции составляет энтальпию реакции при </a:t>
            </a:r>
            <a:r>
              <a:rPr lang="en-US" altLang="ru-RU">
                <a:cs typeface="Times New Roman" panose="02020603050405020304" pitchFamily="18" charset="0"/>
              </a:rPr>
              <a:t>T=0 K. </a:t>
            </a:r>
            <a:r>
              <a:rPr lang="ru-RU" altLang="ru-RU">
                <a:cs typeface="Times New Roman" panose="02020603050405020304" pitchFamily="18" charset="0"/>
              </a:rPr>
              <a:t>Отсчет всех видов энергии идет от черной сплошной линии. Это энергия, соответствующая нулевым значениям квантовых чисел. Направление увеличения энергий показано зеленой стрелкой. Отдельно показана «нулевая колебательная энергия». Ее можно вычесть из </a:t>
            </a:r>
            <a:r>
              <a:rPr lang="el-GR" altLang="ru-RU">
                <a:cs typeface="Times New Roman" panose="02020603050405020304" pitchFamily="18" charset="0"/>
              </a:rPr>
              <a:t>ε</a:t>
            </a:r>
            <a:r>
              <a:rPr lang="ru-RU" altLang="ru-RU" baseline="30000">
                <a:cs typeface="Times New Roman" panose="02020603050405020304" pitchFamily="18" charset="0"/>
              </a:rPr>
              <a:t>0</a:t>
            </a:r>
            <a:r>
              <a:rPr lang="ru-RU" altLang="ru-RU">
                <a:cs typeface="Times New Roman" panose="02020603050405020304" pitchFamily="18" charset="0"/>
              </a:rPr>
              <a:t> , тем более, что она может быть рассчитана!</a:t>
            </a:r>
            <a:endParaRPr lang="ru-RU" altLang="ru-RU"/>
          </a:p>
        </p:txBody>
      </p:sp>
    </p:spTree>
    <p:extLst>
      <p:ext uri="{BB962C8B-B14F-4D97-AF65-F5344CB8AC3E}">
        <p14:creationId xmlns:p14="http://schemas.microsoft.com/office/powerpoint/2010/main" val="2674279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D6505C-C7ED-4F13-A67B-CA42A7B9B9C3}" type="slidenum">
              <a:rPr lang="ru-RU" altLang="ru-RU"/>
              <a:pPr/>
              <a:t>19</a:t>
            </a:fld>
            <a:endParaRPr lang="ru-RU" altLang="ru-RU"/>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r>
              <a:rPr lang="ru-RU" altLang="ru-RU"/>
              <a:t>Энергия нулевых колебаний не вносит вклад в теплоемкости! Она уничтожается при дифференцировании. </a:t>
            </a:r>
          </a:p>
        </p:txBody>
      </p:sp>
    </p:spTree>
    <p:extLst>
      <p:ext uri="{BB962C8B-B14F-4D97-AF65-F5344CB8AC3E}">
        <p14:creationId xmlns:p14="http://schemas.microsoft.com/office/powerpoint/2010/main" val="3921307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11E3A9-79B5-4457-89D3-CE29422A4C4A}" type="slidenum">
              <a:rPr lang="ru-RU" altLang="ru-RU"/>
              <a:pPr/>
              <a:t>20</a:t>
            </a:fld>
            <a:endParaRPr lang="ru-RU" altLang="ru-RU"/>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r>
              <a:rPr lang="ru-RU" altLang="ru-RU"/>
              <a:t>Зависимость колебательной теплоемкости от отношения  </a:t>
            </a:r>
            <a:r>
              <a:rPr lang="el-GR" altLang="ru-RU">
                <a:cs typeface="Times New Roman" panose="02020603050405020304" pitchFamily="18" charset="0"/>
              </a:rPr>
              <a:t>θ</a:t>
            </a:r>
            <a:r>
              <a:rPr lang="ru-RU" altLang="ru-RU"/>
              <a:t>/Т.  Каждое колебание имеет свою характеристическую температуру и вносит свой вклад в колебательную теплоемкость. Эти вклады могут существенно различаться. Показаны вклады различных частот колебаний молекулы </a:t>
            </a:r>
            <a:r>
              <a:rPr lang="en-US" altLang="ru-RU"/>
              <a:t>NH</a:t>
            </a:r>
            <a:r>
              <a:rPr lang="en-US" altLang="ru-RU" baseline="-25000"/>
              <a:t>3</a:t>
            </a:r>
            <a:r>
              <a:rPr lang="ru-RU" altLang="ru-RU"/>
              <a:t> при температуре 1000К. Максимальный (</a:t>
            </a:r>
            <a:r>
              <a:rPr lang="el-GR" altLang="ru-RU">
                <a:cs typeface="Times New Roman" panose="02020603050405020304" pitchFamily="18" charset="0"/>
              </a:rPr>
              <a:t>θ</a:t>
            </a:r>
            <a:r>
              <a:rPr lang="ru-RU" altLang="ru-RU"/>
              <a:t> =1400К) и минимальный  (</a:t>
            </a:r>
            <a:r>
              <a:rPr lang="el-GR" altLang="ru-RU">
                <a:cs typeface="Times New Roman" panose="02020603050405020304" pitchFamily="18" charset="0"/>
              </a:rPr>
              <a:t>θ</a:t>
            </a:r>
            <a:r>
              <a:rPr lang="ru-RU" altLang="ru-RU"/>
              <a:t>= 4900К).</a:t>
            </a:r>
          </a:p>
        </p:txBody>
      </p:sp>
    </p:spTree>
    <p:extLst>
      <p:ext uri="{BB962C8B-B14F-4D97-AF65-F5344CB8AC3E}">
        <p14:creationId xmlns:p14="http://schemas.microsoft.com/office/powerpoint/2010/main" val="2245030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11E3A9-79B5-4457-89D3-CE29422A4C4A}" type="slidenum">
              <a:rPr lang="ru-RU" altLang="ru-RU"/>
              <a:pPr/>
              <a:t>22</a:t>
            </a:fld>
            <a:endParaRPr lang="ru-RU" altLang="ru-RU"/>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r>
              <a:rPr lang="ru-RU" altLang="ru-RU" dirty="0"/>
              <a:t>Зависимость колебательной теплоемкости от отношения  </a:t>
            </a:r>
            <a:r>
              <a:rPr lang="el-GR" altLang="ru-RU" dirty="0">
                <a:cs typeface="Times New Roman" panose="02020603050405020304" pitchFamily="18" charset="0"/>
              </a:rPr>
              <a:t>θ</a:t>
            </a:r>
            <a:r>
              <a:rPr lang="ru-RU" altLang="ru-RU" dirty="0"/>
              <a:t>/Т.  Каждое колебание имеет свою характеристическую температуру и вносит свой вклад в колебательную теплоемкость. Эти вклады могут существенно различаться. Показаны вклады различных частот колебаний молекулы </a:t>
            </a:r>
            <a:r>
              <a:rPr lang="en-US" altLang="ru-RU" dirty="0"/>
              <a:t>NH</a:t>
            </a:r>
            <a:r>
              <a:rPr lang="en-US" altLang="ru-RU" baseline="-25000" dirty="0"/>
              <a:t>3</a:t>
            </a:r>
            <a:r>
              <a:rPr lang="ru-RU" altLang="ru-RU" dirty="0"/>
              <a:t> при температуре 1000К. Максимальный (</a:t>
            </a:r>
            <a:r>
              <a:rPr lang="el-GR" altLang="ru-RU" dirty="0">
                <a:cs typeface="Times New Roman" panose="02020603050405020304" pitchFamily="18" charset="0"/>
              </a:rPr>
              <a:t>θ</a:t>
            </a:r>
            <a:r>
              <a:rPr lang="ru-RU" altLang="ru-RU" dirty="0"/>
              <a:t> =1400К) и минимальный  (</a:t>
            </a:r>
            <a:r>
              <a:rPr lang="el-GR" altLang="ru-RU" dirty="0">
                <a:cs typeface="Times New Roman" panose="02020603050405020304" pitchFamily="18" charset="0"/>
              </a:rPr>
              <a:t>θ</a:t>
            </a:r>
            <a:r>
              <a:rPr lang="ru-RU" altLang="ru-RU" dirty="0"/>
              <a:t>= 4900К).</a:t>
            </a:r>
          </a:p>
        </p:txBody>
      </p:sp>
    </p:spTree>
    <p:extLst>
      <p:ext uri="{BB962C8B-B14F-4D97-AF65-F5344CB8AC3E}">
        <p14:creationId xmlns:p14="http://schemas.microsoft.com/office/powerpoint/2010/main" val="1025607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B57C2301-0203-48B8-BC7F-93A4BDF535AB}" type="slidenum">
              <a:rPr lang="ru-RU" altLang="ru-RU" sz="1200">
                <a:latin typeface="Times New Roman" panose="02020603050405020304" pitchFamily="18" charset="0"/>
              </a:rPr>
              <a:pPr/>
              <a:t>24</a:t>
            </a:fld>
            <a:endParaRPr lang="ru-RU" altLang="ru-RU" sz="1200">
              <a:latin typeface="Times New Roman" panose="02020603050405020304" pitchFamily="18"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r>
              <a:rPr lang="ru-RU" altLang="ru-RU"/>
              <a:t>Характеристическая температура </a:t>
            </a:r>
            <a:r>
              <a:rPr lang="el-GR" altLang="ru-RU">
                <a:cs typeface="Times New Roman" panose="02020603050405020304" pitchFamily="18" charset="0"/>
              </a:rPr>
              <a:t>θ</a:t>
            </a:r>
            <a:r>
              <a:rPr lang="ru-RU" altLang="ru-RU">
                <a:cs typeface="Times New Roman" panose="02020603050405020304" pitchFamily="18" charset="0"/>
              </a:rPr>
              <a:t> </a:t>
            </a:r>
            <a:r>
              <a:rPr lang="ru-RU" altLang="ru-RU"/>
              <a:t>определяет расстояния между энергетическими уровнями.</a:t>
            </a:r>
          </a:p>
        </p:txBody>
      </p:sp>
    </p:spTree>
    <p:extLst>
      <p:ext uri="{BB962C8B-B14F-4D97-AF65-F5344CB8AC3E}">
        <p14:creationId xmlns:p14="http://schemas.microsoft.com/office/powerpoint/2010/main" val="572459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734410-C84D-4EAF-9227-3E44BD724251}" type="slidenum">
              <a:rPr lang="ru-RU" altLang="ru-RU"/>
              <a:pPr/>
              <a:t>25</a:t>
            </a:fld>
            <a:endParaRPr lang="ru-RU" altLang="ru-RU"/>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r>
              <a:rPr lang="ru-RU" altLang="ru-RU"/>
              <a:t>Подсчет </a:t>
            </a:r>
            <a:r>
              <a:rPr lang="en-US" altLang="ru-RU"/>
              <a:t>I</a:t>
            </a:r>
            <a:r>
              <a:rPr lang="ru-RU" altLang="ru-RU"/>
              <a:t>,  момента инерции двухатомной молекулы. </a:t>
            </a:r>
            <a:r>
              <a:rPr lang="ru-RU" altLang="ru-RU">
                <a:cs typeface="Times New Roman" panose="02020603050405020304" pitchFamily="18" charset="0"/>
              </a:rPr>
              <a:t> </a:t>
            </a:r>
            <a:r>
              <a:rPr lang="el-GR" altLang="ru-RU">
                <a:cs typeface="Times New Roman" panose="02020603050405020304" pitchFamily="18" charset="0"/>
              </a:rPr>
              <a:t>μ</a:t>
            </a:r>
            <a:r>
              <a:rPr lang="ru-RU" altLang="ru-RU">
                <a:cs typeface="Times New Roman" panose="02020603050405020304" pitchFamily="18" charset="0"/>
              </a:rPr>
              <a:t>- приведенная масса.</a:t>
            </a:r>
            <a:endParaRPr lang="el-GR" altLang="ru-RU">
              <a:cs typeface="Times New Roman" panose="02020603050405020304" pitchFamily="18" charset="0"/>
            </a:endParaRPr>
          </a:p>
        </p:txBody>
      </p:sp>
    </p:spTree>
    <p:extLst>
      <p:ext uri="{BB962C8B-B14F-4D97-AF65-F5344CB8AC3E}">
        <p14:creationId xmlns:p14="http://schemas.microsoft.com/office/powerpoint/2010/main" val="750940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A1D514-B516-4D97-8E79-020ECDC7B418}" type="slidenum">
              <a:rPr lang="ru-RU" altLang="ru-RU"/>
              <a:pPr/>
              <a:t>26</a:t>
            </a:fld>
            <a:endParaRPr lang="ru-RU" altLang="ru-RU"/>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r>
              <a:rPr lang="ru-RU" altLang="ru-RU"/>
              <a:t>Энергия и сумма по состояниям для вращательного движения. Классическое рассмотрение.</a:t>
            </a:r>
          </a:p>
        </p:txBody>
      </p:sp>
    </p:spTree>
    <p:extLst>
      <p:ext uri="{BB962C8B-B14F-4D97-AF65-F5344CB8AC3E}">
        <p14:creationId xmlns:p14="http://schemas.microsoft.com/office/powerpoint/2010/main" val="1898283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361DC3-368F-4206-AD4C-4DB9B3C99109}" type="slidenum">
              <a:rPr lang="ru-RU" altLang="ru-RU"/>
              <a:pPr/>
              <a:t>27</a:t>
            </a:fld>
            <a:endParaRPr lang="ru-RU" altLang="ru-RU"/>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r>
              <a:rPr lang="ru-RU" altLang="ru-RU"/>
              <a:t>Уровни вращательной энергии двухатомной молекулы: энергии и вырожденности.</a:t>
            </a:r>
          </a:p>
        </p:txBody>
      </p:sp>
    </p:spTree>
    <p:extLst>
      <p:ext uri="{BB962C8B-B14F-4D97-AF65-F5344CB8AC3E}">
        <p14:creationId xmlns:p14="http://schemas.microsoft.com/office/powerpoint/2010/main" val="3705404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10C2A2-96C4-4001-A383-4AAFC6ED22F7}" type="slidenum">
              <a:rPr lang="ru-RU" altLang="ru-RU"/>
              <a:pPr/>
              <a:t>29</a:t>
            </a:fld>
            <a:endParaRPr lang="ru-RU" altLang="ru-RU"/>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r>
              <a:rPr lang="ru-RU" altLang="ru-RU"/>
              <a:t>Оценка разности между суммой и интегралом по состоянию для вращательного движения, две верхние строчки. Суммирование нельзя заменить интегрированием, когда характеристическая температура выше температуры системы, в этом случае необходимо считать сумму (третья строчка).</a:t>
            </a:r>
          </a:p>
        </p:txBody>
      </p:sp>
    </p:spTree>
    <p:extLst>
      <p:ext uri="{BB962C8B-B14F-4D97-AF65-F5344CB8AC3E}">
        <p14:creationId xmlns:p14="http://schemas.microsoft.com/office/powerpoint/2010/main" val="2010744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2C4F80-226D-4B20-853C-67D409E62C65}" type="slidenum">
              <a:rPr lang="ru-RU" altLang="ru-RU"/>
              <a:pPr/>
              <a:t>31</a:t>
            </a:fld>
            <a:endParaRPr lang="ru-RU" altLang="ru-RU"/>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r>
              <a:rPr lang="ru-RU" altLang="ru-RU"/>
              <a:t>Формулы для расчета вращательных сумм по состоянию.</a:t>
            </a:r>
            <a:r>
              <a:rPr lang="en-US" altLang="ru-RU"/>
              <a:t> </a:t>
            </a:r>
            <a:r>
              <a:rPr lang="el-GR" altLang="ru-RU">
                <a:cs typeface="Times New Roman" panose="02020603050405020304" pitchFamily="18" charset="0"/>
              </a:rPr>
              <a:t>σ</a:t>
            </a:r>
            <a:r>
              <a:rPr lang="en-US" altLang="ru-RU">
                <a:cs typeface="Times New Roman" panose="02020603050405020304" pitchFamily="18" charset="0"/>
              </a:rPr>
              <a:t>- </a:t>
            </a:r>
            <a:r>
              <a:rPr lang="ru-RU" altLang="ru-RU">
                <a:cs typeface="Times New Roman" panose="02020603050405020304" pitchFamily="18" charset="0"/>
              </a:rPr>
              <a:t>число симметрий, равно 2 для любой гомоядерной двухатомной молекулы.</a:t>
            </a:r>
            <a:endParaRPr lang="el-GR" altLang="ru-RU">
              <a:cs typeface="Times New Roman" panose="02020603050405020304" pitchFamily="18" charset="0"/>
            </a:endParaRPr>
          </a:p>
        </p:txBody>
      </p:sp>
    </p:spTree>
    <p:extLst>
      <p:ext uri="{BB962C8B-B14F-4D97-AF65-F5344CB8AC3E}">
        <p14:creationId xmlns:p14="http://schemas.microsoft.com/office/powerpoint/2010/main" val="887917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2C4F80-226D-4B20-853C-67D409E62C65}" type="slidenum">
              <a:rPr lang="ru-RU" altLang="ru-RU"/>
              <a:pPr/>
              <a:t>32</a:t>
            </a:fld>
            <a:endParaRPr lang="ru-RU" altLang="ru-RU"/>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r>
              <a:rPr lang="ru-RU" altLang="ru-RU"/>
              <a:t>Формулы для расчета вращательных сумм по состоянию.</a:t>
            </a:r>
            <a:r>
              <a:rPr lang="en-US" altLang="ru-RU"/>
              <a:t> </a:t>
            </a:r>
            <a:r>
              <a:rPr lang="el-GR" altLang="ru-RU">
                <a:cs typeface="Times New Roman" panose="02020603050405020304" pitchFamily="18" charset="0"/>
              </a:rPr>
              <a:t>σ</a:t>
            </a:r>
            <a:r>
              <a:rPr lang="en-US" altLang="ru-RU">
                <a:cs typeface="Times New Roman" panose="02020603050405020304" pitchFamily="18" charset="0"/>
              </a:rPr>
              <a:t>- </a:t>
            </a:r>
            <a:r>
              <a:rPr lang="ru-RU" altLang="ru-RU">
                <a:cs typeface="Times New Roman" panose="02020603050405020304" pitchFamily="18" charset="0"/>
              </a:rPr>
              <a:t>число симметрий, равно 2 для любой гомоядерной двухатомной молекулы.</a:t>
            </a:r>
            <a:endParaRPr lang="el-GR" altLang="ru-RU">
              <a:cs typeface="Times New Roman" panose="02020603050405020304" pitchFamily="18" charset="0"/>
            </a:endParaRPr>
          </a:p>
        </p:txBody>
      </p:sp>
    </p:spTree>
    <p:extLst>
      <p:ext uri="{BB962C8B-B14F-4D97-AF65-F5344CB8AC3E}">
        <p14:creationId xmlns:p14="http://schemas.microsoft.com/office/powerpoint/2010/main" val="1648629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A1D514-B516-4D97-8E79-020ECDC7B418}" type="slidenum">
              <a:rPr lang="ru-RU" altLang="ru-RU"/>
              <a:pPr/>
              <a:t>35</a:t>
            </a:fld>
            <a:endParaRPr lang="ru-RU" altLang="ru-RU"/>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r>
              <a:rPr lang="ru-RU" altLang="ru-RU"/>
              <a:t>Энергия и сумма по состояниям для вращательного движения. Классическое рассмотрение.</a:t>
            </a:r>
          </a:p>
        </p:txBody>
      </p:sp>
    </p:spTree>
    <p:extLst>
      <p:ext uri="{BB962C8B-B14F-4D97-AF65-F5344CB8AC3E}">
        <p14:creationId xmlns:p14="http://schemas.microsoft.com/office/powerpoint/2010/main" val="1527957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B56856FD-8885-46D5-A4E8-2A50AA73395E}" type="slidenum">
              <a:rPr lang="ru-RU" altLang="ru-RU" sz="1200">
                <a:latin typeface="Times New Roman" panose="02020603050405020304" pitchFamily="18" charset="0"/>
              </a:rPr>
              <a:pPr/>
              <a:t>39</a:t>
            </a:fld>
            <a:endParaRPr lang="ru-RU" altLang="ru-RU" sz="1200">
              <a:latin typeface="Times New Roman" panose="02020603050405020304" pitchFamily="18"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r>
              <a:rPr lang="ru-RU" altLang="ru-RU"/>
              <a:t>Согласно закону равнораспределения, на каждую «степень свободы» (каждое «квадратичное слагаемое» в выражении для энергии) приходится равный вклад в теплоемкость: 1/2</a:t>
            </a:r>
            <a:r>
              <a:rPr lang="en-US" altLang="ru-RU"/>
              <a:t>R.</a:t>
            </a:r>
            <a:r>
              <a:rPr lang="ru-RU" altLang="ru-RU"/>
              <a:t> Закон выполняется для поступательного движения (три степени свободы </a:t>
            </a:r>
            <a:r>
              <a:rPr lang="en-US" altLang="ru-RU"/>
              <a:t>3/2R)</a:t>
            </a:r>
            <a:r>
              <a:rPr lang="ru-RU" altLang="ru-RU"/>
              <a:t>, начиная практически с 0К, для вращательного движения (две или три степени свободы, </a:t>
            </a:r>
            <a:r>
              <a:rPr lang="en-US" altLang="ru-RU"/>
              <a:t>R </a:t>
            </a:r>
            <a:r>
              <a:rPr lang="ru-RU" altLang="ru-RU"/>
              <a:t>или 3/2</a:t>
            </a:r>
            <a:r>
              <a:rPr lang="en-US" altLang="ru-RU"/>
              <a:t> R</a:t>
            </a:r>
            <a:r>
              <a:rPr lang="ru-RU" altLang="ru-RU"/>
              <a:t>), начиная с достаточно низких температур. Закон не выполняется для колебательного и электронного движения. Закон действует в тех случаях, когда температура системы существенно превышает характеристическую.</a:t>
            </a:r>
            <a:r>
              <a:rPr lang="en-US" altLang="ru-RU"/>
              <a:t> </a:t>
            </a:r>
            <a:endParaRPr lang="ru-RU" altLang="ru-RU"/>
          </a:p>
        </p:txBody>
      </p:sp>
    </p:spTree>
    <p:extLst>
      <p:ext uri="{BB962C8B-B14F-4D97-AF65-F5344CB8AC3E}">
        <p14:creationId xmlns:p14="http://schemas.microsoft.com/office/powerpoint/2010/main" val="3042069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7DB484-6060-44A0-B1CD-8626B022F7FF}" type="slidenum">
              <a:rPr lang="ru-RU" altLang="ru-RU"/>
              <a:pPr/>
              <a:t>43</a:t>
            </a:fld>
            <a:endParaRPr lang="ru-RU" altLang="ru-RU"/>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r>
              <a:rPr lang="ru-RU" altLang="ru-RU"/>
              <a:t>Переход от декартовых к полярным координатам. </a:t>
            </a:r>
            <a:r>
              <a:rPr lang="en-US" altLang="ru-RU"/>
              <a:t>V (</a:t>
            </a:r>
            <a:r>
              <a:rPr lang="ru-RU" altLang="ru-RU"/>
              <a:t>без нижнего индекса) – модуль скорости.</a:t>
            </a:r>
          </a:p>
        </p:txBody>
      </p:sp>
    </p:spTree>
    <p:extLst>
      <p:ext uri="{BB962C8B-B14F-4D97-AF65-F5344CB8AC3E}">
        <p14:creationId xmlns:p14="http://schemas.microsoft.com/office/powerpoint/2010/main" val="23501210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8CF70C-1D5D-4B8B-9938-123C18B759F0}" type="slidenum">
              <a:rPr lang="ru-RU" altLang="ru-RU"/>
              <a:pPr/>
              <a:t>45</a:t>
            </a:fld>
            <a:endParaRPr lang="ru-RU" altLang="ru-RU"/>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r>
              <a:rPr lang="ru-RU" altLang="ru-RU"/>
              <a:t>Распределение Максвелла (плотность вероятности) по модулю скорости в трехмерном пространстве. </a:t>
            </a:r>
            <a:r>
              <a:rPr lang="en-US" altLang="ru-RU"/>
              <a:t>&lt;V&gt; - </a:t>
            </a:r>
            <a:r>
              <a:rPr lang="ru-RU" altLang="ru-RU"/>
              <a:t>(8</a:t>
            </a:r>
            <a:r>
              <a:rPr lang="en-US" altLang="ru-RU"/>
              <a:t>KT/</a:t>
            </a:r>
            <a:r>
              <a:rPr lang="el-GR" altLang="ru-RU">
                <a:cs typeface="Times New Roman" panose="02020603050405020304" pitchFamily="18" charset="0"/>
              </a:rPr>
              <a:t>π</a:t>
            </a:r>
            <a:r>
              <a:rPr lang="en-US" altLang="ru-RU">
                <a:cs typeface="Times New Roman" panose="02020603050405020304" pitchFamily="18" charset="0"/>
              </a:rPr>
              <a:t>m)</a:t>
            </a:r>
            <a:r>
              <a:rPr lang="en-US" altLang="ru-RU" baseline="30000">
                <a:cs typeface="Times New Roman" panose="02020603050405020304" pitchFamily="18" charset="0"/>
              </a:rPr>
              <a:t>0.5 </a:t>
            </a:r>
            <a:r>
              <a:rPr lang="en-US" altLang="ru-RU">
                <a:cs typeface="Times New Roman" panose="02020603050405020304" pitchFamily="18" charset="0"/>
              </a:rPr>
              <a:t>- </a:t>
            </a:r>
            <a:r>
              <a:rPr lang="ru-RU" altLang="ru-RU"/>
              <a:t>средний модуль скорости</a:t>
            </a:r>
            <a:r>
              <a:rPr lang="en-US" altLang="ru-RU"/>
              <a:t>. </a:t>
            </a:r>
            <a:r>
              <a:rPr lang="ru-RU" altLang="ru-RU"/>
              <a:t>Заштрихованная площадка, </a:t>
            </a:r>
            <a:r>
              <a:rPr lang="en-US" altLang="ru-RU"/>
              <a:t>dn</a:t>
            </a:r>
            <a:r>
              <a:rPr lang="en-US" altLang="ru-RU" baseline="-25000"/>
              <a:t>V</a:t>
            </a:r>
            <a:r>
              <a:rPr lang="en-US" altLang="ru-RU"/>
              <a:t>/n, </a:t>
            </a:r>
            <a:r>
              <a:rPr lang="ru-RU" altLang="ru-RU"/>
              <a:t>вероятность того, что молекула имеет модуль скорости в интервале от </a:t>
            </a:r>
            <a:r>
              <a:rPr lang="en-US" altLang="ru-RU"/>
              <a:t>V </a:t>
            </a:r>
            <a:r>
              <a:rPr lang="ru-RU" altLang="ru-RU"/>
              <a:t>до </a:t>
            </a:r>
            <a:r>
              <a:rPr lang="en-US" altLang="ru-RU"/>
              <a:t>V+dV.</a:t>
            </a:r>
            <a:endParaRPr lang="ru-RU" altLang="ru-RU"/>
          </a:p>
        </p:txBody>
      </p:sp>
    </p:spTree>
    <p:extLst>
      <p:ext uri="{BB962C8B-B14F-4D97-AF65-F5344CB8AC3E}">
        <p14:creationId xmlns:p14="http://schemas.microsoft.com/office/powerpoint/2010/main" val="1132431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CBDCF9-E5C8-4602-AF7C-94E0CA1F96FF}" type="slidenum">
              <a:rPr lang="ru-RU" altLang="ru-RU"/>
              <a:pPr/>
              <a:t>46</a:t>
            </a:fld>
            <a:endParaRPr lang="ru-RU" altLang="ru-RU"/>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r>
              <a:rPr lang="ru-RU" altLang="ru-RU"/>
              <a:t>Расчет среднего модуля скорости в трехмерном пространстве. Этот «средний модуль» входить в выражение для скорости химической реакции в Теории Активных Столкновений (ТАС). </a:t>
            </a:r>
          </a:p>
        </p:txBody>
      </p:sp>
    </p:spTree>
    <p:extLst>
      <p:ext uri="{BB962C8B-B14F-4D97-AF65-F5344CB8AC3E}">
        <p14:creationId xmlns:p14="http://schemas.microsoft.com/office/powerpoint/2010/main" val="3845177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980B88-1FC4-4F4B-8062-332303D40697}" type="slidenum">
              <a:rPr lang="ru-RU" altLang="ru-RU"/>
              <a:pPr/>
              <a:t>47</a:t>
            </a:fld>
            <a:endParaRPr lang="ru-RU" altLang="ru-RU"/>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r>
              <a:rPr lang="ru-RU" altLang="ru-RU"/>
              <a:t>Зависимость плотности распределения модуля скорости от температуры для частиц одной массы. С увеличением температуры средний модуль увеличивается </a:t>
            </a:r>
            <a:r>
              <a:rPr lang="en-US" altLang="ru-RU"/>
              <a:t>~(</a:t>
            </a:r>
            <a:r>
              <a:rPr lang="ru-RU" altLang="ru-RU"/>
              <a:t>Т</a:t>
            </a:r>
            <a:r>
              <a:rPr lang="en-US" altLang="ru-RU"/>
              <a:t>)</a:t>
            </a:r>
            <a:r>
              <a:rPr lang="en-US" altLang="ru-RU" baseline="30000"/>
              <a:t>0.5</a:t>
            </a:r>
            <a:endParaRPr lang="ru-RU" altLang="ru-RU"/>
          </a:p>
          <a:p>
            <a:endParaRPr lang="ru-RU" altLang="ru-RU"/>
          </a:p>
        </p:txBody>
      </p:sp>
    </p:spTree>
    <p:extLst>
      <p:ext uri="{BB962C8B-B14F-4D97-AF65-F5344CB8AC3E}">
        <p14:creationId xmlns:p14="http://schemas.microsoft.com/office/powerpoint/2010/main" val="2398281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BEDF68-2A1C-4CD4-B1DE-5C393026E8C6}" type="slidenum">
              <a:rPr lang="ru-RU" altLang="ru-RU"/>
              <a:pPr/>
              <a:t>48</a:t>
            </a:fld>
            <a:endParaRPr lang="ru-RU" altLang="ru-RU"/>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r>
              <a:rPr lang="ru-RU" altLang="ru-RU"/>
              <a:t>Зависимость плотности распределения модуля скорости от массы частицы. С увеличением массы средний модуль уменьшается </a:t>
            </a:r>
            <a:r>
              <a:rPr lang="en-US" altLang="ru-RU"/>
              <a:t>~(m)</a:t>
            </a:r>
            <a:r>
              <a:rPr lang="en-US" altLang="ru-RU" baseline="30000"/>
              <a:t>0.5</a:t>
            </a:r>
            <a:endParaRPr lang="ru-RU" altLang="ru-RU"/>
          </a:p>
        </p:txBody>
      </p:sp>
    </p:spTree>
    <p:extLst>
      <p:ext uri="{BB962C8B-B14F-4D97-AF65-F5344CB8AC3E}">
        <p14:creationId xmlns:p14="http://schemas.microsoft.com/office/powerpoint/2010/main" val="2423878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57BD0F-01E7-4E95-AE49-E837491BD3D3}" type="slidenum">
              <a:rPr lang="ru-RU" altLang="ru-RU"/>
              <a:pPr/>
              <a:t>50</a:t>
            </a:fld>
            <a:endParaRPr lang="ru-RU" altLang="ru-RU"/>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ru-RU" altLang="ru-RU" dirty="0"/>
              <a:t>Распределение Больцмана молекул идеального газа по энергии в трехмерном пространстве. </a:t>
            </a:r>
            <a:r>
              <a:rPr lang="en-US" altLang="ru-RU" dirty="0"/>
              <a:t>&lt;</a:t>
            </a:r>
            <a:r>
              <a:rPr lang="el-GR" altLang="ru-RU" dirty="0">
                <a:cs typeface="Times New Roman" panose="02020603050405020304" pitchFamily="18" charset="0"/>
              </a:rPr>
              <a:t>ε</a:t>
            </a:r>
            <a:r>
              <a:rPr lang="en-US" altLang="ru-RU" dirty="0"/>
              <a:t>&gt;</a:t>
            </a:r>
            <a:r>
              <a:rPr lang="ru-RU" altLang="ru-RU" dirty="0"/>
              <a:t> =</a:t>
            </a:r>
            <a:r>
              <a:rPr lang="en-US" altLang="ru-RU" dirty="0"/>
              <a:t> </a:t>
            </a:r>
            <a:r>
              <a:rPr lang="ru-RU" altLang="ru-RU" dirty="0"/>
              <a:t>3/2*</a:t>
            </a:r>
            <a:r>
              <a:rPr lang="en-US" altLang="ru-RU" dirty="0"/>
              <a:t>KT</a:t>
            </a:r>
            <a:r>
              <a:rPr lang="en-US" altLang="ru-RU" baseline="30000" dirty="0">
                <a:cs typeface="Times New Roman" panose="02020603050405020304" pitchFamily="18" charset="0"/>
              </a:rPr>
              <a:t> </a:t>
            </a:r>
            <a:r>
              <a:rPr lang="en-US" altLang="ru-RU" dirty="0">
                <a:cs typeface="Times New Roman" panose="02020603050405020304" pitchFamily="18" charset="0"/>
              </a:rPr>
              <a:t>– </a:t>
            </a:r>
            <a:r>
              <a:rPr lang="ru-RU" altLang="ru-RU" dirty="0"/>
              <a:t>средняя энергия частицы. Заштрихованная площадка, </a:t>
            </a:r>
            <a:r>
              <a:rPr lang="en-US" altLang="ru-RU" dirty="0" err="1"/>
              <a:t>dn</a:t>
            </a:r>
            <a:r>
              <a:rPr lang="en-US" altLang="ru-RU" baseline="-25000" dirty="0" err="1"/>
              <a:t>V</a:t>
            </a:r>
            <a:r>
              <a:rPr lang="en-US" altLang="ru-RU" dirty="0"/>
              <a:t>/n, </a:t>
            </a:r>
            <a:r>
              <a:rPr lang="ru-RU" altLang="ru-RU" dirty="0"/>
              <a:t>вероятность того, что молекула имеет энергию от </a:t>
            </a:r>
            <a:r>
              <a:rPr lang="el-GR" altLang="ru-RU" dirty="0">
                <a:cs typeface="Times New Roman" panose="02020603050405020304" pitchFamily="18" charset="0"/>
              </a:rPr>
              <a:t>ε</a:t>
            </a:r>
            <a:r>
              <a:rPr lang="en-US" altLang="ru-RU" dirty="0"/>
              <a:t> </a:t>
            </a:r>
            <a:r>
              <a:rPr lang="ru-RU" altLang="ru-RU" dirty="0"/>
              <a:t>до </a:t>
            </a:r>
            <a:r>
              <a:rPr lang="el-GR" altLang="ru-RU" dirty="0">
                <a:cs typeface="Times New Roman" panose="02020603050405020304" pitchFamily="18" charset="0"/>
              </a:rPr>
              <a:t>ε</a:t>
            </a:r>
            <a:r>
              <a:rPr lang="en-US" altLang="ru-RU" dirty="0"/>
              <a:t>+d</a:t>
            </a:r>
            <a:r>
              <a:rPr lang="el-GR" altLang="ru-RU" dirty="0">
                <a:cs typeface="Times New Roman" panose="02020603050405020304" pitchFamily="18" charset="0"/>
              </a:rPr>
              <a:t>ε</a:t>
            </a:r>
            <a:r>
              <a:rPr lang="en-US" altLang="ru-RU" dirty="0"/>
              <a:t>.</a:t>
            </a:r>
            <a:endParaRPr lang="ru-RU" altLang="ru-RU" dirty="0"/>
          </a:p>
          <a:p>
            <a:endParaRPr lang="ru-RU" altLang="ru-RU" dirty="0"/>
          </a:p>
        </p:txBody>
      </p:sp>
    </p:spTree>
    <p:extLst>
      <p:ext uri="{BB962C8B-B14F-4D97-AF65-F5344CB8AC3E}">
        <p14:creationId xmlns:p14="http://schemas.microsoft.com/office/powerpoint/2010/main" val="21970059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406FC2-C75F-4ABA-AD5F-0573E68CAF34}" type="slidenum">
              <a:rPr lang="ru-RU" altLang="ru-RU"/>
              <a:pPr/>
              <a:t>51</a:t>
            </a:fld>
            <a:endParaRPr lang="ru-RU" altLang="ru-RU"/>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r>
              <a:rPr lang="ru-RU" altLang="ru-RU"/>
              <a:t>Распределение Больцмана молекул идеального газа по энергии в трехмерном пространстве. </a:t>
            </a:r>
            <a:r>
              <a:rPr lang="en-US" altLang="ru-RU"/>
              <a:t>&lt;</a:t>
            </a:r>
            <a:r>
              <a:rPr lang="el-GR" altLang="ru-RU">
                <a:cs typeface="Times New Roman" panose="02020603050405020304" pitchFamily="18" charset="0"/>
              </a:rPr>
              <a:t>ε</a:t>
            </a:r>
            <a:r>
              <a:rPr lang="en-US" altLang="ru-RU"/>
              <a:t>&gt;</a:t>
            </a:r>
            <a:r>
              <a:rPr lang="ru-RU" altLang="ru-RU"/>
              <a:t> =</a:t>
            </a:r>
            <a:r>
              <a:rPr lang="en-US" altLang="ru-RU"/>
              <a:t> </a:t>
            </a:r>
            <a:r>
              <a:rPr lang="ru-RU" altLang="ru-RU"/>
              <a:t>3/2*</a:t>
            </a:r>
            <a:r>
              <a:rPr lang="en-US" altLang="ru-RU"/>
              <a:t>KT</a:t>
            </a:r>
            <a:r>
              <a:rPr lang="en-US" altLang="ru-RU" baseline="30000">
                <a:cs typeface="Times New Roman" panose="02020603050405020304" pitchFamily="18" charset="0"/>
              </a:rPr>
              <a:t> </a:t>
            </a:r>
            <a:r>
              <a:rPr lang="en-US" altLang="ru-RU">
                <a:cs typeface="Times New Roman" panose="02020603050405020304" pitchFamily="18" charset="0"/>
              </a:rPr>
              <a:t>– </a:t>
            </a:r>
            <a:r>
              <a:rPr lang="ru-RU" altLang="ru-RU"/>
              <a:t>средняя энергия частицы. Заштрихованная площадка, </a:t>
            </a:r>
            <a:r>
              <a:rPr lang="en-US" altLang="ru-RU"/>
              <a:t>dn</a:t>
            </a:r>
            <a:r>
              <a:rPr lang="en-US" altLang="ru-RU" baseline="-25000"/>
              <a:t>V</a:t>
            </a:r>
            <a:r>
              <a:rPr lang="en-US" altLang="ru-RU"/>
              <a:t>/n, </a:t>
            </a:r>
            <a:r>
              <a:rPr lang="ru-RU" altLang="ru-RU"/>
              <a:t>вероятность того, что молекула имеет энергию от </a:t>
            </a:r>
            <a:r>
              <a:rPr lang="el-GR" altLang="ru-RU">
                <a:cs typeface="Times New Roman" panose="02020603050405020304" pitchFamily="18" charset="0"/>
              </a:rPr>
              <a:t>ε</a:t>
            </a:r>
            <a:r>
              <a:rPr lang="en-US" altLang="ru-RU"/>
              <a:t> </a:t>
            </a:r>
            <a:r>
              <a:rPr lang="ru-RU" altLang="ru-RU"/>
              <a:t>до </a:t>
            </a:r>
            <a:r>
              <a:rPr lang="el-GR" altLang="ru-RU">
                <a:cs typeface="Times New Roman" panose="02020603050405020304" pitchFamily="18" charset="0"/>
              </a:rPr>
              <a:t>ε</a:t>
            </a:r>
            <a:r>
              <a:rPr lang="en-US" altLang="ru-RU"/>
              <a:t>+d</a:t>
            </a:r>
            <a:r>
              <a:rPr lang="el-GR" altLang="ru-RU">
                <a:cs typeface="Times New Roman" panose="02020603050405020304" pitchFamily="18" charset="0"/>
              </a:rPr>
              <a:t>ε</a:t>
            </a:r>
            <a:r>
              <a:rPr lang="en-US" altLang="ru-RU"/>
              <a:t>.</a:t>
            </a:r>
            <a:endParaRPr lang="ru-RU" altLang="ru-RU"/>
          </a:p>
          <a:p>
            <a:endParaRPr lang="ru-RU" altLang="ru-RU"/>
          </a:p>
        </p:txBody>
      </p:sp>
    </p:spTree>
    <p:extLst>
      <p:ext uri="{BB962C8B-B14F-4D97-AF65-F5344CB8AC3E}">
        <p14:creationId xmlns:p14="http://schemas.microsoft.com/office/powerpoint/2010/main" val="41163904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005FCF-B22D-4CE8-8C07-F400680DE64C}" type="slidenum">
              <a:rPr lang="ru-RU" altLang="ru-RU"/>
              <a:pPr/>
              <a:t>52</a:t>
            </a:fld>
            <a:endParaRPr lang="ru-RU" altLang="ru-RU"/>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r>
              <a:rPr lang="ru-RU" altLang="ru-RU"/>
              <a:t>Функция </a:t>
            </a:r>
            <a:r>
              <a:rPr lang="en-US" altLang="ru-RU"/>
              <a:t>f</a:t>
            </a:r>
            <a:r>
              <a:rPr lang="ru-RU" altLang="ru-RU"/>
              <a:t> (Е), плотность распределения вероятности «по энергии» для системы. Функция имеет ненулевое значение только в узкой области вблизи Е</a:t>
            </a:r>
            <a:r>
              <a:rPr lang="ru-RU" altLang="ru-RU" baseline="-25000"/>
              <a:t>ср.</a:t>
            </a:r>
            <a:endParaRPr lang="ru-RU" altLang="ru-RU"/>
          </a:p>
        </p:txBody>
      </p:sp>
    </p:spTree>
    <p:extLst>
      <p:ext uri="{BB962C8B-B14F-4D97-AF65-F5344CB8AC3E}">
        <p14:creationId xmlns:p14="http://schemas.microsoft.com/office/powerpoint/2010/main" val="33076157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E0CF5C-15E2-497B-B1F3-932E57709C85}" type="slidenum">
              <a:rPr lang="ru-RU" altLang="ru-RU"/>
              <a:pPr/>
              <a:t>53</a:t>
            </a:fld>
            <a:endParaRPr lang="ru-RU" altLang="ru-RU"/>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r>
              <a:rPr lang="ru-RU" altLang="ru-RU"/>
              <a:t>Плотности распределения по энергии, </a:t>
            </a:r>
            <a:r>
              <a:rPr lang="en-US" altLang="ru-RU"/>
              <a:t>f(E), </a:t>
            </a:r>
            <a:r>
              <a:rPr lang="ru-RU" altLang="ru-RU"/>
              <a:t>в Г-пространстве, для системы (красная линия) и в </a:t>
            </a:r>
            <a:r>
              <a:rPr lang="el-GR" altLang="ru-RU">
                <a:cs typeface="Times New Roman" panose="02020603050405020304" pitchFamily="18" charset="0"/>
              </a:rPr>
              <a:t>μ</a:t>
            </a:r>
            <a:r>
              <a:rPr lang="ru-RU" altLang="ru-RU">
                <a:cs typeface="Times New Roman" panose="02020603050405020304" pitchFamily="18" charset="0"/>
              </a:rPr>
              <a:t>- пространстве, для частицы (бордовая линия). Для системы распределение значительно уже, средняя и наиболее вероятная энергии совпадают. Практически, это единственная энергия, которую может иметь система. Для частицы - распределение шире, средняя энергия больше наиболее вероятной.  «Энергетическая плотность состояний» для системы,</a:t>
            </a:r>
            <a:r>
              <a:rPr lang="en-US" altLang="ru-RU">
                <a:cs typeface="Times New Roman" panose="02020603050405020304" pitchFamily="18" charset="0"/>
              </a:rPr>
              <a:t>d</a:t>
            </a:r>
            <a:r>
              <a:rPr lang="el-GR" altLang="ru-RU">
                <a:cs typeface="Times New Roman" panose="02020603050405020304" pitchFamily="18" charset="0"/>
              </a:rPr>
              <a:t>Ω</a:t>
            </a:r>
            <a:r>
              <a:rPr lang="en-US" altLang="ru-RU">
                <a:cs typeface="Times New Roman" panose="02020603050405020304" pitchFamily="18" charset="0"/>
              </a:rPr>
              <a:t>/dE</a:t>
            </a:r>
            <a:r>
              <a:rPr lang="ru-RU" altLang="ru-RU">
                <a:cs typeface="Times New Roman" panose="02020603050405020304" pitchFamily="18" charset="0"/>
              </a:rPr>
              <a:t>, с увеличением энергии растет резче, чем </a:t>
            </a:r>
            <a:r>
              <a:rPr lang="en-US" altLang="ru-RU">
                <a:cs typeface="Times New Roman" panose="02020603050405020304" pitchFamily="18" charset="0"/>
              </a:rPr>
              <a:t>d </a:t>
            </a:r>
            <a:r>
              <a:rPr lang="el-GR" altLang="ru-RU">
                <a:cs typeface="Times New Roman" panose="02020603050405020304" pitchFamily="18" charset="0"/>
              </a:rPr>
              <a:t>μ</a:t>
            </a:r>
            <a:r>
              <a:rPr lang="en-US" altLang="ru-RU">
                <a:cs typeface="Times New Roman" panose="02020603050405020304" pitchFamily="18" charset="0"/>
              </a:rPr>
              <a:t>/dE </a:t>
            </a:r>
            <a:r>
              <a:rPr lang="ru-RU" altLang="ru-RU">
                <a:cs typeface="Times New Roman" panose="02020603050405020304" pitchFamily="18" charset="0"/>
              </a:rPr>
              <a:t>для частицы. </a:t>
            </a:r>
            <a:endParaRPr lang="el-GR" altLang="ru-RU">
              <a:cs typeface="Times New Roman" panose="02020603050405020304" pitchFamily="18" charset="0"/>
            </a:endParaRPr>
          </a:p>
          <a:p>
            <a:endParaRPr lang="el-GR" altLang="ru-RU">
              <a:cs typeface="Times New Roman" panose="02020603050405020304" pitchFamily="18" charset="0"/>
            </a:endParaRPr>
          </a:p>
        </p:txBody>
      </p:sp>
    </p:spTree>
    <p:extLst>
      <p:ext uri="{BB962C8B-B14F-4D97-AF65-F5344CB8AC3E}">
        <p14:creationId xmlns:p14="http://schemas.microsoft.com/office/powerpoint/2010/main" val="1840155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C3AA608-1649-46F2-9802-85D81D931143}" type="datetime1">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2258551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631782D-27A0-4EF5-91A1-F74C61B931BB}" type="datetime1">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2341801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48B240B-D8BF-4138-AD32-96A6D2D9DF07}" type="datetime1">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2191284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572E71F-7E02-486D-9015-D6E2F52C7DFF}" type="datetime1">
              <a:rPr lang="ru-RU" smtClean="0"/>
              <a:t>15.09.2026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290678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6512DF8-9240-4FFB-8B96-3B7DB675F90D}" type="datetime1">
              <a:rPr lang="ru-RU" smtClean="0"/>
              <a:t>15.09.2026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2909438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CB39403-063E-49BA-8CD8-C68DA22D1240}" type="datetime1">
              <a:rPr lang="ru-RU" smtClean="0"/>
              <a:t>15.09.2026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3500870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713295-0DF1-4999-A780-3429D597CA4A}" type="datetime1">
              <a:rPr lang="ru-RU" smtClean="0"/>
              <a:t>15.09.2026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3137811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E649C0D-1501-4CEE-8CA5-04B17CA34398}" type="datetime1">
              <a:rPr lang="ru-RU" smtClean="0"/>
              <a:t>15.09.2026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2812142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DF21173-5D3D-4DD4-940B-444DA787B8F1}" type="datetime1">
              <a:rPr lang="ru-RU" smtClean="0"/>
              <a:t>15.09.2026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123026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A12EEFD-A389-4961-AB8F-D15327DA0731}" type="datetime1">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2601855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0FC39A2-3A12-4682-9E4B-57EADC656FB1}" type="datetime1">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5989385-0C2A-48FD-964C-3721ACD90A99}" type="slidenum">
              <a:rPr lang="ru-RU" smtClean="0"/>
              <a:t>‹#›</a:t>
            </a:fld>
            <a:endParaRPr lang="ru-RU"/>
          </a:p>
        </p:txBody>
      </p:sp>
    </p:spTree>
    <p:extLst>
      <p:ext uri="{BB962C8B-B14F-4D97-AF65-F5344CB8AC3E}">
        <p14:creationId xmlns:p14="http://schemas.microsoft.com/office/powerpoint/2010/main" val="2633947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69F2E4-D765-4CF4-8656-2E97D6175AA4}" type="datetime1">
              <a:rPr lang="ru-RU" smtClean="0"/>
              <a:t>15.09.2026</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989385-0C2A-48FD-964C-3721ACD90A99}" type="slidenum">
              <a:rPr lang="ru-RU" smtClean="0"/>
              <a:t>‹#›</a:t>
            </a:fld>
            <a:endParaRPr lang="ru-RU"/>
          </a:p>
        </p:txBody>
      </p:sp>
    </p:spTree>
    <p:extLst>
      <p:ext uri="{BB962C8B-B14F-4D97-AF65-F5344CB8AC3E}">
        <p14:creationId xmlns:p14="http://schemas.microsoft.com/office/powerpoint/2010/main" val="1601038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wmf"/><Relationship Id="rId3" Type="http://schemas.openxmlformats.org/officeDocument/2006/relationships/notesSlide" Target="../notesSlides/notesSlide2.xml"/><Relationship Id="rId7" Type="http://schemas.openxmlformats.org/officeDocument/2006/relationships/image" Target="../media/image2.w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s>
</file>

<file path=ppt/slides/_rels/slide6.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6.bin"/><Relationship Id="rId7" Type="http://schemas.openxmlformats.org/officeDocument/2006/relationships/oleObject" Target="../embeddings/oleObject8.bin"/><Relationship Id="rId12" Type="http://schemas.openxmlformats.org/officeDocument/2006/relationships/image" Target="../media/image10.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wmf"/><Relationship Id="rId11" Type="http://schemas.openxmlformats.org/officeDocument/2006/relationships/oleObject" Target="../embeddings/oleObject10.bin"/><Relationship Id="rId5" Type="http://schemas.openxmlformats.org/officeDocument/2006/relationships/oleObject" Target="../embeddings/oleObject7.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9.bin"/></Relationships>
</file>

<file path=ppt/slides/_rels/slide7.x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15.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2.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14.wmf"/><Relationship Id="rId4" Type="http://schemas.openxmlformats.org/officeDocument/2006/relationships/image" Target="../media/image11.wmf"/><Relationship Id="rId9" Type="http://schemas.openxmlformats.org/officeDocument/2006/relationships/oleObject" Target="../embeddings/oleObject14.bin"/><Relationship Id="rId14" Type="http://schemas.openxmlformats.org/officeDocument/2006/relationships/image" Target="../media/image16.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3.xml"/><Relationship Id="rId7" Type="http://schemas.openxmlformats.org/officeDocument/2006/relationships/image" Target="../media/image18.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8.bin"/><Relationship Id="rId5" Type="http://schemas.openxmlformats.org/officeDocument/2006/relationships/image" Target="../media/image17.wmf"/><Relationship Id="rId4" Type="http://schemas.openxmlformats.org/officeDocument/2006/relationships/oleObject" Target="../embeddings/oleObject17.bin"/><Relationship Id="rId9" Type="http://schemas.openxmlformats.org/officeDocument/2006/relationships/image" Target="../media/image19.w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0.wmf"/><Relationship Id="rId4" Type="http://schemas.openxmlformats.org/officeDocument/2006/relationships/oleObject" Target="../embeddings/oleObject20.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2.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22.bin"/><Relationship Id="rId5" Type="http://schemas.openxmlformats.org/officeDocument/2006/relationships/image" Target="../media/image21.wmf"/><Relationship Id="rId4" Type="http://schemas.openxmlformats.org/officeDocument/2006/relationships/oleObject" Target="../embeddings/oleObject21.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image" Target="../media/image27.wmf"/><Relationship Id="rId18" Type="http://schemas.openxmlformats.org/officeDocument/2006/relationships/oleObject" Target="../embeddings/oleObject30.bin"/><Relationship Id="rId3" Type="http://schemas.openxmlformats.org/officeDocument/2006/relationships/notesSlide" Target="../notesSlides/notesSlide6.xml"/><Relationship Id="rId7" Type="http://schemas.openxmlformats.org/officeDocument/2006/relationships/image" Target="../media/image24.wmf"/><Relationship Id="rId12" Type="http://schemas.openxmlformats.org/officeDocument/2006/relationships/oleObject" Target="../embeddings/oleObject27.bin"/><Relationship Id="rId17" Type="http://schemas.openxmlformats.org/officeDocument/2006/relationships/image" Target="../media/image29.wmf"/><Relationship Id="rId2" Type="http://schemas.openxmlformats.org/officeDocument/2006/relationships/slideLayout" Target="../slideLayouts/slideLayout7.xml"/><Relationship Id="rId16" Type="http://schemas.openxmlformats.org/officeDocument/2006/relationships/oleObject" Target="../embeddings/oleObject29.bin"/><Relationship Id="rId1" Type="http://schemas.openxmlformats.org/officeDocument/2006/relationships/vmlDrawing" Target="../drawings/vmlDrawing7.vml"/><Relationship Id="rId6" Type="http://schemas.openxmlformats.org/officeDocument/2006/relationships/oleObject" Target="../embeddings/oleObject24.bin"/><Relationship Id="rId11" Type="http://schemas.openxmlformats.org/officeDocument/2006/relationships/image" Target="../media/image26.wmf"/><Relationship Id="rId5" Type="http://schemas.openxmlformats.org/officeDocument/2006/relationships/image" Target="../media/image23.wmf"/><Relationship Id="rId15" Type="http://schemas.openxmlformats.org/officeDocument/2006/relationships/image" Target="../media/image28.wmf"/><Relationship Id="rId10" Type="http://schemas.openxmlformats.org/officeDocument/2006/relationships/oleObject" Target="../embeddings/oleObject26.bin"/><Relationship Id="rId19" Type="http://schemas.openxmlformats.org/officeDocument/2006/relationships/image" Target="../media/image30.wmf"/><Relationship Id="rId4" Type="http://schemas.openxmlformats.org/officeDocument/2006/relationships/oleObject" Target="../embeddings/oleObject23.bin"/><Relationship Id="rId9" Type="http://schemas.openxmlformats.org/officeDocument/2006/relationships/image" Target="../media/image25.wmf"/><Relationship Id="rId14" Type="http://schemas.openxmlformats.org/officeDocument/2006/relationships/oleObject" Target="../embeddings/oleObject28.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notesSlide" Target="../notesSlides/notesSlide7.xml"/><Relationship Id="rId7" Type="http://schemas.openxmlformats.org/officeDocument/2006/relationships/image" Target="../media/image32.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32.bin"/><Relationship Id="rId5" Type="http://schemas.openxmlformats.org/officeDocument/2006/relationships/image" Target="../media/image31.wmf"/><Relationship Id="rId4" Type="http://schemas.openxmlformats.org/officeDocument/2006/relationships/oleObject" Target="../embeddings/oleObject31.bin"/><Relationship Id="rId9" Type="http://schemas.openxmlformats.org/officeDocument/2006/relationships/image" Target="../media/image33.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6.bin"/><Relationship Id="rId13" Type="http://schemas.openxmlformats.org/officeDocument/2006/relationships/image" Target="../media/image38.wmf"/><Relationship Id="rId3" Type="http://schemas.openxmlformats.org/officeDocument/2006/relationships/notesSlide" Target="../notesSlides/notesSlide8.xml"/><Relationship Id="rId7" Type="http://schemas.openxmlformats.org/officeDocument/2006/relationships/image" Target="../media/image35.wmf"/><Relationship Id="rId12"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35.bin"/><Relationship Id="rId11" Type="http://schemas.openxmlformats.org/officeDocument/2006/relationships/image" Target="../media/image37.wmf"/><Relationship Id="rId5" Type="http://schemas.openxmlformats.org/officeDocument/2006/relationships/image" Target="../media/image34.wmf"/><Relationship Id="rId10" Type="http://schemas.openxmlformats.org/officeDocument/2006/relationships/oleObject" Target="../embeddings/oleObject37.bin"/><Relationship Id="rId4" Type="http://schemas.openxmlformats.org/officeDocument/2006/relationships/oleObject" Target="../embeddings/oleObject34.bin"/><Relationship Id="rId9" Type="http://schemas.openxmlformats.org/officeDocument/2006/relationships/image" Target="../media/image36.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1.bin"/><Relationship Id="rId3" Type="http://schemas.openxmlformats.org/officeDocument/2006/relationships/notesSlide" Target="../notesSlides/notesSlide9.xml"/><Relationship Id="rId7" Type="http://schemas.openxmlformats.org/officeDocument/2006/relationships/image" Target="../media/image40.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40.bin"/><Relationship Id="rId11" Type="http://schemas.openxmlformats.org/officeDocument/2006/relationships/image" Target="../media/image42.wmf"/><Relationship Id="rId5" Type="http://schemas.openxmlformats.org/officeDocument/2006/relationships/image" Target="../media/image39.wmf"/><Relationship Id="rId10" Type="http://schemas.openxmlformats.org/officeDocument/2006/relationships/oleObject" Target="../embeddings/oleObject42.bin"/><Relationship Id="rId4" Type="http://schemas.openxmlformats.org/officeDocument/2006/relationships/oleObject" Target="../embeddings/oleObject39.bin"/><Relationship Id="rId9" Type="http://schemas.openxmlformats.org/officeDocument/2006/relationships/image" Target="../media/image41.wmf"/></Relationships>
</file>

<file path=ppt/slides/_rels/slide18.x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44.wmf"/><Relationship Id="rId5" Type="http://schemas.openxmlformats.org/officeDocument/2006/relationships/oleObject" Target="../embeddings/oleObject44.bin"/><Relationship Id="rId10" Type="http://schemas.openxmlformats.org/officeDocument/2006/relationships/image" Target="../media/image46.wmf"/><Relationship Id="rId4" Type="http://schemas.openxmlformats.org/officeDocument/2006/relationships/image" Target="../media/image43.wmf"/><Relationship Id="rId9" Type="http://schemas.openxmlformats.org/officeDocument/2006/relationships/oleObject" Target="../embeddings/oleObject46.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49.bin"/><Relationship Id="rId13" Type="http://schemas.openxmlformats.org/officeDocument/2006/relationships/image" Target="../media/image51.emf"/><Relationship Id="rId3" Type="http://schemas.openxmlformats.org/officeDocument/2006/relationships/notesSlide" Target="../notesSlides/notesSlide10.xml"/><Relationship Id="rId7" Type="http://schemas.openxmlformats.org/officeDocument/2006/relationships/image" Target="../media/image48.wmf"/><Relationship Id="rId12" Type="http://schemas.openxmlformats.org/officeDocument/2006/relationships/oleObject" Target="../embeddings/oleObject51.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48.bin"/><Relationship Id="rId11" Type="http://schemas.openxmlformats.org/officeDocument/2006/relationships/image" Target="../media/image50.wmf"/><Relationship Id="rId5" Type="http://schemas.openxmlformats.org/officeDocument/2006/relationships/image" Target="../media/image47.wmf"/><Relationship Id="rId10" Type="http://schemas.openxmlformats.org/officeDocument/2006/relationships/oleObject" Target="../embeddings/oleObject50.bin"/><Relationship Id="rId4" Type="http://schemas.openxmlformats.org/officeDocument/2006/relationships/oleObject" Target="../embeddings/oleObject47.bin"/><Relationship Id="rId9" Type="http://schemas.openxmlformats.org/officeDocument/2006/relationships/image" Target="../media/image49.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56.wmf"/><Relationship Id="rId3" Type="http://schemas.openxmlformats.org/officeDocument/2006/relationships/notesSlide" Target="../notesSlides/notesSlide11.xml"/><Relationship Id="rId7" Type="http://schemas.openxmlformats.org/officeDocument/2006/relationships/image" Target="../media/image53.wmf"/><Relationship Id="rId12" Type="http://schemas.openxmlformats.org/officeDocument/2006/relationships/oleObject" Target="../embeddings/oleObject56.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53.bin"/><Relationship Id="rId11" Type="http://schemas.openxmlformats.org/officeDocument/2006/relationships/image" Target="../media/image55.wmf"/><Relationship Id="rId5" Type="http://schemas.openxmlformats.org/officeDocument/2006/relationships/image" Target="../media/image52.wmf"/><Relationship Id="rId15" Type="http://schemas.openxmlformats.org/officeDocument/2006/relationships/image" Target="../media/image57.wmf"/><Relationship Id="rId10" Type="http://schemas.openxmlformats.org/officeDocument/2006/relationships/oleObject" Target="../embeddings/oleObject55.bin"/><Relationship Id="rId4" Type="http://schemas.openxmlformats.org/officeDocument/2006/relationships/oleObject" Target="../embeddings/oleObject52.bin"/><Relationship Id="rId9" Type="http://schemas.openxmlformats.org/officeDocument/2006/relationships/image" Target="../media/image54.wmf"/><Relationship Id="rId14" Type="http://schemas.openxmlformats.org/officeDocument/2006/relationships/oleObject" Target="../embeddings/oleObject57.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58.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61.bin"/><Relationship Id="rId13" Type="http://schemas.openxmlformats.org/officeDocument/2006/relationships/image" Target="../media/image56.wmf"/><Relationship Id="rId3" Type="http://schemas.openxmlformats.org/officeDocument/2006/relationships/notesSlide" Target="../notesSlides/notesSlide12.xml"/><Relationship Id="rId7" Type="http://schemas.openxmlformats.org/officeDocument/2006/relationships/image" Target="../media/image53.wmf"/><Relationship Id="rId12" Type="http://schemas.openxmlformats.org/officeDocument/2006/relationships/oleObject" Target="../embeddings/oleObject63.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60.bin"/><Relationship Id="rId11" Type="http://schemas.openxmlformats.org/officeDocument/2006/relationships/image" Target="../media/image55.wmf"/><Relationship Id="rId5" Type="http://schemas.openxmlformats.org/officeDocument/2006/relationships/image" Target="../media/image59.wmf"/><Relationship Id="rId10" Type="http://schemas.openxmlformats.org/officeDocument/2006/relationships/oleObject" Target="../embeddings/oleObject62.bin"/><Relationship Id="rId4" Type="http://schemas.openxmlformats.org/officeDocument/2006/relationships/oleObject" Target="../embeddings/oleObject59.bin"/><Relationship Id="rId9" Type="http://schemas.openxmlformats.org/officeDocument/2006/relationships/image" Target="../media/image54.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66.bin"/><Relationship Id="rId13" Type="http://schemas.openxmlformats.org/officeDocument/2006/relationships/image" Target="../media/image27.wmf"/><Relationship Id="rId18" Type="http://schemas.openxmlformats.org/officeDocument/2006/relationships/oleObject" Target="../embeddings/oleObject71.bin"/><Relationship Id="rId3" Type="http://schemas.openxmlformats.org/officeDocument/2006/relationships/notesSlide" Target="../notesSlides/notesSlide13.xml"/><Relationship Id="rId7" Type="http://schemas.openxmlformats.org/officeDocument/2006/relationships/image" Target="../media/image24.wmf"/><Relationship Id="rId12" Type="http://schemas.openxmlformats.org/officeDocument/2006/relationships/oleObject" Target="../embeddings/oleObject68.bin"/><Relationship Id="rId17" Type="http://schemas.openxmlformats.org/officeDocument/2006/relationships/image" Target="../media/image29.wmf"/><Relationship Id="rId2" Type="http://schemas.openxmlformats.org/officeDocument/2006/relationships/slideLayout" Target="../slideLayouts/slideLayout7.xml"/><Relationship Id="rId16" Type="http://schemas.openxmlformats.org/officeDocument/2006/relationships/oleObject" Target="../embeddings/oleObject70.bin"/><Relationship Id="rId1" Type="http://schemas.openxmlformats.org/officeDocument/2006/relationships/vmlDrawing" Target="../drawings/vmlDrawing16.vml"/><Relationship Id="rId6" Type="http://schemas.openxmlformats.org/officeDocument/2006/relationships/oleObject" Target="../embeddings/oleObject65.bin"/><Relationship Id="rId11" Type="http://schemas.openxmlformats.org/officeDocument/2006/relationships/image" Target="../media/image26.wmf"/><Relationship Id="rId5" Type="http://schemas.openxmlformats.org/officeDocument/2006/relationships/image" Target="../media/image23.wmf"/><Relationship Id="rId15" Type="http://schemas.openxmlformats.org/officeDocument/2006/relationships/image" Target="../media/image28.wmf"/><Relationship Id="rId10" Type="http://schemas.openxmlformats.org/officeDocument/2006/relationships/oleObject" Target="../embeddings/oleObject67.bin"/><Relationship Id="rId19" Type="http://schemas.openxmlformats.org/officeDocument/2006/relationships/image" Target="../media/image30.wmf"/><Relationship Id="rId4" Type="http://schemas.openxmlformats.org/officeDocument/2006/relationships/oleObject" Target="../embeddings/oleObject64.bin"/><Relationship Id="rId9" Type="http://schemas.openxmlformats.org/officeDocument/2006/relationships/image" Target="../media/image25.wmf"/><Relationship Id="rId14" Type="http://schemas.openxmlformats.org/officeDocument/2006/relationships/oleObject" Target="../embeddings/oleObject69.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74.bin"/><Relationship Id="rId3" Type="http://schemas.openxmlformats.org/officeDocument/2006/relationships/notesSlide" Target="../notesSlides/notesSlide14.xml"/><Relationship Id="rId7" Type="http://schemas.openxmlformats.org/officeDocument/2006/relationships/image" Target="../media/image61.wm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73.bin"/><Relationship Id="rId11" Type="http://schemas.openxmlformats.org/officeDocument/2006/relationships/image" Target="../media/image32.wmf"/><Relationship Id="rId5" Type="http://schemas.openxmlformats.org/officeDocument/2006/relationships/image" Target="../media/image60.wmf"/><Relationship Id="rId10" Type="http://schemas.openxmlformats.org/officeDocument/2006/relationships/oleObject" Target="../embeddings/oleObject75.bin"/><Relationship Id="rId4" Type="http://schemas.openxmlformats.org/officeDocument/2006/relationships/oleObject" Target="../embeddings/oleObject72.bin"/><Relationship Id="rId9" Type="http://schemas.openxmlformats.org/officeDocument/2006/relationships/image" Target="../media/image62.w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78.bin"/><Relationship Id="rId3" Type="http://schemas.openxmlformats.org/officeDocument/2006/relationships/notesSlide" Target="../notesSlides/notesSlide15.xml"/><Relationship Id="rId7" Type="http://schemas.openxmlformats.org/officeDocument/2006/relationships/image" Target="../media/image64.wmf"/><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77.bin"/><Relationship Id="rId11" Type="http://schemas.openxmlformats.org/officeDocument/2006/relationships/image" Target="../media/image66.wmf"/><Relationship Id="rId5" Type="http://schemas.openxmlformats.org/officeDocument/2006/relationships/image" Target="../media/image63.wmf"/><Relationship Id="rId10" Type="http://schemas.openxmlformats.org/officeDocument/2006/relationships/oleObject" Target="../embeddings/oleObject79.bin"/><Relationship Id="rId4" Type="http://schemas.openxmlformats.org/officeDocument/2006/relationships/oleObject" Target="../embeddings/oleObject76.bin"/><Relationship Id="rId9" Type="http://schemas.openxmlformats.org/officeDocument/2006/relationships/image" Target="../media/image65.w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82.bin"/><Relationship Id="rId13" Type="http://schemas.openxmlformats.org/officeDocument/2006/relationships/image" Target="../media/image71.wmf"/><Relationship Id="rId3" Type="http://schemas.openxmlformats.org/officeDocument/2006/relationships/notesSlide" Target="../notesSlides/notesSlide16.xml"/><Relationship Id="rId7" Type="http://schemas.openxmlformats.org/officeDocument/2006/relationships/image" Target="../media/image68.wmf"/><Relationship Id="rId12" Type="http://schemas.openxmlformats.org/officeDocument/2006/relationships/oleObject" Target="../embeddings/oleObject84.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oleObject" Target="../embeddings/oleObject81.bin"/><Relationship Id="rId11" Type="http://schemas.openxmlformats.org/officeDocument/2006/relationships/image" Target="../media/image70.wmf"/><Relationship Id="rId5" Type="http://schemas.openxmlformats.org/officeDocument/2006/relationships/image" Target="../media/image67.wmf"/><Relationship Id="rId15" Type="http://schemas.openxmlformats.org/officeDocument/2006/relationships/image" Target="../media/image72.wmf"/><Relationship Id="rId10" Type="http://schemas.openxmlformats.org/officeDocument/2006/relationships/oleObject" Target="../embeddings/oleObject83.bin"/><Relationship Id="rId4" Type="http://schemas.openxmlformats.org/officeDocument/2006/relationships/oleObject" Target="../embeddings/oleObject80.bin"/><Relationship Id="rId9" Type="http://schemas.openxmlformats.org/officeDocument/2006/relationships/image" Target="../media/image69.wmf"/><Relationship Id="rId14" Type="http://schemas.openxmlformats.org/officeDocument/2006/relationships/oleObject" Target="../embeddings/oleObject85.bin"/></Relationships>
</file>

<file path=ppt/slides/_rels/slide28.xml.rels><?xml version="1.0" encoding="UTF-8" standalone="yes"?>
<Relationships xmlns="http://schemas.openxmlformats.org/package/2006/relationships"><Relationship Id="rId8" Type="http://schemas.openxmlformats.org/officeDocument/2006/relationships/image" Target="../media/image75.wmf"/><Relationship Id="rId13" Type="http://schemas.openxmlformats.org/officeDocument/2006/relationships/oleObject" Target="../embeddings/oleObject91.bin"/><Relationship Id="rId3" Type="http://schemas.openxmlformats.org/officeDocument/2006/relationships/oleObject" Target="../embeddings/oleObject86.bin"/><Relationship Id="rId7" Type="http://schemas.openxmlformats.org/officeDocument/2006/relationships/oleObject" Target="../embeddings/oleObject88.bin"/><Relationship Id="rId12" Type="http://schemas.openxmlformats.org/officeDocument/2006/relationships/image" Target="../media/image77.wmf"/><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74.wmf"/><Relationship Id="rId11" Type="http://schemas.openxmlformats.org/officeDocument/2006/relationships/oleObject" Target="../embeddings/oleObject90.bin"/><Relationship Id="rId5" Type="http://schemas.openxmlformats.org/officeDocument/2006/relationships/oleObject" Target="../embeddings/oleObject87.bin"/><Relationship Id="rId10" Type="http://schemas.openxmlformats.org/officeDocument/2006/relationships/image" Target="../media/image76.wmf"/><Relationship Id="rId4" Type="http://schemas.openxmlformats.org/officeDocument/2006/relationships/image" Target="../media/image73.wmf"/><Relationship Id="rId9" Type="http://schemas.openxmlformats.org/officeDocument/2006/relationships/oleObject" Target="../embeddings/oleObject89.bin"/><Relationship Id="rId14" Type="http://schemas.openxmlformats.org/officeDocument/2006/relationships/image" Target="../media/image78.w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94.bin"/><Relationship Id="rId3" Type="http://schemas.openxmlformats.org/officeDocument/2006/relationships/notesSlide" Target="../notesSlides/notesSlide17.xml"/><Relationship Id="rId7" Type="http://schemas.openxmlformats.org/officeDocument/2006/relationships/image" Target="../media/image80.wmf"/><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oleObject" Target="../embeddings/oleObject93.bin"/><Relationship Id="rId5" Type="http://schemas.openxmlformats.org/officeDocument/2006/relationships/image" Target="../media/image79.wmf"/><Relationship Id="rId4" Type="http://schemas.openxmlformats.org/officeDocument/2006/relationships/oleObject" Target="../embeddings/oleObject92.bin"/><Relationship Id="rId9" Type="http://schemas.openxmlformats.org/officeDocument/2006/relationships/image" Target="../media/image81.wmf"/></Relationships>
</file>

<file path=ppt/slides/_rels/slide30.xml.rels><?xml version="1.0" encoding="UTF-8" standalone="yes"?>
<Relationships xmlns="http://schemas.openxmlformats.org/package/2006/relationships"><Relationship Id="rId8" Type="http://schemas.openxmlformats.org/officeDocument/2006/relationships/image" Target="../media/image84.wmf"/><Relationship Id="rId3" Type="http://schemas.openxmlformats.org/officeDocument/2006/relationships/oleObject" Target="../embeddings/oleObject95.bin"/><Relationship Id="rId7" Type="http://schemas.openxmlformats.org/officeDocument/2006/relationships/oleObject" Target="../embeddings/oleObject97.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83.wmf"/><Relationship Id="rId5" Type="http://schemas.openxmlformats.org/officeDocument/2006/relationships/oleObject" Target="../embeddings/oleObject96.bin"/><Relationship Id="rId4" Type="http://schemas.openxmlformats.org/officeDocument/2006/relationships/image" Target="../media/image82.w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00.bin"/><Relationship Id="rId3" Type="http://schemas.openxmlformats.org/officeDocument/2006/relationships/notesSlide" Target="../notesSlides/notesSlide18.xml"/><Relationship Id="rId7" Type="http://schemas.openxmlformats.org/officeDocument/2006/relationships/image" Target="../media/image86.wmf"/><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oleObject" Target="../embeddings/oleObject99.bin"/><Relationship Id="rId5" Type="http://schemas.openxmlformats.org/officeDocument/2006/relationships/image" Target="../media/image85.wmf"/><Relationship Id="rId4" Type="http://schemas.openxmlformats.org/officeDocument/2006/relationships/oleObject" Target="../embeddings/oleObject98.bin"/><Relationship Id="rId9" Type="http://schemas.openxmlformats.org/officeDocument/2006/relationships/image" Target="../media/image87.wmf"/></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03.bin"/><Relationship Id="rId3" Type="http://schemas.openxmlformats.org/officeDocument/2006/relationships/notesSlide" Target="../notesSlides/notesSlide19.xml"/><Relationship Id="rId7" Type="http://schemas.openxmlformats.org/officeDocument/2006/relationships/image" Target="../media/image89.w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oleObject" Target="../embeddings/oleObject102.bin"/><Relationship Id="rId5" Type="http://schemas.openxmlformats.org/officeDocument/2006/relationships/image" Target="../media/image88.wmf"/><Relationship Id="rId4" Type="http://schemas.openxmlformats.org/officeDocument/2006/relationships/oleObject" Target="../embeddings/oleObject101.bin"/><Relationship Id="rId9" Type="http://schemas.openxmlformats.org/officeDocument/2006/relationships/image" Target="../media/image87.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04.bin"/><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image" Target="../media/image90.wmf"/></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66.wmf"/><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oleObject" Target="../embeddings/oleObject79.bin"/><Relationship Id="rId5" Type="http://schemas.openxmlformats.org/officeDocument/2006/relationships/image" Target="../media/image64.wmf"/><Relationship Id="rId4" Type="http://schemas.openxmlformats.org/officeDocument/2006/relationships/oleObject" Target="../embeddings/oleObject105.bin"/></Relationships>
</file>

<file path=ppt/slides/_rels/slide36.xml.rels><?xml version="1.0" encoding="UTF-8" standalone="yes"?>
<Relationships xmlns="http://schemas.openxmlformats.org/package/2006/relationships"><Relationship Id="rId8" Type="http://schemas.openxmlformats.org/officeDocument/2006/relationships/image" Target="../media/image93.wmf"/><Relationship Id="rId3" Type="http://schemas.openxmlformats.org/officeDocument/2006/relationships/oleObject" Target="../embeddings/oleObject106.bin"/><Relationship Id="rId7" Type="http://schemas.openxmlformats.org/officeDocument/2006/relationships/oleObject" Target="../embeddings/oleObject108.bin"/><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92.wmf"/><Relationship Id="rId5" Type="http://schemas.openxmlformats.org/officeDocument/2006/relationships/oleObject" Target="../embeddings/oleObject107.bin"/><Relationship Id="rId10" Type="http://schemas.openxmlformats.org/officeDocument/2006/relationships/image" Target="../media/image94.wmf"/><Relationship Id="rId4" Type="http://schemas.openxmlformats.org/officeDocument/2006/relationships/image" Target="../media/image91.wmf"/><Relationship Id="rId9" Type="http://schemas.openxmlformats.org/officeDocument/2006/relationships/oleObject" Target="../embeddings/oleObject109.bin"/></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10.bin"/><Relationship Id="rId2" Type="http://schemas.openxmlformats.org/officeDocument/2006/relationships/slideLayout" Target="../slideLayouts/slideLayout7.xml"/><Relationship Id="rId1" Type="http://schemas.openxmlformats.org/officeDocument/2006/relationships/vmlDrawing" Target="../drawings/vmlDrawing28.vml"/><Relationship Id="rId4" Type="http://schemas.openxmlformats.org/officeDocument/2006/relationships/image" Target="../media/image95.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98.wmf"/><Relationship Id="rId3" Type="http://schemas.openxmlformats.org/officeDocument/2006/relationships/oleObject" Target="../embeddings/oleObject111.bin"/><Relationship Id="rId7" Type="http://schemas.openxmlformats.org/officeDocument/2006/relationships/oleObject" Target="../embeddings/oleObject113.bin"/><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97.wmf"/><Relationship Id="rId5" Type="http://schemas.openxmlformats.org/officeDocument/2006/relationships/oleObject" Target="../embeddings/oleObject112.bin"/><Relationship Id="rId10" Type="http://schemas.openxmlformats.org/officeDocument/2006/relationships/image" Target="../media/image99.wmf"/><Relationship Id="rId4" Type="http://schemas.openxmlformats.org/officeDocument/2006/relationships/image" Target="../media/image96.wmf"/><Relationship Id="rId9" Type="http://schemas.openxmlformats.org/officeDocument/2006/relationships/oleObject" Target="../embeddings/oleObject114.bin"/></Relationships>
</file>

<file path=ppt/slides/_rels/slide42.xml.rels><?xml version="1.0" encoding="UTF-8" standalone="yes"?>
<Relationships xmlns="http://schemas.openxmlformats.org/package/2006/relationships"><Relationship Id="rId8" Type="http://schemas.openxmlformats.org/officeDocument/2006/relationships/image" Target="../media/image102.wmf"/><Relationship Id="rId3" Type="http://schemas.openxmlformats.org/officeDocument/2006/relationships/oleObject" Target="../embeddings/oleObject115.bin"/><Relationship Id="rId7" Type="http://schemas.openxmlformats.org/officeDocument/2006/relationships/oleObject" Target="../embeddings/oleObject117.bin"/><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image" Target="../media/image101.wmf"/><Relationship Id="rId5" Type="http://schemas.openxmlformats.org/officeDocument/2006/relationships/oleObject" Target="../embeddings/oleObject116.bin"/><Relationship Id="rId10" Type="http://schemas.openxmlformats.org/officeDocument/2006/relationships/image" Target="../media/image103.wmf"/><Relationship Id="rId4" Type="http://schemas.openxmlformats.org/officeDocument/2006/relationships/image" Target="../media/image100.wmf"/><Relationship Id="rId9" Type="http://schemas.openxmlformats.org/officeDocument/2006/relationships/oleObject" Target="../embeddings/oleObject118.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05.wmf"/><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oleObject" Target="../embeddings/oleObject120.bin"/><Relationship Id="rId5" Type="http://schemas.openxmlformats.org/officeDocument/2006/relationships/image" Target="../media/image104.wmf"/><Relationship Id="rId4" Type="http://schemas.openxmlformats.org/officeDocument/2006/relationships/oleObject" Target="../embeddings/oleObject119.bin"/></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21.bin"/><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107.wmf"/><Relationship Id="rId5" Type="http://schemas.openxmlformats.org/officeDocument/2006/relationships/oleObject" Target="../embeddings/oleObject122.bin"/><Relationship Id="rId4" Type="http://schemas.openxmlformats.org/officeDocument/2006/relationships/image" Target="../media/image106.w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25.bin"/><Relationship Id="rId13" Type="http://schemas.openxmlformats.org/officeDocument/2006/relationships/oleObject" Target="../embeddings/oleObject127.bin"/><Relationship Id="rId3" Type="http://schemas.openxmlformats.org/officeDocument/2006/relationships/notesSlide" Target="../notesSlides/notesSlide23.xml"/><Relationship Id="rId7" Type="http://schemas.openxmlformats.org/officeDocument/2006/relationships/image" Target="../media/image109.wmf"/><Relationship Id="rId12" Type="http://schemas.openxmlformats.org/officeDocument/2006/relationships/image" Target="../media/image111.wmf"/><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oleObject" Target="../embeddings/oleObject124.bin"/><Relationship Id="rId11" Type="http://schemas.openxmlformats.org/officeDocument/2006/relationships/oleObject" Target="../embeddings/oleObject126.bin"/><Relationship Id="rId5" Type="http://schemas.openxmlformats.org/officeDocument/2006/relationships/image" Target="../media/image108.wmf"/><Relationship Id="rId10" Type="http://schemas.openxmlformats.org/officeDocument/2006/relationships/image" Target="../media/image113.jpeg"/><Relationship Id="rId4" Type="http://schemas.openxmlformats.org/officeDocument/2006/relationships/oleObject" Target="../embeddings/oleObject123.bin"/><Relationship Id="rId9" Type="http://schemas.openxmlformats.org/officeDocument/2006/relationships/image" Target="../media/image110.wmf"/><Relationship Id="rId14" Type="http://schemas.openxmlformats.org/officeDocument/2006/relationships/image" Target="../media/image112.wmf"/></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130.bin"/><Relationship Id="rId3" Type="http://schemas.openxmlformats.org/officeDocument/2006/relationships/notesSlide" Target="../notesSlides/notesSlide24.xml"/><Relationship Id="rId7" Type="http://schemas.openxmlformats.org/officeDocument/2006/relationships/image" Target="../media/image115.wmf"/><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oleObject" Target="../embeddings/oleObject129.bin"/><Relationship Id="rId11" Type="http://schemas.openxmlformats.org/officeDocument/2006/relationships/image" Target="../media/image117.wmf"/><Relationship Id="rId5" Type="http://schemas.openxmlformats.org/officeDocument/2006/relationships/image" Target="../media/image114.wmf"/><Relationship Id="rId10" Type="http://schemas.openxmlformats.org/officeDocument/2006/relationships/oleObject" Target="../embeddings/oleObject131.bin"/><Relationship Id="rId4" Type="http://schemas.openxmlformats.org/officeDocument/2006/relationships/oleObject" Target="../embeddings/oleObject128.bin"/><Relationship Id="rId9" Type="http://schemas.openxmlformats.org/officeDocument/2006/relationships/image" Target="../media/image116.wmf"/></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134.bin"/><Relationship Id="rId3" Type="http://schemas.openxmlformats.org/officeDocument/2006/relationships/notesSlide" Target="../notesSlides/notesSlide25.xml"/><Relationship Id="rId7" Type="http://schemas.openxmlformats.org/officeDocument/2006/relationships/image" Target="../media/image119.wmf"/><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oleObject" Target="../embeddings/oleObject133.bin"/><Relationship Id="rId5" Type="http://schemas.openxmlformats.org/officeDocument/2006/relationships/image" Target="../media/image118.wmf"/><Relationship Id="rId4" Type="http://schemas.openxmlformats.org/officeDocument/2006/relationships/oleObject" Target="../embeddings/oleObject132.bin"/><Relationship Id="rId9" Type="http://schemas.openxmlformats.org/officeDocument/2006/relationships/image" Target="../media/image120.wmf"/></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image" Target="../media/image121.wmf"/><Relationship Id="rId5" Type="http://schemas.openxmlformats.org/officeDocument/2006/relationships/oleObject" Target="../embeddings/oleObject135.bin"/><Relationship Id="rId4" Type="http://schemas.openxmlformats.org/officeDocument/2006/relationships/image" Target="../media/image122.png"/></Relationships>
</file>

<file path=ppt/slides/_rels/slide49.xml.rels><?xml version="1.0" encoding="UTF-8" standalone="yes"?>
<Relationships xmlns="http://schemas.openxmlformats.org/package/2006/relationships"><Relationship Id="rId8" Type="http://schemas.openxmlformats.org/officeDocument/2006/relationships/image" Target="../media/image125.wmf"/><Relationship Id="rId3" Type="http://schemas.openxmlformats.org/officeDocument/2006/relationships/oleObject" Target="../embeddings/oleObject136.bin"/><Relationship Id="rId7" Type="http://schemas.openxmlformats.org/officeDocument/2006/relationships/oleObject" Target="../embeddings/oleObject138.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124.wmf"/><Relationship Id="rId5" Type="http://schemas.openxmlformats.org/officeDocument/2006/relationships/oleObject" Target="../embeddings/oleObject137.bin"/><Relationship Id="rId10" Type="http://schemas.openxmlformats.org/officeDocument/2006/relationships/image" Target="../media/image126.wmf"/><Relationship Id="rId4" Type="http://schemas.openxmlformats.org/officeDocument/2006/relationships/image" Target="../media/image123.wmf"/><Relationship Id="rId9" Type="http://schemas.openxmlformats.org/officeDocument/2006/relationships/oleObject" Target="../embeddings/oleObject139.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142.bin"/><Relationship Id="rId3" Type="http://schemas.openxmlformats.org/officeDocument/2006/relationships/notesSlide" Target="../notesSlides/notesSlide27.xml"/><Relationship Id="rId7" Type="http://schemas.openxmlformats.org/officeDocument/2006/relationships/image" Target="../media/image128.wmf"/><Relationship Id="rId12" Type="http://schemas.openxmlformats.org/officeDocument/2006/relationships/image" Target="../media/image130.emf"/><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oleObject" Target="../embeddings/oleObject141.bin"/><Relationship Id="rId11" Type="http://schemas.openxmlformats.org/officeDocument/2006/relationships/oleObject" Target="../embeddings/oleObject143.bin"/><Relationship Id="rId5" Type="http://schemas.openxmlformats.org/officeDocument/2006/relationships/image" Target="../media/image127.wmf"/><Relationship Id="rId10" Type="http://schemas.openxmlformats.org/officeDocument/2006/relationships/image" Target="../media/image131.jpeg"/><Relationship Id="rId4" Type="http://schemas.openxmlformats.org/officeDocument/2006/relationships/oleObject" Target="../embeddings/oleObject140.bin"/><Relationship Id="rId9" Type="http://schemas.openxmlformats.org/officeDocument/2006/relationships/image" Target="../media/image129.w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146.bin"/><Relationship Id="rId13" Type="http://schemas.openxmlformats.org/officeDocument/2006/relationships/image" Target="../media/image134.wmf"/><Relationship Id="rId18" Type="http://schemas.openxmlformats.org/officeDocument/2006/relationships/image" Target="../media/image136.wmf"/><Relationship Id="rId3" Type="http://schemas.openxmlformats.org/officeDocument/2006/relationships/notesSlide" Target="../notesSlides/notesSlide28.xml"/><Relationship Id="rId7" Type="http://schemas.openxmlformats.org/officeDocument/2006/relationships/image" Target="../media/image127.wmf"/><Relationship Id="rId12" Type="http://schemas.openxmlformats.org/officeDocument/2006/relationships/oleObject" Target="../embeddings/oleObject148.bin"/><Relationship Id="rId17" Type="http://schemas.openxmlformats.org/officeDocument/2006/relationships/oleObject" Target="../embeddings/oleObject150.bin"/><Relationship Id="rId2" Type="http://schemas.openxmlformats.org/officeDocument/2006/relationships/slideLayout" Target="../slideLayouts/slideLayout7.xml"/><Relationship Id="rId16" Type="http://schemas.openxmlformats.org/officeDocument/2006/relationships/image" Target="../media/image135.wmf"/><Relationship Id="rId1" Type="http://schemas.openxmlformats.org/officeDocument/2006/relationships/vmlDrawing" Target="../drawings/vmlDrawing39.vml"/><Relationship Id="rId6" Type="http://schemas.openxmlformats.org/officeDocument/2006/relationships/oleObject" Target="../embeddings/oleObject145.bin"/><Relationship Id="rId11" Type="http://schemas.openxmlformats.org/officeDocument/2006/relationships/image" Target="../media/image133.wmf"/><Relationship Id="rId5" Type="http://schemas.openxmlformats.org/officeDocument/2006/relationships/image" Target="../media/image132.wmf"/><Relationship Id="rId15" Type="http://schemas.openxmlformats.org/officeDocument/2006/relationships/oleObject" Target="../embeddings/oleObject149.bin"/><Relationship Id="rId10" Type="http://schemas.openxmlformats.org/officeDocument/2006/relationships/oleObject" Target="../embeddings/oleObject147.bin"/><Relationship Id="rId4" Type="http://schemas.openxmlformats.org/officeDocument/2006/relationships/oleObject" Target="../embeddings/oleObject144.bin"/><Relationship Id="rId9" Type="http://schemas.openxmlformats.org/officeDocument/2006/relationships/image" Target="../media/image128.wmf"/><Relationship Id="rId14" Type="http://schemas.openxmlformats.org/officeDocument/2006/relationships/image" Target="../media/image131.jpeg"/></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29.xml"/><Relationship Id="rId7" Type="http://schemas.openxmlformats.org/officeDocument/2006/relationships/image" Target="../media/image18.wmf"/><Relationship Id="rId2" Type="http://schemas.openxmlformats.org/officeDocument/2006/relationships/slideLayout" Target="../slideLayouts/slideLayout7.xml"/><Relationship Id="rId1" Type="http://schemas.openxmlformats.org/officeDocument/2006/relationships/vmlDrawing" Target="../drawings/vmlDrawing40.vml"/><Relationship Id="rId6" Type="http://schemas.openxmlformats.org/officeDocument/2006/relationships/oleObject" Target="../embeddings/oleObject18.bin"/><Relationship Id="rId5" Type="http://schemas.openxmlformats.org/officeDocument/2006/relationships/image" Target="../media/image17.wmf"/><Relationship Id="rId4" Type="http://schemas.openxmlformats.org/officeDocument/2006/relationships/oleObject" Target="../embeddings/oleObject17.bin"/><Relationship Id="rId9" Type="http://schemas.openxmlformats.org/officeDocument/2006/relationships/image" Target="../media/image19.wmf"/></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153.bin"/><Relationship Id="rId13" Type="http://schemas.openxmlformats.org/officeDocument/2006/relationships/image" Target="../media/image141.wmf"/><Relationship Id="rId3" Type="http://schemas.openxmlformats.org/officeDocument/2006/relationships/notesSlide" Target="../notesSlides/notesSlide30.xml"/><Relationship Id="rId7" Type="http://schemas.openxmlformats.org/officeDocument/2006/relationships/image" Target="../media/image138.wmf"/><Relationship Id="rId12" Type="http://schemas.openxmlformats.org/officeDocument/2006/relationships/oleObject" Target="../embeddings/oleObject155.bin"/><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oleObject" Target="../embeddings/oleObject152.bin"/><Relationship Id="rId11" Type="http://schemas.openxmlformats.org/officeDocument/2006/relationships/image" Target="../media/image140.wmf"/><Relationship Id="rId5" Type="http://schemas.openxmlformats.org/officeDocument/2006/relationships/image" Target="../media/image137.wmf"/><Relationship Id="rId10" Type="http://schemas.openxmlformats.org/officeDocument/2006/relationships/oleObject" Target="../embeddings/oleObject154.bin"/><Relationship Id="rId4" Type="http://schemas.openxmlformats.org/officeDocument/2006/relationships/oleObject" Target="../embeddings/oleObject151.bin"/><Relationship Id="rId9" Type="http://schemas.openxmlformats.org/officeDocument/2006/relationships/image" Target="../media/image13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59C4C2-2B3B-440D-A387-AA0201DFEC95}"/>
              </a:ext>
            </a:extLst>
          </p:cNvPr>
          <p:cNvSpPr txBox="1"/>
          <p:nvPr/>
        </p:nvSpPr>
        <p:spPr>
          <a:xfrm>
            <a:off x="2894202" y="1115736"/>
            <a:ext cx="2169568" cy="584775"/>
          </a:xfrm>
          <a:prstGeom prst="rect">
            <a:avLst/>
          </a:prstGeom>
          <a:noFill/>
        </p:spPr>
        <p:txBody>
          <a:bodyPr wrap="none" rtlCol="0">
            <a:spAutoFit/>
          </a:bodyPr>
          <a:lstStyle/>
          <a:p>
            <a:r>
              <a:rPr lang="ru-RU" sz="3200" dirty="0">
                <a:latin typeface="Times New Roman" panose="02020603050405020304" pitchFamily="18" charset="0"/>
                <a:cs typeface="Times New Roman" panose="02020603050405020304" pitchFamily="18" charset="0"/>
              </a:rPr>
              <a:t>Лекция №3</a:t>
            </a:r>
          </a:p>
        </p:txBody>
      </p:sp>
      <p:sp>
        <p:nvSpPr>
          <p:cNvPr id="3" name="TextBox 2">
            <a:extLst>
              <a:ext uri="{FF2B5EF4-FFF2-40B4-BE49-F238E27FC236}">
                <a16:creationId xmlns:a16="http://schemas.microsoft.com/office/drawing/2014/main" id="{93D46EB2-EEE5-4BB3-ABC6-EC0B2EDF320C}"/>
              </a:ext>
            </a:extLst>
          </p:cNvPr>
          <p:cNvSpPr txBox="1"/>
          <p:nvPr/>
        </p:nvSpPr>
        <p:spPr>
          <a:xfrm>
            <a:off x="170390" y="2102999"/>
            <a:ext cx="8973610" cy="3785652"/>
          </a:xfrm>
          <a:prstGeom prst="rect">
            <a:avLst/>
          </a:prstGeom>
          <a:noFill/>
        </p:spPr>
        <p:txBody>
          <a:bodyPr wrap="none" rtlCol="0">
            <a:spAutoFit/>
          </a:bodyPr>
          <a:lstStyle/>
          <a:p>
            <a:r>
              <a:rPr lang="ru-RU" sz="2400" dirty="0">
                <a:effectLst/>
                <a:latin typeface="Times New Roman" panose="02020603050405020304" pitchFamily="18" charset="0"/>
                <a:ea typeface="Calibri" panose="020F0502020204030204" pitchFamily="34" charset="0"/>
              </a:rPr>
              <a:t>Вращательная, колебательная, электронная суммы и интегралы по </a:t>
            </a:r>
          </a:p>
          <a:p>
            <a:r>
              <a:rPr lang="ru-RU" sz="2400" dirty="0">
                <a:effectLst/>
                <a:latin typeface="Times New Roman" panose="02020603050405020304" pitchFamily="18" charset="0"/>
                <a:ea typeface="Calibri" panose="020F0502020204030204" pitchFamily="34" charset="0"/>
              </a:rPr>
              <a:t>состояниям. </a:t>
            </a:r>
          </a:p>
          <a:p>
            <a:r>
              <a:rPr lang="ru-RU" sz="2400" dirty="0">
                <a:effectLst/>
                <a:latin typeface="Times New Roman" panose="02020603050405020304" pitchFamily="18" charset="0"/>
                <a:ea typeface="Calibri" panose="020F0502020204030204" pitchFamily="34" charset="0"/>
              </a:rPr>
              <a:t>Закон равнораспределения. Зависимость теплоемкости молекул </a:t>
            </a:r>
          </a:p>
          <a:p>
            <a:r>
              <a:rPr lang="ru-RU" sz="2400" dirty="0">
                <a:effectLst/>
                <a:latin typeface="Times New Roman" panose="02020603050405020304" pitchFamily="18" charset="0"/>
                <a:ea typeface="Calibri" panose="020F0502020204030204" pitchFamily="34" charset="0"/>
              </a:rPr>
              <a:t>идеального газа от температуры</a:t>
            </a:r>
          </a:p>
          <a:p>
            <a:endParaRPr lang="ru-RU" sz="2400" dirty="0">
              <a:latin typeface="Times New Roman" panose="02020603050405020304" pitchFamily="18" charset="0"/>
            </a:endParaRPr>
          </a:p>
          <a:p>
            <a:r>
              <a:rPr lang="ru-RU" sz="2400" dirty="0">
                <a:effectLst/>
                <a:latin typeface="Times New Roman" panose="02020603050405020304" pitchFamily="18" charset="0"/>
                <a:ea typeface="Calibri" panose="020F0502020204030204" pitchFamily="34" charset="0"/>
                <a:cs typeface="Times New Roman" panose="02020603050405020304" pitchFamily="18" charset="0"/>
              </a:rPr>
              <a:t>µ - пространство. Распределение молекул по скоростям и </a:t>
            </a:r>
          </a:p>
          <a:p>
            <a:r>
              <a:rPr lang="ru-RU" sz="2400" dirty="0">
                <a:effectLst/>
                <a:latin typeface="Times New Roman" panose="02020603050405020304" pitchFamily="18" charset="0"/>
                <a:ea typeface="Calibri" panose="020F0502020204030204" pitchFamily="34" charset="0"/>
                <a:cs typeface="Times New Roman" panose="02020603050405020304" pitchFamily="18" charset="0"/>
              </a:rPr>
              <a:t>энергиям в идеальном газе. </a:t>
            </a:r>
          </a:p>
          <a:p>
            <a:r>
              <a:rPr lang="ru-RU" sz="2400" dirty="0">
                <a:effectLst/>
                <a:latin typeface="Times New Roman" panose="02020603050405020304" pitchFamily="18" charset="0"/>
                <a:ea typeface="Calibri" panose="020F0502020204030204" pitchFamily="34" charset="0"/>
                <a:cs typeface="Times New Roman" panose="02020603050405020304" pitchFamily="18" charset="0"/>
              </a:rPr>
              <a:t>Средние скорости, средние энергии. </a:t>
            </a:r>
          </a:p>
          <a:p>
            <a:endParaRPr lang="ru-RU" sz="2400" dirty="0">
              <a:latin typeface="Times New Roman" panose="02020603050405020304" pitchFamily="18" charset="0"/>
              <a:cs typeface="Times New Roman" panose="02020603050405020304" pitchFamily="18" charset="0"/>
            </a:endParaRPr>
          </a:p>
          <a:p>
            <a:endParaRPr lang="ru-RU" sz="2400" dirty="0"/>
          </a:p>
        </p:txBody>
      </p:sp>
      <p:sp>
        <p:nvSpPr>
          <p:cNvPr id="4" name="Номер слайда 3">
            <a:extLst>
              <a:ext uri="{FF2B5EF4-FFF2-40B4-BE49-F238E27FC236}">
                <a16:creationId xmlns:a16="http://schemas.microsoft.com/office/drawing/2014/main" id="{2823886B-23A0-410E-A7E6-AE81F1E8C7AE}"/>
              </a:ext>
            </a:extLst>
          </p:cNvPr>
          <p:cNvSpPr>
            <a:spLocks noGrp="1"/>
          </p:cNvSpPr>
          <p:nvPr>
            <p:ph type="sldNum" sz="quarter" idx="12"/>
          </p:nvPr>
        </p:nvSpPr>
        <p:spPr/>
        <p:txBody>
          <a:bodyPr/>
          <a:lstStyle/>
          <a:p>
            <a:fld id="{45989385-0C2A-48FD-964C-3721ACD90A99}" type="slidenum">
              <a:rPr lang="ru-RU" smtClean="0"/>
              <a:t>1</a:t>
            </a:fld>
            <a:endParaRPr lang="ru-RU"/>
          </a:p>
        </p:txBody>
      </p:sp>
    </p:spTree>
    <p:extLst>
      <p:ext uri="{BB962C8B-B14F-4D97-AF65-F5344CB8AC3E}">
        <p14:creationId xmlns:p14="http://schemas.microsoft.com/office/powerpoint/2010/main" val="2226520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BCFEE45-6D07-4CEE-ACB4-3D94AAC3688D}"/>
              </a:ext>
            </a:extLst>
          </p:cNvPr>
          <p:cNvSpPr txBox="1"/>
          <p:nvPr/>
        </p:nvSpPr>
        <p:spPr>
          <a:xfrm>
            <a:off x="2646727" y="520009"/>
            <a:ext cx="4572000" cy="584775"/>
          </a:xfrm>
          <a:prstGeom prst="rect">
            <a:avLst/>
          </a:prstGeom>
          <a:noFill/>
        </p:spPr>
        <p:txBody>
          <a:bodyPr wrap="square">
            <a:spAutoFit/>
          </a:bodyPr>
          <a:lstStyle/>
          <a:p>
            <a:r>
              <a:rPr lang="ru-RU" sz="3200" dirty="0">
                <a:latin typeface="Times New Roman" panose="02020603050405020304" pitchFamily="18" charset="0"/>
                <a:cs typeface="Times New Roman" panose="02020603050405020304" pitchFamily="18" charset="0"/>
              </a:rPr>
              <a:t>ЛЕКЦИЯ №2</a:t>
            </a:r>
          </a:p>
        </p:txBody>
      </p:sp>
      <p:sp>
        <p:nvSpPr>
          <p:cNvPr id="8" name="TextBox 7">
            <a:extLst>
              <a:ext uri="{FF2B5EF4-FFF2-40B4-BE49-F238E27FC236}">
                <a16:creationId xmlns:a16="http://schemas.microsoft.com/office/drawing/2014/main" id="{C5892AE7-C6FF-471D-9319-8D408D0C1FA3}"/>
              </a:ext>
            </a:extLst>
          </p:cNvPr>
          <p:cNvSpPr txBox="1"/>
          <p:nvPr/>
        </p:nvSpPr>
        <p:spPr>
          <a:xfrm>
            <a:off x="0" y="1407229"/>
            <a:ext cx="9085276" cy="4807791"/>
          </a:xfrm>
          <a:prstGeom prst="rect">
            <a:avLst/>
          </a:prstGeom>
          <a:noFill/>
        </p:spPr>
        <p:txBody>
          <a:bodyPr wrap="square">
            <a:spAutoFit/>
          </a:bodyPr>
          <a:lstStyle/>
          <a:p>
            <a:pPr marL="342900" lvl="0" indent="-342900" algn="just">
              <a:lnSpc>
                <a:spcPct val="107000"/>
              </a:lnSpc>
              <a:buFont typeface="+mj-lt"/>
              <a:buAutoNum type="arabicPeriod"/>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Статистические суммы по состояниям Z. Расчет с их помощью внутренней энергии, энтропии, энергии Гельмгольца, химического потенциал и теплоемкости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с</a:t>
            </a:r>
            <a:r>
              <a:rPr lang="ru-RU" sz="2400" baseline="-25000" dirty="0" err="1">
                <a:effectLst/>
                <a:latin typeface="Times New Roman" panose="02020603050405020304" pitchFamily="18" charset="0"/>
                <a:ea typeface="Calibri" panose="020F0502020204030204" pitchFamily="34" charset="0"/>
                <a:cs typeface="Times New Roman" panose="02020603050405020304" pitchFamily="18" charset="0"/>
              </a:rPr>
              <a:t>V</a:t>
            </a:r>
            <a:r>
              <a:rPr lang="ru-RU" sz="240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ru-RU" sz="240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Суммы по состояниям </a:t>
            </a:r>
            <a:r>
              <a:rPr lang="en-US" sz="2400" dirty="0">
                <a:latin typeface="Times New Roman" panose="02020603050405020304" pitchFamily="18" charset="0"/>
                <a:ea typeface="Calibri" panose="020F0502020204030204" pitchFamily="34" charset="0"/>
                <a:cs typeface="Times New Roman" panose="02020603050405020304" pitchFamily="18" charset="0"/>
              </a:rPr>
              <a:t>Q</a:t>
            </a:r>
            <a:r>
              <a:rPr lang="ru-RU" sz="2400" dirty="0">
                <a:latin typeface="Times New Roman" panose="02020603050405020304" pitchFamily="18" charset="0"/>
                <a:ea typeface="Calibri" panose="020F0502020204030204" pitchFamily="34" charset="0"/>
                <a:cs typeface="Times New Roman" panose="02020603050405020304" pitchFamily="18" charset="0"/>
              </a:rPr>
              <a:t>. Расчеты для </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идеальных газов в приближении гармонический осциллятор – жесткий ротатор. Характеристические температуры.</a:t>
            </a:r>
          </a:p>
          <a:p>
            <a:pPr marL="342900" lvl="0" indent="-342900" algn="just">
              <a:lnSpc>
                <a:spcPct val="107000"/>
              </a:lnSpc>
              <a:buFont typeface="+mj-lt"/>
              <a:buAutoNum type="arabicPeriod"/>
            </a:pP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a:pPr>
            <a:r>
              <a:rPr lang="ru-RU" sz="2400" dirty="0">
                <a:latin typeface="Times New Roman" panose="02020603050405020304" pitchFamily="18" charset="0"/>
                <a:ea typeface="Calibri" panose="020F0502020204030204" pitchFamily="34" charset="0"/>
                <a:cs typeface="Times New Roman" panose="02020603050405020304" pitchFamily="18" charset="0"/>
              </a:rPr>
              <a:t>Электронная сумма по состояниям.</a:t>
            </a:r>
          </a:p>
          <a:p>
            <a:pPr lvl="0" algn="just">
              <a:lnSpc>
                <a:spcPct val="107000"/>
              </a:lnSpc>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lvl="0" algn="just">
              <a:lnSpc>
                <a:spcPct val="107000"/>
              </a:lnSpc>
              <a:spcAft>
                <a:spcPts val="800"/>
              </a:spcAft>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3. Поступательная сумма по состояниям и ее вклады в термодинамические функции. Формула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Закура</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-Тетроде для энтропии идеального газа. </a:t>
            </a:r>
          </a:p>
        </p:txBody>
      </p:sp>
      <p:sp>
        <p:nvSpPr>
          <p:cNvPr id="2" name="Номер слайда 1">
            <a:extLst>
              <a:ext uri="{FF2B5EF4-FFF2-40B4-BE49-F238E27FC236}">
                <a16:creationId xmlns:a16="http://schemas.microsoft.com/office/drawing/2014/main" id="{3FF0400C-1981-4393-8F7C-0526608D8C03}"/>
              </a:ext>
            </a:extLst>
          </p:cNvPr>
          <p:cNvSpPr>
            <a:spLocks noGrp="1"/>
          </p:cNvSpPr>
          <p:nvPr>
            <p:ph type="sldNum" sz="quarter" idx="12"/>
          </p:nvPr>
        </p:nvSpPr>
        <p:spPr/>
        <p:txBody>
          <a:bodyPr/>
          <a:lstStyle/>
          <a:p>
            <a:fld id="{45989385-0C2A-48FD-964C-3721ACD90A99}" type="slidenum">
              <a:rPr lang="ru-RU" smtClean="0"/>
              <a:t>2</a:t>
            </a:fld>
            <a:endParaRPr lang="ru-RU"/>
          </a:p>
        </p:txBody>
      </p:sp>
    </p:spTree>
    <p:extLst>
      <p:ext uri="{BB962C8B-B14F-4D97-AF65-F5344CB8AC3E}">
        <p14:creationId xmlns:p14="http://schemas.microsoft.com/office/powerpoint/2010/main" val="775401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9410A8-B9B5-463B-801E-57EF9BB9C84A}"/>
              </a:ext>
            </a:extLst>
          </p:cNvPr>
          <p:cNvSpPr txBox="1"/>
          <p:nvPr/>
        </p:nvSpPr>
        <p:spPr>
          <a:xfrm>
            <a:off x="3305661" y="2456321"/>
            <a:ext cx="2010487" cy="584775"/>
          </a:xfrm>
          <a:prstGeom prst="rect">
            <a:avLst/>
          </a:prstGeom>
          <a:noFill/>
        </p:spPr>
        <p:txBody>
          <a:bodyPr wrap="none" rtlCol="0">
            <a:spAutoFit/>
          </a:bodyPr>
          <a:lstStyle/>
          <a:p>
            <a:r>
              <a:rPr lang="ru-RU" sz="3200" dirty="0">
                <a:latin typeface="Times New Roman" pitchFamily="18" charset="0"/>
                <a:cs typeface="Times New Roman" pitchFamily="18" charset="0"/>
              </a:rPr>
              <a:t>ТЕСТ</a:t>
            </a:r>
            <a:r>
              <a:rPr lang="en-US" sz="3200" dirty="0">
                <a:latin typeface="Times New Roman" pitchFamily="18" charset="0"/>
                <a:cs typeface="Times New Roman" pitchFamily="18" charset="0"/>
              </a:rPr>
              <a:t> </a:t>
            </a:r>
            <a:r>
              <a:rPr lang="ru-RU" sz="3200" dirty="0">
                <a:latin typeface="Times New Roman" pitchFamily="18" charset="0"/>
                <a:cs typeface="Times New Roman" pitchFamily="18" charset="0"/>
              </a:rPr>
              <a:t>№2 </a:t>
            </a:r>
          </a:p>
        </p:txBody>
      </p:sp>
      <p:sp>
        <p:nvSpPr>
          <p:cNvPr id="2" name="Номер слайда 1">
            <a:extLst>
              <a:ext uri="{FF2B5EF4-FFF2-40B4-BE49-F238E27FC236}">
                <a16:creationId xmlns:a16="http://schemas.microsoft.com/office/drawing/2014/main" id="{0564CA6F-F178-4FDE-AF4D-093E0C4533BA}"/>
              </a:ext>
            </a:extLst>
          </p:cNvPr>
          <p:cNvSpPr>
            <a:spLocks noGrp="1"/>
          </p:cNvSpPr>
          <p:nvPr>
            <p:ph type="sldNum" sz="quarter" idx="12"/>
          </p:nvPr>
        </p:nvSpPr>
        <p:spPr/>
        <p:txBody>
          <a:bodyPr/>
          <a:lstStyle/>
          <a:p>
            <a:fld id="{45989385-0C2A-48FD-964C-3721ACD90A99}" type="slidenum">
              <a:rPr lang="ru-RU" smtClean="0"/>
              <a:t>3</a:t>
            </a:fld>
            <a:endParaRPr lang="ru-RU"/>
          </a:p>
        </p:txBody>
      </p:sp>
    </p:spTree>
    <p:extLst>
      <p:ext uri="{BB962C8B-B14F-4D97-AF65-F5344CB8AC3E}">
        <p14:creationId xmlns:p14="http://schemas.microsoft.com/office/powerpoint/2010/main" val="890155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50825" y="168464"/>
            <a:ext cx="753039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sz="2800" dirty="0">
                <a:latin typeface="Times New Roman" panose="02020603050405020304" pitchFamily="18" charset="0"/>
                <a:cs typeface="Times New Roman" panose="02020603050405020304" pitchFamily="18" charset="0"/>
              </a:rPr>
              <a:t>Микроканонический и канонический ансамбли.</a:t>
            </a:r>
          </a:p>
          <a:p>
            <a:pPr eaLnBrk="1" hangingPunct="1"/>
            <a:endParaRPr lang="ru-RU" altLang="ru-RU" sz="2800" dirty="0">
              <a:latin typeface="Times New Roman" panose="02020603050405020304" pitchFamily="18" charset="0"/>
              <a:cs typeface="Times New Roman" panose="02020603050405020304" pitchFamily="18" charset="0"/>
            </a:endParaRPr>
          </a:p>
          <a:p>
            <a:pPr eaLnBrk="1" hangingPunct="1"/>
            <a:r>
              <a:rPr lang="ru-RU" altLang="ru-RU" sz="2800" dirty="0">
                <a:latin typeface="Times New Roman" panose="02020603050405020304" pitchFamily="18" charset="0"/>
                <a:cs typeface="Times New Roman" panose="02020603050405020304" pitchFamily="18" charset="0"/>
              </a:rPr>
              <a:t>Какое из утверждений верно?</a:t>
            </a:r>
          </a:p>
        </p:txBody>
      </p:sp>
      <p:sp>
        <p:nvSpPr>
          <p:cNvPr id="281603" name="Text Box 3"/>
          <p:cNvSpPr txBox="1">
            <a:spLocks noChangeArrowheads="1"/>
          </p:cNvSpPr>
          <p:nvPr/>
        </p:nvSpPr>
        <p:spPr bwMode="auto">
          <a:xfrm>
            <a:off x="466227" y="3353946"/>
            <a:ext cx="79216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3.</a:t>
            </a:r>
            <a:r>
              <a:rPr lang="ru-RU" altLang="ru-RU" b="1" dirty="0"/>
              <a:t> </a:t>
            </a:r>
            <a:r>
              <a:rPr lang="ru-RU" altLang="ru-RU" dirty="0"/>
              <a:t>В микроканоническом ансамбле энергия одинакова во всех микросостояниях.</a:t>
            </a:r>
          </a:p>
        </p:txBody>
      </p:sp>
      <p:sp>
        <p:nvSpPr>
          <p:cNvPr id="281604" name="Text Box 4"/>
          <p:cNvSpPr txBox="1">
            <a:spLocks noChangeArrowheads="1"/>
          </p:cNvSpPr>
          <p:nvPr/>
        </p:nvSpPr>
        <p:spPr bwMode="auto">
          <a:xfrm>
            <a:off x="433039" y="2693342"/>
            <a:ext cx="780111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2. У микроканонического ансамбля меньше энергии. </a:t>
            </a:r>
          </a:p>
        </p:txBody>
      </p:sp>
      <p:sp>
        <p:nvSpPr>
          <p:cNvPr id="281605" name="Text Box 5"/>
          <p:cNvSpPr txBox="1">
            <a:spLocks noChangeArrowheads="1"/>
          </p:cNvSpPr>
          <p:nvPr/>
        </p:nvSpPr>
        <p:spPr bwMode="auto">
          <a:xfrm>
            <a:off x="323850" y="1920176"/>
            <a:ext cx="8064002" cy="461665"/>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1. В каноническом ансамбле больше микросостояний. </a:t>
            </a:r>
          </a:p>
        </p:txBody>
      </p:sp>
      <p:sp>
        <p:nvSpPr>
          <p:cNvPr id="281606" name="Text Box 6"/>
          <p:cNvSpPr txBox="1">
            <a:spLocks noChangeArrowheads="1"/>
          </p:cNvSpPr>
          <p:nvPr/>
        </p:nvSpPr>
        <p:spPr bwMode="auto">
          <a:xfrm>
            <a:off x="511978" y="4394440"/>
            <a:ext cx="768774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4. Внутренняя энергия системы – это максимальная</a:t>
            </a:r>
          </a:p>
          <a:p>
            <a:pPr eaLnBrk="1" hangingPunct="1"/>
            <a:r>
              <a:rPr lang="ru-RU" altLang="ru-RU" dirty="0"/>
              <a:t>энергия </a:t>
            </a:r>
            <a:r>
              <a:rPr lang="ru-RU" altLang="ru-RU" dirty="0" err="1"/>
              <a:t>микросостяний</a:t>
            </a:r>
            <a:r>
              <a:rPr lang="ru-RU" altLang="ru-RU" dirty="0"/>
              <a:t> в каноническом ансамбле. </a:t>
            </a:r>
          </a:p>
        </p:txBody>
      </p:sp>
      <p:sp>
        <p:nvSpPr>
          <p:cNvPr id="7" name="TextBox 6"/>
          <p:cNvSpPr txBox="1"/>
          <p:nvPr/>
        </p:nvSpPr>
        <p:spPr>
          <a:xfrm>
            <a:off x="7365963" y="957005"/>
            <a:ext cx="1736373" cy="461665"/>
          </a:xfrm>
          <a:prstGeom prst="rect">
            <a:avLst/>
          </a:prstGeom>
          <a:solidFill>
            <a:srgbClr val="FF6600">
              <a:alpha val="59000"/>
            </a:srgbClr>
          </a:solidFill>
        </p:spPr>
        <p:txBody>
          <a:bodyPr wrap="none" rtlCol="0">
            <a:spAutoFit/>
          </a:bodyPr>
          <a:lstStyle/>
          <a:p>
            <a:r>
              <a:rPr lang="ru-RU" sz="2400" dirty="0">
                <a:solidFill>
                  <a:schemeClr val="tx1"/>
                </a:solidFill>
                <a:latin typeface="+mn-lt"/>
              </a:rPr>
              <a:t>Вопрос </a:t>
            </a:r>
            <a:r>
              <a:rPr lang="ru-RU" sz="2400" dirty="0"/>
              <a:t>№1</a:t>
            </a:r>
            <a:r>
              <a:rPr lang="ru-RU" sz="2400" dirty="0">
                <a:solidFill>
                  <a:schemeClr val="tx1"/>
                </a:solidFill>
                <a:latin typeface="+mn-lt"/>
              </a:rPr>
              <a:t> </a:t>
            </a:r>
          </a:p>
        </p:txBody>
      </p:sp>
      <p:sp>
        <p:nvSpPr>
          <p:cNvPr id="2" name="TextBox 1">
            <a:extLst>
              <a:ext uri="{FF2B5EF4-FFF2-40B4-BE49-F238E27FC236}">
                <a16:creationId xmlns:a16="http://schemas.microsoft.com/office/drawing/2014/main" id="{FC2DC852-B5BF-424B-8B32-5079EB9E33CF}"/>
              </a:ext>
            </a:extLst>
          </p:cNvPr>
          <p:cNvSpPr txBox="1"/>
          <p:nvPr/>
        </p:nvSpPr>
        <p:spPr>
          <a:xfrm>
            <a:off x="511978" y="5489207"/>
            <a:ext cx="7108934" cy="1200329"/>
          </a:xfrm>
          <a:prstGeom prst="rect">
            <a:avLst/>
          </a:prstGeom>
          <a:noFill/>
        </p:spPr>
        <p:txBody>
          <a:bodyPr wrap="none" rtlCol="0">
            <a:spAutoFit/>
          </a:bodyPr>
          <a:lstStyle/>
          <a:p>
            <a:pPr eaLnBrk="1" hangingPunct="1"/>
            <a:r>
              <a:rPr lang="ru-RU" sz="2400" dirty="0">
                <a:latin typeface="Arial" panose="020B0604020202020204" pitchFamily="34" charset="0"/>
                <a:cs typeface="Arial" panose="020B0604020202020204" pitchFamily="34" charset="0"/>
              </a:rPr>
              <a:t>5. </a:t>
            </a:r>
            <a:r>
              <a:rPr lang="ru-RU" altLang="ru-RU" sz="2400" dirty="0"/>
              <a:t>Внутренняя энергия системы – это средняя</a:t>
            </a:r>
          </a:p>
          <a:p>
            <a:pPr eaLnBrk="1" hangingPunct="1"/>
            <a:r>
              <a:rPr lang="ru-RU" altLang="ru-RU" sz="2400" dirty="0"/>
              <a:t>энергия микросостояний в каноническом ансамбле. </a:t>
            </a:r>
          </a:p>
          <a:p>
            <a:endParaRPr lang="ru-RU" sz="2400" dirty="0">
              <a:latin typeface="Arial" panose="020B0604020202020204" pitchFamily="34" charset="0"/>
              <a:cs typeface="Arial" panose="020B0604020202020204" pitchFamily="34" charset="0"/>
            </a:endParaRPr>
          </a:p>
        </p:txBody>
      </p:sp>
      <p:cxnSp>
        <p:nvCxnSpPr>
          <p:cNvPr id="4" name="Прямая соединительная линия 3">
            <a:extLst>
              <a:ext uri="{FF2B5EF4-FFF2-40B4-BE49-F238E27FC236}">
                <a16:creationId xmlns:a16="http://schemas.microsoft.com/office/drawing/2014/main" id="{2A08FE81-DB81-4237-903A-4875BB9F66C6}"/>
              </a:ext>
            </a:extLst>
          </p:cNvPr>
          <p:cNvCxnSpPr/>
          <p:nvPr/>
        </p:nvCxnSpPr>
        <p:spPr>
          <a:xfrm>
            <a:off x="402672" y="4182819"/>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B7FC7BC6-AB5E-45B8-88A4-9BCE86A70363}"/>
              </a:ext>
            </a:extLst>
          </p:cNvPr>
          <p:cNvCxnSpPr/>
          <p:nvPr/>
        </p:nvCxnSpPr>
        <p:spPr>
          <a:xfrm>
            <a:off x="295013" y="6482803"/>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Номер слайда 2">
            <a:extLst>
              <a:ext uri="{FF2B5EF4-FFF2-40B4-BE49-F238E27FC236}">
                <a16:creationId xmlns:a16="http://schemas.microsoft.com/office/drawing/2014/main" id="{6F4C7386-2A33-4064-94F1-D51AF6E73608}"/>
              </a:ext>
            </a:extLst>
          </p:cNvPr>
          <p:cNvSpPr>
            <a:spLocks noGrp="1"/>
          </p:cNvSpPr>
          <p:nvPr>
            <p:ph type="sldNum" sz="quarter" idx="12"/>
          </p:nvPr>
        </p:nvSpPr>
        <p:spPr/>
        <p:txBody>
          <a:bodyPr/>
          <a:lstStyle/>
          <a:p>
            <a:fld id="{45989385-0C2A-48FD-964C-3721ACD90A99}" type="slidenum">
              <a:rPr lang="ru-RU" smtClean="0"/>
              <a:t>4</a:t>
            </a:fld>
            <a:endParaRPr lang="ru-RU"/>
          </a:p>
        </p:txBody>
      </p:sp>
    </p:spTree>
    <p:extLst>
      <p:ext uri="{BB962C8B-B14F-4D97-AF65-F5344CB8AC3E}">
        <p14:creationId xmlns:p14="http://schemas.microsoft.com/office/powerpoint/2010/main" val="2625445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755650" y="209391"/>
            <a:ext cx="586474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sz="2800" dirty="0">
                <a:latin typeface="Times New Roman" panose="02020603050405020304" pitchFamily="18" charset="0"/>
                <a:cs typeface="Times New Roman" panose="02020603050405020304" pitchFamily="18" charset="0"/>
              </a:rPr>
              <a:t>Энтропия в каноническом ансамбле. </a:t>
            </a:r>
          </a:p>
          <a:p>
            <a:pPr eaLnBrk="1" hangingPunct="1"/>
            <a:r>
              <a:rPr lang="ru-RU" altLang="ru-RU" sz="2800" dirty="0">
                <a:latin typeface="Times New Roman" panose="02020603050405020304" pitchFamily="18" charset="0"/>
                <a:cs typeface="Times New Roman" panose="02020603050405020304" pitchFamily="18" charset="0"/>
              </a:rPr>
              <a:t>Найдите правильную формулу:</a:t>
            </a:r>
          </a:p>
        </p:txBody>
      </p:sp>
      <p:sp>
        <p:nvSpPr>
          <p:cNvPr id="7171" name="Text Box 3"/>
          <p:cNvSpPr txBox="1">
            <a:spLocks noChangeArrowheads="1"/>
          </p:cNvSpPr>
          <p:nvPr/>
        </p:nvSpPr>
        <p:spPr bwMode="auto">
          <a:xfrm>
            <a:off x="250825" y="4005263"/>
            <a:ext cx="5545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b="1"/>
              <a:t>3. </a:t>
            </a:r>
          </a:p>
        </p:txBody>
      </p:sp>
      <p:sp>
        <p:nvSpPr>
          <p:cNvPr id="7172" name="Text Box 4"/>
          <p:cNvSpPr txBox="1">
            <a:spLocks noChangeArrowheads="1"/>
          </p:cNvSpPr>
          <p:nvPr/>
        </p:nvSpPr>
        <p:spPr bwMode="auto">
          <a:xfrm>
            <a:off x="250825" y="3284538"/>
            <a:ext cx="522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b="1"/>
              <a:t>2. </a:t>
            </a:r>
          </a:p>
        </p:txBody>
      </p:sp>
      <p:sp>
        <p:nvSpPr>
          <p:cNvPr id="7173" name="Text Box 5"/>
          <p:cNvSpPr txBox="1">
            <a:spLocks noChangeArrowheads="1"/>
          </p:cNvSpPr>
          <p:nvPr/>
        </p:nvSpPr>
        <p:spPr bwMode="auto">
          <a:xfrm>
            <a:off x="250825" y="2492375"/>
            <a:ext cx="522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b="1"/>
              <a:t>1. </a:t>
            </a:r>
          </a:p>
        </p:txBody>
      </p:sp>
      <p:sp>
        <p:nvSpPr>
          <p:cNvPr id="7174" name="Text Box 6"/>
          <p:cNvSpPr txBox="1">
            <a:spLocks noChangeArrowheads="1"/>
          </p:cNvSpPr>
          <p:nvPr/>
        </p:nvSpPr>
        <p:spPr bwMode="auto">
          <a:xfrm>
            <a:off x="250825" y="4700588"/>
            <a:ext cx="522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b="1" dirty="0"/>
              <a:t>4. </a:t>
            </a:r>
          </a:p>
        </p:txBody>
      </p:sp>
      <p:graphicFrame>
        <p:nvGraphicFramePr>
          <p:cNvPr id="253960" name="Object 8"/>
          <p:cNvGraphicFramePr>
            <a:graphicFrameLocks noChangeAspect="1"/>
          </p:cNvGraphicFramePr>
          <p:nvPr/>
        </p:nvGraphicFramePr>
        <p:xfrm>
          <a:off x="847725" y="2459665"/>
          <a:ext cx="2117725" cy="573088"/>
        </p:xfrm>
        <a:graphic>
          <a:graphicData uri="http://schemas.openxmlformats.org/presentationml/2006/ole">
            <mc:AlternateContent xmlns:mc="http://schemas.openxmlformats.org/markup-compatibility/2006">
              <mc:Choice xmlns:v="urn:schemas-microsoft-com:vml" Requires="v">
                <p:oleObj spid="_x0000_s25782" name="Equation" r:id="rId4" imgW="1218960" imgH="330120" progId="Equation.DSMT4">
                  <p:embed/>
                </p:oleObj>
              </mc:Choice>
              <mc:Fallback>
                <p:oleObj name="Equation" r:id="rId4" imgW="1218960" imgH="330120" progId="Equation.DSMT4">
                  <p:embed/>
                  <p:pic>
                    <p:nvPicPr>
                      <p:cNvPr id="25396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725" y="2459665"/>
                        <a:ext cx="2117725" cy="573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3961" name="Object 9"/>
          <p:cNvGraphicFramePr>
            <a:graphicFrameLocks noChangeAspect="1"/>
          </p:cNvGraphicFramePr>
          <p:nvPr/>
        </p:nvGraphicFramePr>
        <p:xfrm>
          <a:off x="795338" y="3214541"/>
          <a:ext cx="2667000" cy="552450"/>
        </p:xfrm>
        <a:graphic>
          <a:graphicData uri="http://schemas.openxmlformats.org/presentationml/2006/ole">
            <mc:AlternateContent xmlns:mc="http://schemas.openxmlformats.org/markup-compatibility/2006">
              <mc:Choice xmlns:v="urn:schemas-microsoft-com:vml" Requires="v">
                <p:oleObj spid="_x0000_s25783" name="Equation" r:id="rId6" imgW="1536480" imgH="317160" progId="Equation.DSMT4">
                  <p:embed/>
                </p:oleObj>
              </mc:Choice>
              <mc:Fallback>
                <p:oleObj name="Equation" r:id="rId6" imgW="1536480" imgH="317160" progId="Equation.DSMT4">
                  <p:embed/>
                  <p:pic>
                    <p:nvPicPr>
                      <p:cNvPr id="253961"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338" y="3214541"/>
                        <a:ext cx="2667000"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3962" name="Object 10"/>
          <p:cNvGraphicFramePr>
            <a:graphicFrameLocks noChangeAspect="1"/>
          </p:cNvGraphicFramePr>
          <p:nvPr/>
        </p:nvGraphicFramePr>
        <p:xfrm>
          <a:off x="755650" y="4005263"/>
          <a:ext cx="2711450" cy="463550"/>
        </p:xfrm>
        <a:graphic>
          <a:graphicData uri="http://schemas.openxmlformats.org/presentationml/2006/ole">
            <mc:AlternateContent xmlns:mc="http://schemas.openxmlformats.org/markup-compatibility/2006">
              <mc:Choice xmlns:v="urn:schemas-microsoft-com:vml" Requires="v">
                <p:oleObj spid="_x0000_s25784" name="Equation" r:id="rId8" imgW="1562100" imgH="266700" progId="Equation.DSMT4">
                  <p:embed/>
                </p:oleObj>
              </mc:Choice>
              <mc:Fallback>
                <p:oleObj name="Equation" r:id="rId8" imgW="1562100" imgH="266700" progId="Equation.DSMT4">
                  <p:embed/>
                  <p:pic>
                    <p:nvPicPr>
                      <p:cNvPr id="253962"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5650" y="4005263"/>
                        <a:ext cx="2711450"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3963" name="Object 11"/>
          <p:cNvGraphicFramePr>
            <a:graphicFrameLocks noChangeAspect="1"/>
          </p:cNvGraphicFramePr>
          <p:nvPr/>
        </p:nvGraphicFramePr>
        <p:xfrm>
          <a:off x="795338" y="4700588"/>
          <a:ext cx="2490788" cy="463550"/>
        </p:xfrm>
        <a:graphic>
          <a:graphicData uri="http://schemas.openxmlformats.org/presentationml/2006/ole">
            <mc:AlternateContent xmlns:mc="http://schemas.openxmlformats.org/markup-compatibility/2006">
              <mc:Choice xmlns:v="urn:schemas-microsoft-com:vml" Requires="v">
                <p:oleObj spid="_x0000_s25785" name="Equation" r:id="rId10" imgW="1434477" imgH="266584" progId="Equation.DSMT4">
                  <p:embed/>
                </p:oleObj>
              </mc:Choice>
              <mc:Fallback>
                <p:oleObj name="Equation" r:id="rId10" imgW="1434477" imgH="266584" progId="Equation.DSMT4">
                  <p:embed/>
                  <p:pic>
                    <p:nvPicPr>
                      <p:cNvPr id="253963"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5338" y="4700588"/>
                        <a:ext cx="2490788"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Box 12">
            <a:extLst>
              <a:ext uri="{FF2B5EF4-FFF2-40B4-BE49-F238E27FC236}">
                <a16:creationId xmlns:a16="http://schemas.microsoft.com/office/drawing/2014/main" id="{2C39C280-F804-45F8-9219-F2C38A259F3A}"/>
              </a:ext>
            </a:extLst>
          </p:cNvPr>
          <p:cNvSpPr txBox="1"/>
          <p:nvPr/>
        </p:nvSpPr>
        <p:spPr>
          <a:xfrm>
            <a:off x="6802437" y="1446102"/>
            <a:ext cx="1736373" cy="461665"/>
          </a:xfrm>
          <a:prstGeom prst="rect">
            <a:avLst/>
          </a:prstGeom>
          <a:solidFill>
            <a:srgbClr val="FF6600">
              <a:alpha val="59000"/>
            </a:srgbClr>
          </a:solidFill>
        </p:spPr>
        <p:txBody>
          <a:bodyPr wrap="none" rtlCol="0">
            <a:spAutoFit/>
          </a:bodyPr>
          <a:lstStyle/>
          <a:p>
            <a:r>
              <a:rPr lang="ru-RU" sz="2400" dirty="0">
                <a:solidFill>
                  <a:schemeClr val="tx1"/>
                </a:solidFill>
                <a:latin typeface="+mn-lt"/>
              </a:rPr>
              <a:t>Вопрос </a:t>
            </a:r>
            <a:r>
              <a:rPr lang="ru-RU" sz="2400" dirty="0"/>
              <a:t>№2</a:t>
            </a:r>
            <a:r>
              <a:rPr lang="ru-RU" sz="2400" dirty="0">
                <a:solidFill>
                  <a:schemeClr val="tx1"/>
                </a:solidFill>
                <a:latin typeface="+mn-lt"/>
              </a:rPr>
              <a:t> </a:t>
            </a:r>
          </a:p>
        </p:txBody>
      </p:sp>
      <p:sp>
        <p:nvSpPr>
          <p:cNvPr id="2" name="TextBox 1">
            <a:extLst>
              <a:ext uri="{FF2B5EF4-FFF2-40B4-BE49-F238E27FC236}">
                <a16:creationId xmlns:a16="http://schemas.microsoft.com/office/drawing/2014/main" id="{66E776FB-DB4B-426F-A6E5-1E8B883FD8B1}"/>
              </a:ext>
            </a:extLst>
          </p:cNvPr>
          <p:cNvSpPr txBox="1"/>
          <p:nvPr/>
        </p:nvSpPr>
        <p:spPr>
          <a:xfrm>
            <a:off x="250825" y="5329675"/>
            <a:ext cx="441146" cy="461665"/>
          </a:xfrm>
          <a:prstGeom prst="rect">
            <a:avLst/>
          </a:prstGeom>
          <a:noFill/>
        </p:spPr>
        <p:txBody>
          <a:bodyPr wrap="none" rtlCol="0">
            <a:spAutoFit/>
          </a:bodyPr>
          <a:lstStyle/>
          <a:p>
            <a:r>
              <a:rPr lang="ru-RU" sz="2400" b="1" dirty="0">
                <a:latin typeface="Arial" panose="020B0604020202020204" pitchFamily="34" charset="0"/>
                <a:cs typeface="Arial" panose="020B0604020202020204" pitchFamily="34" charset="0"/>
              </a:rPr>
              <a:t>5.</a:t>
            </a:r>
          </a:p>
        </p:txBody>
      </p:sp>
      <p:graphicFrame>
        <p:nvGraphicFramePr>
          <p:cNvPr id="4" name="Объект 3">
            <a:extLst>
              <a:ext uri="{FF2B5EF4-FFF2-40B4-BE49-F238E27FC236}">
                <a16:creationId xmlns:a16="http://schemas.microsoft.com/office/drawing/2014/main" id="{2D61946E-44A5-4A66-8D00-98A6A405C71D}"/>
              </a:ext>
            </a:extLst>
          </p:cNvPr>
          <p:cNvGraphicFramePr>
            <a:graphicFrameLocks noChangeAspect="1"/>
          </p:cNvGraphicFramePr>
          <p:nvPr/>
        </p:nvGraphicFramePr>
        <p:xfrm>
          <a:off x="773113" y="5226338"/>
          <a:ext cx="3478212" cy="668338"/>
        </p:xfrm>
        <a:graphic>
          <a:graphicData uri="http://schemas.openxmlformats.org/presentationml/2006/ole">
            <mc:AlternateContent xmlns:mc="http://schemas.openxmlformats.org/markup-compatibility/2006">
              <mc:Choice xmlns:v="urn:schemas-microsoft-com:vml" Requires="v">
                <p:oleObj spid="_x0000_s25786" name="Equation" r:id="rId12" imgW="2247840" imgH="431640" progId="Equation.DSMT4">
                  <p:embed/>
                </p:oleObj>
              </mc:Choice>
              <mc:Fallback>
                <p:oleObj name="Equation" r:id="rId12" imgW="2247840" imgH="431640" progId="Equation.DSMT4">
                  <p:embed/>
                  <p:pic>
                    <p:nvPicPr>
                      <p:cNvPr id="4" name="Объект 3">
                        <a:extLst>
                          <a:ext uri="{FF2B5EF4-FFF2-40B4-BE49-F238E27FC236}">
                            <a16:creationId xmlns:a16="http://schemas.microsoft.com/office/drawing/2014/main" id="{2D61946E-44A5-4A66-8D00-98A6A405C71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3113" y="5226338"/>
                        <a:ext cx="3478212" cy="668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4" name="Прямая соединительная линия 13">
            <a:extLst>
              <a:ext uri="{FF2B5EF4-FFF2-40B4-BE49-F238E27FC236}">
                <a16:creationId xmlns:a16="http://schemas.microsoft.com/office/drawing/2014/main" id="{5D67667B-0F74-417F-BE7F-28F067832D90}"/>
              </a:ext>
            </a:extLst>
          </p:cNvPr>
          <p:cNvCxnSpPr/>
          <p:nvPr/>
        </p:nvCxnSpPr>
        <p:spPr>
          <a:xfrm>
            <a:off x="142613" y="6045177"/>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a:extLst>
              <a:ext uri="{FF2B5EF4-FFF2-40B4-BE49-F238E27FC236}">
                <a16:creationId xmlns:a16="http://schemas.microsoft.com/office/drawing/2014/main" id="{5C993F73-D61F-4C52-A584-7B65882EED23}"/>
              </a:ext>
            </a:extLst>
          </p:cNvPr>
          <p:cNvCxnSpPr/>
          <p:nvPr/>
        </p:nvCxnSpPr>
        <p:spPr>
          <a:xfrm>
            <a:off x="142613" y="3729813"/>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Номер слайда 2">
            <a:extLst>
              <a:ext uri="{FF2B5EF4-FFF2-40B4-BE49-F238E27FC236}">
                <a16:creationId xmlns:a16="http://schemas.microsoft.com/office/drawing/2014/main" id="{45E8AF93-8A8D-4B21-8132-7A3418218ABA}"/>
              </a:ext>
            </a:extLst>
          </p:cNvPr>
          <p:cNvSpPr>
            <a:spLocks noGrp="1"/>
          </p:cNvSpPr>
          <p:nvPr>
            <p:ph type="sldNum" sz="quarter" idx="12"/>
          </p:nvPr>
        </p:nvSpPr>
        <p:spPr/>
        <p:txBody>
          <a:bodyPr/>
          <a:lstStyle/>
          <a:p>
            <a:fld id="{45989385-0C2A-48FD-964C-3721ACD90A99}" type="slidenum">
              <a:rPr lang="ru-RU" smtClean="0"/>
              <a:t>5</a:t>
            </a:fld>
            <a:endParaRPr lang="ru-RU"/>
          </a:p>
        </p:txBody>
      </p:sp>
    </p:spTree>
    <p:extLst>
      <p:ext uri="{BB962C8B-B14F-4D97-AF65-F5344CB8AC3E}">
        <p14:creationId xmlns:p14="http://schemas.microsoft.com/office/powerpoint/2010/main" val="3312701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5EB835-C92C-419A-98A0-5E3D21015A4E}"/>
              </a:ext>
            </a:extLst>
          </p:cNvPr>
          <p:cNvSpPr txBox="1"/>
          <p:nvPr/>
        </p:nvSpPr>
        <p:spPr>
          <a:xfrm>
            <a:off x="28359" y="57729"/>
            <a:ext cx="9200619" cy="430887"/>
          </a:xfrm>
          <a:prstGeom prst="rect">
            <a:avLst/>
          </a:prstGeom>
          <a:noFill/>
        </p:spPr>
        <p:txBody>
          <a:bodyPr wrap="square" rtlCol="0">
            <a:spAutoFit/>
          </a:bodyPr>
          <a:lstStyle/>
          <a:p>
            <a:endParaRPr lang="ru-RU" sz="2200" dirty="0"/>
          </a:p>
        </p:txBody>
      </p:sp>
      <p:graphicFrame>
        <p:nvGraphicFramePr>
          <p:cNvPr id="4" name="Объект 3">
            <a:extLst>
              <a:ext uri="{FF2B5EF4-FFF2-40B4-BE49-F238E27FC236}">
                <a16:creationId xmlns:a16="http://schemas.microsoft.com/office/drawing/2014/main" id="{BDFA686B-FC50-4E48-9407-852B102ADED7}"/>
              </a:ext>
            </a:extLst>
          </p:cNvPr>
          <p:cNvGraphicFramePr>
            <a:graphicFrameLocks noChangeAspect="1"/>
          </p:cNvGraphicFramePr>
          <p:nvPr/>
        </p:nvGraphicFramePr>
        <p:xfrm>
          <a:off x="1448005" y="6226889"/>
          <a:ext cx="2995612" cy="431800"/>
        </p:xfrm>
        <a:graphic>
          <a:graphicData uri="http://schemas.openxmlformats.org/presentationml/2006/ole">
            <mc:AlternateContent xmlns:mc="http://schemas.openxmlformats.org/markup-compatibility/2006">
              <mc:Choice xmlns:v="urn:schemas-microsoft-com:vml" Requires="v">
                <p:oleObj spid="_x0000_s28819" name="Equation" r:id="rId3" imgW="1854000" imgH="266400" progId="Equation.DSMT4">
                  <p:embed/>
                </p:oleObj>
              </mc:Choice>
              <mc:Fallback>
                <p:oleObj name="Equation" r:id="rId3" imgW="1854000" imgH="266400" progId="Equation.DSMT4">
                  <p:embed/>
                  <p:pic>
                    <p:nvPicPr>
                      <p:cNvPr id="4" name="Объект 3">
                        <a:extLst>
                          <a:ext uri="{FF2B5EF4-FFF2-40B4-BE49-F238E27FC236}">
                            <a16:creationId xmlns:a16="http://schemas.microsoft.com/office/drawing/2014/main" id="{BDFA686B-FC50-4E48-9407-852B102ADED7}"/>
                          </a:ext>
                        </a:extLst>
                      </p:cNvPr>
                      <p:cNvPicPr/>
                      <p:nvPr/>
                    </p:nvPicPr>
                    <p:blipFill>
                      <a:blip r:embed="rId4"/>
                      <a:stretch>
                        <a:fillRect/>
                      </a:stretch>
                    </p:blipFill>
                    <p:spPr>
                      <a:xfrm>
                        <a:off x="1448005" y="6226889"/>
                        <a:ext cx="2995612" cy="431800"/>
                      </a:xfrm>
                      <a:prstGeom prst="rect">
                        <a:avLst/>
                      </a:prstGeom>
                    </p:spPr>
                  </p:pic>
                </p:oleObj>
              </mc:Fallback>
            </mc:AlternateContent>
          </a:graphicData>
        </a:graphic>
      </p:graphicFrame>
      <p:graphicFrame>
        <p:nvGraphicFramePr>
          <p:cNvPr id="5" name="Объект 4">
            <a:extLst>
              <a:ext uri="{FF2B5EF4-FFF2-40B4-BE49-F238E27FC236}">
                <a16:creationId xmlns:a16="http://schemas.microsoft.com/office/drawing/2014/main" id="{9066B686-E9EF-4921-94E2-67D9BC2B32D2}"/>
              </a:ext>
            </a:extLst>
          </p:cNvPr>
          <p:cNvGraphicFramePr>
            <a:graphicFrameLocks noChangeAspect="1"/>
          </p:cNvGraphicFramePr>
          <p:nvPr/>
        </p:nvGraphicFramePr>
        <p:xfrm>
          <a:off x="541353" y="1843140"/>
          <a:ext cx="7666038" cy="2211388"/>
        </p:xfrm>
        <a:graphic>
          <a:graphicData uri="http://schemas.openxmlformats.org/presentationml/2006/ole">
            <mc:AlternateContent xmlns:mc="http://schemas.openxmlformats.org/markup-compatibility/2006">
              <mc:Choice xmlns:v="urn:schemas-microsoft-com:vml" Requires="v">
                <p:oleObj spid="_x0000_s28820" name="Equation" r:id="rId5" imgW="5765760" imgH="1663560" progId="Equation.DSMT4">
                  <p:embed/>
                </p:oleObj>
              </mc:Choice>
              <mc:Fallback>
                <p:oleObj name="Equation" r:id="rId5" imgW="5765760" imgH="1663560" progId="Equation.DSMT4">
                  <p:embed/>
                  <p:pic>
                    <p:nvPicPr>
                      <p:cNvPr id="5" name="Объект 4">
                        <a:extLst>
                          <a:ext uri="{FF2B5EF4-FFF2-40B4-BE49-F238E27FC236}">
                            <a16:creationId xmlns:a16="http://schemas.microsoft.com/office/drawing/2014/main" id="{9066B686-E9EF-4921-94E2-67D9BC2B32D2}"/>
                          </a:ext>
                        </a:extLst>
                      </p:cNvPr>
                      <p:cNvPicPr/>
                      <p:nvPr/>
                    </p:nvPicPr>
                    <p:blipFill>
                      <a:blip r:embed="rId6"/>
                      <a:stretch>
                        <a:fillRect/>
                      </a:stretch>
                    </p:blipFill>
                    <p:spPr>
                      <a:xfrm>
                        <a:off x="541353" y="1843140"/>
                        <a:ext cx="7666038" cy="2211388"/>
                      </a:xfrm>
                      <a:prstGeom prst="rect">
                        <a:avLst/>
                      </a:prstGeom>
                    </p:spPr>
                  </p:pic>
                </p:oleObj>
              </mc:Fallback>
            </mc:AlternateContent>
          </a:graphicData>
        </a:graphic>
      </p:graphicFrame>
      <p:sp>
        <p:nvSpPr>
          <p:cNvPr id="6" name="Стрелка: вниз 5">
            <a:extLst>
              <a:ext uri="{FF2B5EF4-FFF2-40B4-BE49-F238E27FC236}">
                <a16:creationId xmlns:a16="http://schemas.microsoft.com/office/drawing/2014/main" id="{D56472E2-4576-4A8F-AF93-C1288B40A14E}"/>
              </a:ext>
            </a:extLst>
          </p:cNvPr>
          <p:cNvSpPr/>
          <p:nvPr/>
        </p:nvSpPr>
        <p:spPr>
          <a:xfrm>
            <a:off x="4155585" y="5420334"/>
            <a:ext cx="288032" cy="6560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2CF233DF-9D5C-42C9-8675-147A2C68659E}"/>
              </a:ext>
            </a:extLst>
          </p:cNvPr>
          <p:cNvSpPr txBox="1"/>
          <p:nvPr/>
        </p:nvSpPr>
        <p:spPr>
          <a:xfrm>
            <a:off x="1372555" y="25166"/>
            <a:ext cx="7026795" cy="523220"/>
          </a:xfrm>
          <a:prstGeom prst="rect">
            <a:avLst/>
          </a:prstGeom>
          <a:noFill/>
        </p:spPr>
        <p:txBody>
          <a:bodyPr wrap="none" rtlCol="0">
            <a:spAutoFit/>
          </a:bodyPr>
          <a:lstStyle/>
          <a:p>
            <a:r>
              <a:rPr lang="ru-RU" sz="2800" dirty="0">
                <a:latin typeface="Times New Roman" panose="02020603050405020304" pitchFamily="18" charset="0"/>
                <a:cs typeface="Times New Roman" panose="02020603050405020304" pitchFamily="18" charset="0"/>
              </a:rPr>
              <a:t>Метод Лагранжа: ищем максимум энтропии </a:t>
            </a:r>
          </a:p>
        </p:txBody>
      </p:sp>
      <p:graphicFrame>
        <p:nvGraphicFramePr>
          <p:cNvPr id="3" name="Объект 2">
            <a:extLst>
              <a:ext uri="{FF2B5EF4-FFF2-40B4-BE49-F238E27FC236}">
                <a16:creationId xmlns:a16="http://schemas.microsoft.com/office/drawing/2014/main" id="{8E37ED02-48B5-4DBB-8A04-0ED8F4003DA2}"/>
              </a:ext>
            </a:extLst>
          </p:cNvPr>
          <p:cNvGraphicFramePr>
            <a:graphicFrameLocks noChangeAspect="1"/>
          </p:cNvGraphicFramePr>
          <p:nvPr/>
        </p:nvGraphicFramePr>
        <p:xfrm>
          <a:off x="177800" y="4338385"/>
          <a:ext cx="8966200" cy="819150"/>
        </p:xfrm>
        <a:graphic>
          <a:graphicData uri="http://schemas.openxmlformats.org/presentationml/2006/ole">
            <mc:AlternateContent xmlns:mc="http://schemas.openxmlformats.org/markup-compatibility/2006">
              <mc:Choice xmlns:v="urn:schemas-microsoft-com:vml" Requires="v">
                <p:oleObj spid="_x0000_s28821" name="Equation" r:id="rId7" imgW="5981400" imgH="545760" progId="Equation.DSMT4">
                  <p:embed/>
                </p:oleObj>
              </mc:Choice>
              <mc:Fallback>
                <p:oleObj name="Equation" r:id="rId7" imgW="5981400" imgH="545760" progId="Equation.DSMT4">
                  <p:embed/>
                  <p:pic>
                    <p:nvPicPr>
                      <p:cNvPr id="3" name="Объект 2">
                        <a:extLst>
                          <a:ext uri="{FF2B5EF4-FFF2-40B4-BE49-F238E27FC236}">
                            <a16:creationId xmlns:a16="http://schemas.microsoft.com/office/drawing/2014/main" id="{8E37ED02-48B5-4DBB-8A04-0ED8F4003DA2}"/>
                          </a:ext>
                        </a:extLst>
                      </p:cNvPr>
                      <p:cNvPicPr/>
                      <p:nvPr/>
                    </p:nvPicPr>
                    <p:blipFill>
                      <a:blip r:embed="rId8"/>
                      <a:stretch>
                        <a:fillRect/>
                      </a:stretch>
                    </p:blipFill>
                    <p:spPr>
                      <a:xfrm>
                        <a:off x="177800" y="4338385"/>
                        <a:ext cx="8966200" cy="819150"/>
                      </a:xfrm>
                      <a:prstGeom prst="rect">
                        <a:avLst/>
                      </a:prstGeom>
                    </p:spPr>
                  </p:pic>
                </p:oleObj>
              </mc:Fallback>
            </mc:AlternateContent>
          </a:graphicData>
        </a:graphic>
      </p:graphicFrame>
      <p:graphicFrame>
        <p:nvGraphicFramePr>
          <p:cNvPr id="8" name="Объект 7">
            <a:extLst>
              <a:ext uri="{FF2B5EF4-FFF2-40B4-BE49-F238E27FC236}">
                <a16:creationId xmlns:a16="http://schemas.microsoft.com/office/drawing/2014/main" id="{F7D4A833-063A-4218-8E12-5DE5C8D028C6}"/>
              </a:ext>
            </a:extLst>
          </p:cNvPr>
          <p:cNvGraphicFramePr>
            <a:graphicFrameLocks noChangeAspect="1"/>
          </p:cNvGraphicFramePr>
          <p:nvPr/>
        </p:nvGraphicFramePr>
        <p:xfrm>
          <a:off x="4710099" y="6226889"/>
          <a:ext cx="2364619" cy="431800"/>
        </p:xfrm>
        <a:graphic>
          <a:graphicData uri="http://schemas.openxmlformats.org/presentationml/2006/ole">
            <mc:AlternateContent xmlns:mc="http://schemas.openxmlformats.org/markup-compatibility/2006">
              <mc:Choice xmlns:v="urn:schemas-microsoft-com:vml" Requires="v">
                <p:oleObj spid="_x0000_s28822" name="Equation" r:id="rId9" imgW="1460160" imgH="266400" progId="Equation.DSMT4">
                  <p:embed/>
                </p:oleObj>
              </mc:Choice>
              <mc:Fallback>
                <p:oleObj name="Equation" r:id="rId9" imgW="1460160" imgH="266400" progId="Equation.DSMT4">
                  <p:embed/>
                  <p:pic>
                    <p:nvPicPr>
                      <p:cNvPr id="8" name="Объект 7">
                        <a:extLst>
                          <a:ext uri="{FF2B5EF4-FFF2-40B4-BE49-F238E27FC236}">
                            <a16:creationId xmlns:a16="http://schemas.microsoft.com/office/drawing/2014/main" id="{F7D4A833-063A-4218-8E12-5DE5C8D028C6}"/>
                          </a:ext>
                        </a:extLst>
                      </p:cNvPr>
                      <p:cNvPicPr/>
                      <p:nvPr/>
                    </p:nvPicPr>
                    <p:blipFill>
                      <a:blip r:embed="rId10"/>
                      <a:stretch>
                        <a:fillRect/>
                      </a:stretch>
                    </p:blipFill>
                    <p:spPr>
                      <a:xfrm>
                        <a:off x="4710099" y="6226889"/>
                        <a:ext cx="2364619" cy="431800"/>
                      </a:xfrm>
                      <a:prstGeom prst="rect">
                        <a:avLst/>
                      </a:prstGeom>
                    </p:spPr>
                  </p:pic>
                </p:oleObj>
              </mc:Fallback>
            </mc:AlternateContent>
          </a:graphicData>
        </a:graphic>
      </p:graphicFrame>
      <p:graphicFrame>
        <p:nvGraphicFramePr>
          <p:cNvPr id="9" name="Объект 8">
            <a:extLst>
              <a:ext uri="{FF2B5EF4-FFF2-40B4-BE49-F238E27FC236}">
                <a16:creationId xmlns:a16="http://schemas.microsoft.com/office/drawing/2014/main" id="{A23578EF-62F2-49AE-A60C-1B1D2C171A03}"/>
              </a:ext>
            </a:extLst>
          </p:cNvPr>
          <p:cNvGraphicFramePr>
            <a:graphicFrameLocks noChangeAspect="1"/>
          </p:cNvGraphicFramePr>
          <p:nvPr/>
        </p:nvGraphicFramePr>
        <p:xfrm>
          <a:off x="1904291" y="730805"/>
          <a:ext cx="4502588" cy="827165"/>
        </p:xfrm>
        <a:graphic>
          <a:graphicData uri="http://schemas.openxmlformats.org/presentationml/2006/ole">
            <mc:AlternateContent xmlns:mc="http://schemas.openxmlformats.org/markup-compatibility/2006">
              <mc:Choice xmlns:v="urn:schemas-microsoft-com:vml" Requires="v">
                <p:oleObj spid="_x0000_s28823" name="Equation" r:id="rId11" imgW="1587240" imgH="291960" progId="Equation.DSMT4">
                  <p:embed/>
                </p:oleObj>
              </mc:Choice>
              <mc:Fallback>
                <p:oleObj name="Equation" r:id="rId11" imgW="1587240" imgH="291960" progId="Equation.DSMT4">
                  <p:embed/>
                  <p:pic>
                    <p:nvPicPr>
                      <p:cNvPr id="9" name="Объект 8">
                        <a:extLst>
                          <a:ext uri="{FF2B5EF4-FFF2-40B4-BE49-F238E27FC236}">
                            <a16:creationId xmlns:a16="http://schemas.microsoft.com/office/drawing/2014/main" id="{A23578EF-62F2-49AE-A60C-1B1D2C171A03}"/>
                          </a:ext>
                        </a:extLst>
                      </p:cNvPr>
                      <p:cNvPicPr/>
                      <p:nvPr/>
                    </p:nvPicPr>
                    <p:blipFill>
                      <a:blip r:embed="rId12"/>
                      <a:stretch>
                        <a:fillRect/>
                      </a:stretch>
                    </p:blipFill>
                    <p:spPr>
                      <a:xfrm>
                        <a:off x="1904291" y="730805"/>
                        <a:ext cx="4502588" cy="827165"/>
                      </a:xfrm>
                      <a:prstGeom prst="rect">
                        <a:avLst/>
                      </a:prstGeom>
                    </p:spPr>
                  </p:pic>
                </p:oleObj>
              </mc:Fallback>
            </mc:AlternateContent>
          </a:graphicData>
        </a:graphic>
      </p:graphicFrame>
      <p:sp>
        <p:nvSpPr>
          <p:cNvPr id="10" name="Номер слайда 9">
            <a:extLst>
              <a:ext uri="{FF2B5EF4-FFF2-40B4-BE49-F238E27FC236}">
                <a16:creationId xmlns:a16="http://schemas.microsoft.com/office/drawing/2014/main" id="{C1200874-A98F-444B-8C7A-ADFF94C9B904}"/>
              </a:ext>
            </a:extLst>
          </p:cNvPr>
          <p:cNvSpPr>
            <a:spLocks noGrp="1"/>
          </p:cNvSpPr>
          <p:nvPr>
            <p:ph type="sldNum" sz="quarter" idx="12"/>
          </p:nvPr>
        </p:nvSpPr>
        <p:spPr/>
        <p:txBody>
          <a:bodyPr/>
          <a:lstStyle/>
          <a:p>
            <a:fld id="{7A87549A-AFB8-42B1-9B9B-3AFC7CD53F1C}" type="slidenum">
              <a:rPr lang="ru-RU" smtClean="0"/>
              <a:t>6</a:t>
            </a:fld>
            <a:endParaRPr lang="ru-RU"/>
          </a:p>
        </p:txBody>
      </p:sp>
    </p:spTree>
    <p:extLst>
      <p:ext uri="{BB962C8B-B14F-4D97-AF65-F5344CB8AC3E}">
        <p14:creationId xmlns:p14="http://schemas.microsoft.com/office/powerpoint/2010/main" val="3121172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B19D3B-D5A1-476C-BB4C-E5B130B11994}"/>
              </a:ext>
            </a:extLst>
          </p:cNvPr>
          <p:cNvSpPr txBox="1"/>
          <p:nvPr/>
        </p:nvSpPr>
        <p:spPr>
          <a:xfrm>
            <a:off x="1359017" y="738231"/>
            <a:ext cx="184731" cy="369332"/>
          </a:xfrm>
          <a:prstGeom prst="rect">
            <a:avLst/>
          </a:prstGeom>
          <a:noFill/>
        </p:spPr>
        <p:txBody>
          <a:bodyPr wrap="none" rtlCol="0">
            <a:spAutoFit/>
          </a:bodyPr>
          <a:lstStyle/>
          <a:p>
            <a:endParaRPr lang="ru-RU" dirty="0"/>
          </a:p>
        </p:txBody>
      </p:sp>
      <p:graphicFrame>
        <p:nvGraphicFramePr>
          <p:cNvPr id="3" name="Объект 2">
            <a:extLst>
              <a:ext uri="{FF2B5EF4-FFF2-40B4-BE49-F238E27FC236}">
                <a16:creationId xmlns:a16="http://schemas.microsoft.com/office/drawing/2014/main" id="{AABDF783-18B0-4CA7-B413-BF73978E9839}"/>
              </a:ext>
            </a:extLst>
          </p:cNvPr>
          <p:cNvGraphicFramePr>
            <a:graphicFrameLocks noChangeAspect="1"/>
          </p:cNvGraphicFramePr>
          <p:nvPr/>
        </p:nvGraphicFramePr>
        <p:xfrm>
          <a:off x="311150" y="384219"/>
          <a:ext cx="6896100" cy="431800"/>
        </p:xfrm>
        <a:graphic>
          <a:graphicData uri="http://schemas.openxmlformats.org/presentationml/2006/ole">
            <mc:AlternateContent xmlns:mc="http://schemas.openxmlformats.org/markup-compatibility/2006">
              <mc:Choice xmlns:v="urn:schemas-microsoft-com:vml" Requires="v">
                <p:oleObj spid="_x0000_s26836" name="Equation" r:id="rId3" imgW="6895800" imgH="431640" progId="Equation.DSMT4">
                  <p:embed/>
                </p:oleObj>
              </mc:Choice>
              <mc:Fallback>
                <p:oleObj name="Equation" r:id="rId3" imgW="6895800" imgH="431640" progId="Equation.DSMT4">
                  <p:embed/>
                  <p:pic>
                    <p:nvPicPr>
                      <p:cNvPr id="3" name="Объект 2">
                        <a:extLst>
                          <a:ext uri="{FF2B5EF4-FFF2-40B4-BE49-F238E27FC236}">
                            <a16:creationId xmlns:a16="http://schemas.microsoft.com/office/drawing/2014/main" id="{AABDF783-18B0-4CA7-B413-BF73978E9839}"/>
                          </a:ext>
                        </a:extLst>
                      </p:cNvPr>
                      <p:cNvPicPr/>
                      <p:nvPr/>
                    </p:nvPicPr>
                    <p:blipFill>
                      <a:blip r:embed="rId4"/>
                      <a:stretch>
                        <a:fillRect/>
                      </a:stretch>
                    </p:blipFill>
                    <p:spPr>
                      <a:xfrm>
                        <a:off x="311150" y="384219"/>
                        <a:ext cx="6896100" cy="431800"/>
                      </a:xfrm>
                      <a:prstGeom prst="rect">
                        <a:avLst/>
                      </a:prstGeom>
                    </p:spPr>
                  </p:pic>
                </p:oleObj>
              </mc:Fallback>
            </mc:AlternateContent>
          </a:graphicData>
        </a:graphic>
      </p:graphicFrame>
      <p:graphicFrame>
        <p:nvGraphicFramePr>
          <p:cNvPr id="5" name="Объект 4">
            <a:extLst>
              <a:ext uri="{FF2B5EF4-FFF2-40B4-BE49-F238E27FC236}">
                <a16:creationId xmlns:a16="http://schemas.microsoft.com/office/drawing/2014/main" id="{873AFB7D-00EA-4593-B58D-02F1689DCA91}"/>
              </a:ext>
            </a:extLst>
          </p:cNvPr>
          <p:cNvGraphicFramePr>
            <a:graphicFrameLocks noChangeAspect="1"/>
          </p:cNvGraphicFramePr>
          <p:nvPr/>
        </p:nvGraphicFramePr>
        <p:xfrm>
          <a:off x="26194" y="1177501"/>
          <a:ext cx="3632200" cy="685800"/>
        </p:xfrm>
        <a:graphic>
          <a:graphicData uri="http://schemas.openxmlformats.org/presentationml/2006/ole">
            <mc:AlternateContent xmlns:mc="http://schemas.openxmlformats.org/markup-compatibility/2006">
              <mc:Choice xmlns:v="urn:schemas-microsoft-com:vml" Requires="v">
                <p:oleObj spid="_x0000_s26837" name="Equation" r:id="rId5" imgW="3632040" imgH="685800" progId="Equation.DSMT4">
                  <p:embed/>
                </p:oleObj>
              </mc:Choice>
              <mc:Fallback>
                <p:oleObj name="Equation" r:id="rId5" imgW="3632040" imgH="685800" progId="Equation.DSMT4">
                  <p:embed/>
                  <p:pic>
                    <p:nvPicPr>
                      <p:cNvPr id="5" name="Объект 4">
                        <a:extLst>
                          <a:ext uri="{FF2B5EF4-FFF2-40B4-BE49-F238E27FC236}">
                            <a16:creationId xmlns:a16="http://schemas.microsoft.com/office/drawing/2014/main" id="{873AFB7D-00EA-4593-B58D-02F1689DCA91}"/>
                          </a:ext>
                        </a:extLst>
                      </p:cNvPr>
                      <p:cNvPicPr/>
                      <p:nvPr/>
                    </p:nvPicPr>
                    <p:blipFill>
                      <a:blip r:embed="rId6"/>
                      <a:stretch>
                        <a:fillRect/>
                      </a:stretch>
                    </p:blipFill>
                    <p:spPr>
                      <a:xfrm>
                        <a:off x="26194" y="1177501"/>
                        <a:ext cx="3632200" cy="685800"/>
                      </a:xfrm>
                      <a:prstGeom prst="rect">
                        <a:avLst/>
                      </a:prstGeom>
                    </p:spPr>
                  </p:pic>
                </p:oleObj>
              </mc:Fallback>
            </mc:AlternateContent>
          </a:graphicData>
        </a:graphic>
      </p:graphicFrame>
      <p:graphicFrame>
        <p:nvGraphicFramePr>
          <p:cNvPr id="9" name="Объект 8">
            <a:extLst>
              <a:ext uri="{FF2B5EF4-FFF2-40B4-BE49-F238E27FC236}">
                <a16:creationId xmlns:a16="http://schemas.microsoft.com/office/drawing/2014/main" id="{981FD4A3-C53E-462D-9C94-00A0890F75EF}"/>
              </a:ext>
            </a:extLst>
          </p:cNvPr>
          <p:cNvGraphicFramePr>
            <a:graphicFrameLocks noChangeAspect="1"/>
          </p:cNvGraphicFramePr>
          <p:nvPr/>
        </p:nvGraphicFramePr>
        <p:xfrm>
          <a:off x="125413" y="2154238"/>
          <a:ext cx="8891587" cy="889000"/>
        </p:xfrm>
        <a:graphic>
          <a:graphicData uri="http://schemas.openxmlformats.org/presentationml/2006/ole">
            <mc:AlternateContent xmlns:mc="http://schemas.openxmlformats.org/markup-compatibility/2006">
              <mc:Choice xmlns:v="urn:schemas-microsoft-com:vml" Requires="v">
                <p:oleObj spid="_x0000_s26838" name="Equation" r:id="rId7" imgW="8889840" imgH="888840" progId="Equation.DSMT4">
                  <p:embed/>
                </p:oleObj>
              </mc:Choice>
              <mc:Fallback>
                <p:oleObj name="Equation" r:id="rId7" imgW="8889840" imgH="888840" progId="Equation.DSMT4">
                  <p:embed/>
                  <p:pic>
                    <p:nvPicPr>
                      <p:cNvPr id="9" name="Объект 8">
                        <a:extLst>
                          <a:ext uri="{FF2B5EF4-FFF2-40B4-BE49-F238E27FC236}">
                            <a16:creationId xmlns:a16="http://schemas.microsoft.com/office/drawing/2014/main" id="{981FD4A3-C53E-462D-9C94-00A0890F75EF}"/>
                          </a:ext>
                        </a:extLst>
                      </p:cNvPr>
                      <p:cNvPicPr/>
                      <p:nvPr/>
                    </p:nvPicPr>
                    <p:blipFill>
                      <a:blip r:embed="rId8"/>
                      <a:stretch>
                        <a:fillRect/>
                      </a:stretch>
                    </p:blipFill>
                    <p:spPr>
                      <a:xfrm>
                        <a:off x="125413" y="2154238"/>
                        <a:ext cx="8891587" cy="889000"/>
                      </a:xfrm>
                      <a:prstGeom prst="rect">
                        <a:avLst/>
                      </a:prstGeom>
                    </p:spPr>
                  </p:pic>
                </p:oleObj>
              </mc:Fallback>
            </mc:AlternateContent>
          </a:graphicData>
        </a:graphic>
      </p:graphicFrame>
      <p:graphicFrame>
        <p:nvGraphicFramePr>
          <p:cNvPr id="11" name="Объект 10">
            <a:extLst>
              <a:ext uri="{FF2B5EF4-FFF2-40B4-BE49-F238E27FC236}">
                <a16:creationId xmlns:a16="http://schemas.microsoft.com/office/drawing/2014/main" id="{909250F1-1F45-41E6-8FF6-87C233B319D1}"/>
              </a:ext>
            </a:extLst>
          </p:cNvPr>
          <p:cNvGraphicFramePr>
            <a:graphicFrameLocks noChangeAspect="1"/>
          </p:cNvGraphicFramePr>
          <p:nvPr/>
        </p:nvGraphicFramePr>
        <p:xfrm>
          <a:off x="126206" y="3331044"/>
          <a:ext cx="8991600" cy="889000"/>
        </p:xfrm>
        <a:graphic>
          <a:graphicData uri="http://schemas.openxmlformats.org/presentationml/2006/ole">
            <mc:AlternateContent xmlns:mc="http://schemas.openxmlformats.org/markup-compatibility/2006">
              <mc:Choice xmlns:v="urn:schemas-microsoft-com:vml" Requires="v">
                <p:oleObj spid="_x0000_s26839" name="Equation" r:id="rId9" imgW="8991360" imgH="888840" progId="Equation.DSMT4">
                  <p:embed/>
                </p:oleObj>
              </mc:Choice>
              <mc:Fallback>
                <p:oleObj name="Equation" r:id="rId9" imgW="8991360" imgH="888840" progId="Equation.DSMT4">
                  <p:embed/>
                  <p:pic>
                    <p:nvPicPr>
                      <p:cNvPr id="11" name="Объект 10">
                        <a:extLst>
                          <a:ext uri="{FF2B5EF4-FFF2-40B4-BE49-F238E27FC236}">
                            <a16:creationId xmlns:a16="http://schemas.microsoft.com/office/drawing/2014/main" id="{909250F1-1F45-41E6-8FF6-87C233B319D1}"/>
                          </a:ext>
                        </a:extLst>
                      </p:cNvPr>
                      <p:cNvPicPr/>
                      <p:nvPr/>
                    </p:nvPicPr>
                    <p:blipFill>
                      <a:blip r:embed="rId10"/>
                      <a:stretch>
                        <a:fillRect/>
                      </a:stretch>
                    </p:blipFill>
                    <p:spPr>
                      <a:xfrm>
                        <a:off x="126206" y="3331044"/>
                        <a:ext cx="8991600" cy="889000"/>
                      </a:xfrm>
                      <a:prstGeom prst="rect">
                        <a:avLst/>
                      </a:prstGeom>
                    </p:spPr>
                  </p:pic>
                </p:oleObj>
              </mc:Fallback>
            </mc:AlternateContent>
          </a:graphicData>
        </a:graphic>
      </p:graphicFrame>
      <p:graphicFrame>
        <p:nvGraphicFramePr>
          <p:cNvPr id="12" name="Объект 11">
            <a:extLst>
              <a:ext uri="{FF2B5EF4-FFF2-40B4-BE49-F238E27FC236}">
                <a16:creationId xmlns:a16="http://schemas.microsoft.com/office/drawing/2014/main" id="{2BCBE19B-8E1F-451F-8CD6-09536F6E0174}"/>
              </a:ext>
            </a:extLst>
          </p:cNvPr>
          <p:cNvGraphicFramePr>
            <a:graphicFrameLocks noChangeAspect="1"/>
          </p:cNvGraphicFramePr>
          <p:nvPr/>
        </p:nvGraphicFramePr>
        <p:xfrm>
          <a:off x="126206" y="4505656"/>
          <a:ext cx="8242300" cy="812800"/>
        </p:xfrm>
        <a:graphic>
          <a:graphicData uri="http://schemas.openxmlformats.org/presentationml/2006/ole">
            <mc:AlternateContent xmlns:mc="http://schemas.openxmlformats.org/markup-compatibility/2006">
              <mc:Choice xmlns:v="urn:schemas-microsoft-com:vml" Requires="v">
                <p:oleObj spid="_x0000_s26840" name="Equation" r:id="rId11" imgW="8242200" imgH="812520" progId="Equation.DSMT4">
                  <p:embed/>
                </p:oleObj>
              </mc:Choice>
              <mc:Fallback>
                <p:oleObj name="Equation" r:id="rId11" imgW="8242200" imgH="812520" progId="Equation.DSMT4">
                  <p:embed/>
                  <p:pic>
                    <p:nvPicPr>
                      <p:cNvPr id="12" name="Объект 11">
                        <a:extLst>
                          <a:ext uri="{FF2B5EF4-FFF2-40B4-BE49-F238E27FC236}">
                            <a16:creationId xmlns:a16="http://schemas.microsoft.com/office/drawing/2014/main" id="{2BCBE19B-8E1F-451F-8CD6-09536F6E0174}"/>
                          </a:ext>
                        </a:extLst>
                      </p:cNvPr>
                      <p:cNvPicPr/>
                      <p:nvPr/>
                    </p:nvPicPr>
                    <p:blipFill>
                      <a:blip r:embed="rId12"/>
                      <a:stretch>
                        <a:fillRect/>
                      </a:stretch>
                    </p:blipFill>
                    <p:spPr>
                      <a:xfrm>
                        <a:off x="126206" y="4505656"/>
                        <a:ext cx="8242300" cy="812800"/>
                      </a:xfrm>
                      <a:prstGeom prst="rect">
                        <a:avLst/>
                      </a:prstGeom>
                    </p:spPr>
                  </p:pic>
                </p:oleObj>
              </mc:Fallback>
            </mc:AlternateContent>
          </a:graphicData>
        </a:graphic>
      </p:graphicFrame>
      <p:graphicFrame>
        <p:nvGraphicFramePr>
          <p:cNvPr id="13" name="Объект 12">
            <a:extLst>
              <a:ext uri="{FF2B5EF4-FFF2-40B4-BE49-F238E27FC236}">
                <a16:creationId xmlns:a16="http://schemas.microsoft.com/office/drawing/2014/main" id="{823B9DC3-B43F-40DE-B9D0-322AFF418026}"/>
              </a:ext>
            </a:extLst>
          </p:cNvPr>
          <p:cNvGraphicFramePr>
            <a:graphicFrameLocks noChangeAspect="1"/>
          </p:cNvGraphicFramePr>
          <p:nvPr/>
        </p:nvGraphicFramePr>
        <p:xfrm>
          <a:off x="157163" y="5495925"/>
          <a:ext cx="8305800" cy="812800"/>
        </p:xfrm>
        <a:graphic>
          <a:graphicData uri="http://schemas.openxmlformats.org/presentationml/2006/ole">
            <mc:AlternateContent xmlns:mc="http://schemas.openxmlformats.org/markup-compatibility/2006">
              <mc:Choice xmlns:v="urn:schemas-microsoft-com:vml" Requires="v">
                <p:oleObj spid="_x0000_s26841" name="Equation" r:id="rId13" imgW="8305560" imgH="812520" progId="Equation.DSMT4">
                  <p:embed/>
                </p:oleObj>
              </mc:Choice>
              <mc:Fallback>
                <p:oleObj name="Equation" r:id="rId13" imgW="8305560" imgH="812520" progId="Equation.DSMT4">
                  <p:embed/>
                  <p:pic>
                    <p:nvPicPr>
                      <p:cNvPr id="13" name="Объект 12">
                        <a:extLst>
                          <a:ext uri="{FF2B5EF4-FFF2-40B4-BE49-F238E27FC236}">
                            <a16:creationId xmlns:a16="http://schemas.microsoft.com/office/drawing/2014/main" id="{823B9DC3-B43F-40DE-B9D0-322AFF418026}"/>
                          </a:ext>
                        </a:extLst>
                      </p:cNvPr>
                      <p:cNvPicPr/>
                      <p:nvPr/>
                    </p:nvPicPr>
                    <p:blipFill>
                      <a:blip r:embed="rId14"/>
                      <a:stretch>
                        <a:fillRect/>
                      </a:stretch>
                    </p:blipFill>
                    <p:spPr>
                      <a:xfrm>
                        <a:off x="157163" y="5495925"/>
                        <a:ext cx="8305800" cy="812800"/>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9F38C463-7494-44ED-9CA9-813FB8954AAE}"/>
              </a:ext>
            </a:extLst>
          </p:cNvPr>
          <p:cNvSpPr txBox="1"/>
          <p:nvPr/>
        </p:nvSpPr>
        <p:spPr>
          <a:xfrm>
            <a:off x="6928272" y="1254296"/>
            <a:ext cx="1736373" cy="461665"/>
          </a:xfrm>
          <a:prstGeom prst="rect">
            <a:avLst/>
          </a:prstGeom>
          <a:solidFill>
            <a:srgbClr val="FF6600">
              <a:alpha val="59000"/>
            </a:srgbClr>
          </a:solidFill>
        </p:spPr>
        <p:txBody>
          <a:bodyPr wrap="none" rtlCol="0">
            <a:spAutoFit/>
          </a:bodyPr>
          <a:lstStyle/>
          <a:p>
            <a:r>
              <a:rPr lang="ru-RU" sz="2400" dirty="0">
                <a:solidFill>
                  <a:schemeClr val="tx1"/>
                </a:solidFill>
                <a:latin typeface="+mn-lt"/>
              </a:rPr>
              <a:t>Вопрос </a:t>
            </a:r>
            <a:r>
              <a:rPr lang="ru-RU" sz="2400" dirty="0"/>
              <a:t>№</a:t>
            </a:r>
            <a:r>
              <a:rPr lang="en-US" sz="2400" dirty="0"/>
              <a:t>3</a:t>
            </a:r>
            <a:r>
              <a:rPr lang="ru-RU" sz="2400" dirty="0">
                <a:solidFill>
                  <a:schemeClr val="tx1"/>
                </a:solidFill>
                <a:latin typeface="+mn-lt"/>
              </a:rPr>
              <a:t> </a:t>
            </a:r>
          </a:p>
        </p:txBody>
      </p:sp>
      <p:cxnSp>
        <p:nvCxnSpPr>
          <p:cNvPr id="10" name="Прямая соединительная линия 9">
            <a:extLst>
              <a:ext uri="{FF2B5EF4-FFF2-40B4-BE49-F238E27FC236}">
                <a16:creationId xmlns:a16="http://schemas.microsoft.com/office/drawing/2014/main" id="{31BD56AA-3EDD-4147-B927-553237159A9B}"/>
              </a:ext>
            </a:extLst>
          </p:cNvPr>
          <p:cNvCxnSpPr/>
          <p:nvPr/>
        </p:nvCxnSpPr>
        <p:spPr>
          <a:xfrm>
            <a:off x="142613" y="2026846"/>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7653A545-61A4-4B29-B4B8-FFE9D354C7CA}"/>
              </a:ext>
            </a:extLst>
          </p:cNvPr>
          <p:cNvCxnSpPr/>
          <p:nvPr/>
        </p:nvCxnSpPr>
        <p:spPr>
          <a:xfrm>
            <a:off x="142613" y="4954607"/>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a:extLst>
              <a:ext uri="{FF2B5EF4-FFF2-40B4-BE49-F238E27FC236}">
                <a16:creationId xmlns:a16="http://schemas.microsoft.com/office/drawing/2014/main" id="{D79AE6D8-77E9-4752-BCF8-C93B8E46C52B}"/>
              </a:ext>
            </a:extLst>
          </p:cNvPr>
          <p:cNvCxnSpPr/>
          <p:nvPr/>
        </p:nvCxnSpPr>
        <p:spPr>
          <a:xfrm>
            <a:off x="142613" y="5869008"/>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 name="Номер слайда 3">
            <a:extLst>
              <a:ext uri="{FF2B5EF4-FFF2-40B4-BE49-F238E27FC236}">
                <a16:creationId xmlns:a16="http://schemas.microsoft.com/office/drawing/2014/main" id="{61959D34-DDB4-4B5C-B68D-6365B5B36E1D}"/>
              </a:ext>
            </a:extLst>
          </p:cNvPr>
          <p:cNvSpPr>
            <a:spLocks noGrp="1"/>
          </p:cNvSpPr>
          <p:nvPr>
            <p:ph type="sldNum" sz="quarter" idx="12"/>
          </p:nvPr>
        </p:nvSpPr>
        <p:spPr/>
        <p:txBody>
          <a:bodyPr/>
          <a:lstStyle/>
          <a:p>
            <a:fld id="{45989385-0C2A-48FD-964C-3721ACD90A99}" type="slidenum">
              <a:rPr lang="ru-RU" smtClean="0"/>
              <a:t>7</a:t>
            </a:fld>
            <a:endParaRPr lang="ru-RU"/>
          </a:p>
        </p:txBody>
      </p:sp>
    </p:spTree>
    <p:extLst>
      <p:ext uri="{BB962C8B-B14F-4D97-AF65-F5344CB8AC3E}">
        <p14:creationId xmlns:p14="http://schemas.microsoft.com/office/powerpoint/2010/main" val="1948056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Line 2"/>
          <p:cNvSpPr>
            <a:spLocks noChangeShapeType="1"/>
          </p:cNvSpPr>
          <p:nvPr/>
        </p:nvSpPr>
        <p:spPr bwMode="auto">
          <a:xfrm flipV="1">
            <a:off x="838200" y="533400"/>
            <a:ext cx="0" cy="54864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07" name="Freeform 3"/>
          <p:cNvSpPr>
            <a:spLocks/>
          </p:cNvSpPr>
          <p:nvPr/>
        </p:nvSpPr>
        <p:spPr bwMode="auto">
          <a:xfrm>
            <a:off x="855663" y="2365375"/>
            <a:ext cx="2773362" cy="3622675"/>
          </a:xfrm>
          <a:custGeom>
            <a:avLst/>
            <a:gdLst>
              <a:gd name="T0" fmla="*/ 0 w 1747"/>
              <a:gd name="T1" fmla="*/ 2277 h 2282"/>
              <a:gd name="T2" fmla="*/ 1235 w 1747"/>
              <a:gd name="T3" fmla="*/ 2277 h 2282"/>
              <a:gd name="T4" fmla="*/ 1399 w 1747"/>
              <a:gd name="T5" fmla="*/ 2249 h 2282"/>
              <a:gd name="T6" fmla="*/ 1582 w 1747"/>
              <a:gd name="T7" fmla="*/ 2185 h 2282"/>
              <a:gd name="T8" fmla="*/ 1637 w 1747"/>
              <a:gd name="T9" fmla="*/ 1948 h 2282"/>
              <a:gd name="T10" fmla="*/ 1646 w 1747"/>
              <a:gd name="T11" fmla="*/ 1710 h 2282"/>
              <a:gd name="T12" fmla="*/ 1646 w 1747"/>
              <a:gd name="T13" fmla="*/ 1536 h 2282"/>
              <a:gd name="T14" fmla="*/ 1637 w 1747"/>
              <a:gd name="T15" fmla="*/ 1372 h 2282"/>
              <a:gd name="T16" fmla="*/ 1646 w 1747"/>
              <a:gd name="T17" fmla="*/ 1079 h 2282"/>
              <a:gd name="T18" fmla="*/ 1637 w 1747"/>
              <a:gd name="T19" fmla="*/ 1262 h 2282"/>
              <a:gd name="T20" fmla="*/ 1637 w 1747"/>
              <a:gd name="T21" fmla="*/ 951 h 2282"/>
              <a:gd name="T22" fmla="*/ 1646 w 1747"/>
              <a:gd name="T23" fmla="*/ 860 h 2282"/>
              <a:gd name="T24" fmla="*/ 1646 w 1747"/>
              <a:gd name="T25" fmla="*/ 677 h 2282"/>
              <a:gd name="T26" fmla="*/ 1637 w 1747"/>
              <a:gd name="T27" fmla="*/ 768 h 2282"/>
              <a:gd name="T28" fmla="*/ 1637 w 1747"/>
              <a:gd name="T29" fmla="*/ 576 h 2282"/>
              <a:gd name="T30" fmla="*/ 1637 w 1747"/>
              <a:gd name="T31" fmla="*/ 512 h 2282"/>
              <a:gd name="T32" fmla="*/ 1637 w 1747"/>
              <a:gd name="T33" fmla="*/ 467 h 2282"/>
              <a:gd name="T34" fmla="*/ 1646 w 1747"/>
              <a:gd name="T35" fmla="*/ 375 h 2282"/>
              <a:gd name="T36" fmla="*/ 1664 w 1747"/>
              <a:gd name="T37" fmla="*/ 293 h 2282"/>
              <a:gd name="T38" fmla="*/ 1674 w 1747"/>
              <a:gd name="T39" fmla="*/ 165 h 2282"/>
              <a:gd name="T40" fmla="*/ 1701 w 1747"/>
              <a:gd name="T41" fmla="*/ 32 h 2282"/>
              <a:gd name="T42" fmla="*/ 1747 w 1747"/>
              <a:gd name="T43" fmla="*/ 0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7" h="2282">
                <a:moveTo>
                  <a:pt x="0" y="2277"/>
                </a:moveTo>
                <a:cubicBezTo>
                  <a:pt x="206" y="2277"/>
                  <a:pt x="1002" y="2282"/>
                  <a:pt x="1235" y="2277"/>
                </a:cubicBezTo>
                <a:cubicBezTo>
                  <a:pt x="1468" y="2272"/>
                  <a:pt x="1341" y="2264"/>
                  <a:pt x="1399" y="2249"/>
                </a:cubicBezTo>
                <a:cubicBezTo>
                  <a:pt x="1457" y="2234"/>
                  <a:pt x="1542" y="2235"/>
                  <a:pt x="1582" y="2185"/>
                </a:cubicBezTo>
                <a:cubicBezTo>
                  <a:pt x="1622" y="2135"/>
                  <a:pt x="1626" y="2027"/>
                  <a:pt x="1637" y="1948"/>
                </a:cubicBezTo>
                <a:cubicBezTo>
                  <a:pt x="1648" y="1869"/>
                  <a:pt x="1645" y="1779"/>
                  <a:pt x="1646" y="1710"/>
                </a:cubicBezTo>
                <a:cubicBezTo>
                  <a:pt x="1647" y="1641"/>
                  <a:pt x="1647" y="1592"/>
                  <a:pt x="1646" y="1536"/>
                </a:cubicBezTo>
                <a:cubicBezTo>
                  <a:pt x="1645" y="1480"/>
                  <a:pt x="1637" y="1448"/>
                  <a:pt x="1637" y="1372"/>
                </a:cubicBezTo>
                <a:cubicBezTo>
                  <a:pt x="1637" y="1296"/>
                  <a:pt x="1646" y="1097"/>
                  <a:pt x="1646" y="1079"/>
                </a:cubicBezTo>
                <a:cubicBezTo>
                  <a:pt x="1646" y="1061"/>
                  <a:pt x="1639" y="1283"/>
                  <a:pt x="1637" y="1262"/>
                </a:cubicBezTo>
                <a:cubicBezTo>
                  <a:pt x="1635" y="1241"/>
                  <a:pt x="1635" y="1018"/>
                  <a:pt x="1637" y="951"/>
                </a:cubicBezTo>
                <a:cubicBezTo>
                  <a:pt x="1639" y="884"/>
                  <a:pt x="1645" y="906"/>
                  <a:pt x="1646" y="860"/>
                </a:cubicBezTo>
                <a:cubicBezTo>
                  <a:pt x="1647" y="814"/>
                  <a:pt x="1647" y="692"/>
                  <a:pt x="1646" y="677"/>
                </a:cubicBezTo>
                <a:cubicBezTo>
                  <a:pt x="1645" y="662"/>
                  <a:pt x="1638" y="785"/>
                  <a:pt x="1637" y="768"/>
                </a:cubicBezTo>
                <a:cubicBezTo>
                  <a:pt x="1636" y="751"/>
                  <a:pt x="1637" y="619"/>
                  <a:pt x="1637" y="576"/>
                </a:cubicBezTo>
                <a:cubicBezTo>
                  <a:pt x="1637" y="533"/>
                  <a:pt x="1637" y="530"/>
                  <a:pt x="1637" y="512"/>
                </a:cubicBezTo>
                <a:cubicBezTo>
                  <a:pt x="1637" y="494"/>
                  <a:pt x="1636" y="490"/>
                  <a:pt x="1637" y="467"/>
                </a:cubicBezTo>
                <a:cubicBezTo>
                  <a:pt x="1638" y="444"/>
                  <a:pt x="1641" y="404"/>
                  <a:pt x="1646" y="375"/>
                </a:cubicBezTo>
                <a:cubicBezTo>
                  <a:pt x="1651" y="346"/>
                  <a:pt x="1659" y="328"/>
                  <a:pt x="1664" y="293"/>
                </a:cubicBezTo>
                <a:cubicBezTo>
                  <a:pt x="1669" y="258"/>
                  <a:pt x="1668" y="208"/>
                  <a:pt x="1674" y="165"/>
                </a:cubicBezTo>
                <a:cubicBezTo>
                  <a:pt x="1680" y="122"/>
                  <a:pt x="1689" y="60"/>
                  <a:pt x="1701" y="32"/>
                </a:cubicBezTo>
                <a:cubicBezTo>
                  <a:pt x="1713" y="4"/>
                  <a:pt x="1738" y="7"/>
                  <a:pt x="1747" y="0"/>
                </a:cubicBezTo>
              </a:path>
            </a:pathLst>
          </a:custGeom>
          <a:noFill/>
          <a:ln w="476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08" name="Freeform 4"/>
          <p:cNvSpPr>
            <a:spLocks/>
          </p:cNvSpPr>
          <p:nvPr/>
        </p:nvSpPr>
        <p:spPr bwMode="auto">
          <a:xfrm>
            <a:off x="3657600" y="2362200"/>
            <a:ext cx="4659313" cy="3600450"/>
          </a:xfrm>
          <a:custGeom>
            <a:avLst/>
            <a:gdLst>
              <a:gd name="T0" fmla="*/ 0 w 2935"/>
              <a:gd name="T1" fmla="*/ 0 h 2268"/>
              <a:gd name="T2" fmla="*/ 91 w 2935"/>
              <a:gd name="T3" fmla="*/ 414 h 2268"/>
              <a:gd name="T4" fmla="*/ 82 w 2935"/>
              <a:gd name="T5" fmla="*/ 1227 h 2268"/>
              <a:gd name="T6" fmla="*/ 82 w 2935"/>
              <a:gd name="T7" fmla="*/ 1218 h 2268"/>
              <a:gd name="T8" fmla="*/ 91 w 2935"/>
              <a:gd name="T9" fmla="*/ 1675 h 2268"/>
              <a:gd name="T10" fmla="*/ 119 w 2935"/>
              <a:gd name="T11" fmla="*/ 2105 h 2268"/>
              <a:gd name="T12" fmla="*/ 283 w 2935"/>
              <a:gd name="T13" fmla="*/ 2242 h 2268"/>
              <a:gd name="T14" fmla="*/ 777 w 2935"/>
              <a:gd name="T15" fmla="*/ 2261 h 2268"/>
              <a:gd name="T16" fmla="*/ 1225 w 2935"/>
              <a:gd name="T17" fmla="*/ 2251 h 2268"/>
              <a:gd name="T18" fmla="*/ 1810 w 2935"/>
              <a:gd name="T19" fmla="*/ 2251 h 2268"/>
              <a:gd name="T20" fmla="*/ 2341 w 2935"/>
              <a:gd name="T21" fmla="*/ 2261 h 2268"/>
              <a:gd name="T22" fmla="*/ 2935 w 2935"/>
              <a:gd name="T23" fmla="*/ 2251 h 2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35" h="2268">
                <a:moveTo>
                  <a:pt x="0" y="0"/>
                </a:moveTo>
                <a:cubicBezTo>
                  <a:pt x="15" y="69"/>
                  <a:pt x="77" y="210"/>
                  <a:pt x="91" y="414"/>
                </a:cubicBezTo>
                <a:cubicBezTo>
                  <a:pt x="105" y="618"/>
                  <a:pt x="84" y="1093"/>
                  <a:pt x="82" y="1227"/>
                </a:cubicBezTo>
                <a:cubicBezTo>
                  <a:pt x="80" y="1361"/>
                  <a:pt x="80" y="1143"/>
                  <a:pt x="82" y="1218"/>
                </a:cubicBezTo>
                <a:cubicBezTo>
                  <a:pt x="84" y="1293"/>
                  <a:pt x="85" y="1527"/>
                  <a:pt x="91" y="1675"/>
                </a:cubicBezTo>
                <a:cubicBezTo>
                  <a:pt x="97" y="1823"/>
                  <a:pt x="87" y="2010"/>
                  <a:pt x="119" y="2105"/>
                </a:cubicBezTo>
                <a:cubicBezTo>
                  <a:pt x="151" y="2200"/>
                  <a:pt x="173" y="2216"/>
                  <a:pt x="283" y="2242"/>
                </a:cubicBezTo>
                <a:cubicBezTo>
                  <a:pt x="393" y="2268"/>
                  <a:pt x="620" y="2260"/>
                  <a:pt x="777" y="2261"/>
                </a:cubicBezTo>
                <a:cubicBezTo>
                  <a:pt x="934" y="2262"/>
                  <a:pt x="1053" y="2253"/>
                  <a:pt x="1225" y="2251"/>
                </a:cubicBezTo>
                <a:cubicBezTo>
                  <a:pt x="1397" y="2249"/>
                  <a:pt x="1624" y="2249"/>
                  <a:pt x="1810" y="2251"/>
                </a:cubicBezTo>
                <a:cubicBezTo>
                  <a:pt x="1996" y="2253"/>
                  <a:pt x="2154" y="2261"/>
                  <a:pt x="2341" y="2261"/>
                </a:cubicBezTo>
                <a:cubicBezTo>
                  <a:pt x="2528" y="2261"/>
                  <a:pt x="2811" y="2253"/>
                  <a:pt x="2935" y="2251"/>
                </a:cubicBezTo>
              </a:path>
            </a:pathLst>
          </a:custGeom>
          <a:noFill/>
          <a:ln w="476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09" name="Text Box 5"/>
          <p:cNvSpPr txBox="1">
            <a:spLocks noChangeArrowheads="1"/>
          </p:cNvSpPr>
          <p:nvPr/>
        </p:nvSpPr>
        <p:spPr bwMode="auto">
          <a:xfrm>
            <a:off x="8001000" y="6096000"/>
            <a:ext cx="533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600"/>
              <a:t>E</a:t>
            </a:r>
            <a:endParaRPr lang="ru-RU" altLang="ru-RU" sz="3600"/>
          </a:p>
        </p:txBody>
      </p:sp>
      <p:sp>
        <p:nvSpPr>
          <p:cNvPr id="226310" name="Line 6"/>
          <p:cNvSpPr>
            <a:spLocks noChangeShapeType="1"/>
          </p:cNvSpPr>
          <p:nvPr/>
        </p:nvSpPr>
        <p:spPr bwMode="auto">
          <a:xfrm>
            <a:off x="838200" y="6019800"/>
            <a:ext cx="72390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11" name="Line 7"/>
          <p:cNvSpPr>
            <a:spLocks noChangeShapeType="1"/>
          </p:cNvSpPr>
          <p:nvPr/>
        </p:nvSpPr>
        <p:spPr bwMode="auto">
          <a:xfrm flipH="1">
            <a:off x="1752600" y="2438400"/>
            <a:ext cx="1219200" cy="762000"/>
          </a:xfrm>
          <a:prstGeom prst="line">
            <a:avLst/>
          </a:prstGeom>
          <a:noFill/>
          <a:ln w="603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12" name="Line 8"/>
          <p:cNvSpPr>
            <a:spLocks noChangeShapeType="1"/>
          </p:cNvSpPr>
          <p:nvPr/>
        </p:nvSpPr>
        <p:spPr bwMode="auto">
          <a:xfrm flipH="1">
            <a:off x="4419600" y="4114800"/>
            <a:ext cx="1066800" cy="457200"/>
          </a:xfrm>
          <a:prstGeom prst="line">
            <a:avLst/>
          </a:prstGeom>
          <a:noFill/>
          <a:ln w="60325">
            <a:solidFill>
              <a:srgbClr val="6666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13" name="Text Box 9"/>
          <p:cNvSpPr txBox="1">
            <a:spLocks noChangeArrowheads="1"/>
          </p:cNvSpPr>
          <p:nvPr/>
        </p:nvSpPr>
        <p:spPr bwMode="auto">
          <a:xfrm>
            <a:off x="3429000" y="6019800"/>
            <a:ext cx="1066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E</a:t>
            </a:r>
            <a:r>
              <a:rPr lang="ru-RU" altLang="ru-RU" sz="3200" b="1" baseline="-25000"/>
              <a:t>ср</a:t>
            </a:r>
            <a:endParaRPr lang="ru-RU" altLang="ru-RU" sz="3200" b="1"/>
          </a:p>
        </p:txBody>
      </p:sp>
      <p:graphicFrame>
        <p:nvGraphicFramePr>
          <p:cNvPr id="226314" name="Object 10"/>
          <p:cNvGraphicFramePr>
            <a:graphicFrameLocks noChangeAspect="1"/>
          </p:cNvGraphicFramePr>
          <p:nvPr/>
        </p:nvGraphicFramePr>
        <p:xfrm>
          <a:off x="4876800" y="76200"/>
          <a:ext cx="4191000" cy="1084263"/>
        </p:xfrm>
        <a:graphic>
          <a:graphicData uri="http://schemas.openxmlformats.org/presentationml/2006/ole">
            <mc:AlternateContent xmlns:mc="http://schemas.openxmlformats.org/markup-compatibility/2006">
              <mc:Choice xmlns:v="urn:schemas-microsoft-com:vml" Requires="v">
                <p:oleObj spid="_x0000_s54292" name="Equation" r:id="rId4" imgW="2209680" imgH="571320" progId="Equation.DSMT4">
                  <p:embed/>
                </p:oleObj>
              </mc:Choice>
              <mc:Fallback>
                <p:oleObj name="Equation" r:id="rId4" imgW="2209680" imgH="571320" progId="Equation.DSMT4">
                  <p:embed/>
                  <p:pic>
                    <p:nvPicPr>
                      <p:cNvPr id="226314"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76200"/>
                        <a:ext cx="4191000" cy="1084263"/>
                      </a:xfrm>
                      <a:prstGeom prst="rect">
                        <a:avLst/>
                      </a:prstGeom>
                      <a:noFill/>
                      <a:ln w="349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6315" name="Freeform 11"/>
          <p:cNvSpPr>
            <a:spLocks/>
          </p:cNvSpPr>
          <p:nvPr/>
        </p:nvSpPr>
        <p:spPr bwMode="auto">
          <a:xfrm>
            <a:off x="838200" y="1025525"/>
            <a:ext cx="4273550" cy="4943475"/>
          </a:xfrm>
          <a:custGeom>
            <a:avLst/>
            <a:gdLst>
              <a:gd name="T0" fmla="*/ 0 w 2692"/>
              <a:gd name="T1" fmla="*/ 3098 h 3114"/>
              <a:gd name="T2" fmla="*/ 192 w 2692"/>
              <a:gd name="T3" fmla="*/ 3098 h 3114"/>
              <a:gd name="T4" fmla="*/ 960 w 2692"/>
              <a:gd name="T5" fmla="*/ 3098 h 3114"/>
              <a:gd name="T6" fmla="*/ 1344 w 2692"/>
              <a:gd name="T7" fmla="*/ 3098 h 3114"/>
              <a:gd name="T8" fmla="*/ 1584 w 2692"/>
              <a:gd name="T9" fmla="*/ 3002 h 3114"/>
              <a:gd name="T10" fmla="*/ 1824 w 2692"/>
              <a:gd name="T11" fmla="*/ 2714 h 3114"/>
              <a:gd name="T12" fmla="*/ 1971 w 2692"/>
              <a:gd name="T13" fmla="*/ 2355 h 3114"/>
              <a:gd name="T14" fmla="*/ 2101 w 2692"/>
              <a:gd name="T15" fmla="*/ 2011 h 3114"/>
              <a:gd name="T16" fmla="*/ 2343 w 2692"/>
              <a:gd name="T17" fmla="*/ 1305 h 3114"/>
              <a:gd name="T18" fmla="*/ 2649 w 2692"/>
              <a:gd name="T19" fmla="*/ 153 h 3114"/>
              <a:gd name="T20" fmla="*/ 2603 w 2692"/>
              <a:gd name="T21" fmla="*/ 385 h 3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92" h="3114">
                <a:moveTo>
                  <a:pt x="0" y="3098"/>
                </a:moveTo>
                <a:cubicBezTo>
                  <a:pt x="16" y="3098"/>
                  <a:pt x="32" y="3098"/>
                  <a:pt x="192" y="3098"/>
                </a:cubicBezTo>
                <a:cubicBezTo>
                  <a:pt x="352" y="3098"/>
                  <a:pt x="768" y="3098"/>
                  <a:pt x="960" y="3098"/>
                </a:cubicBezTo>
                <a:cubicBezTo>
                  <a:pt x="1152" y="3098"/>
                  <a:pt x="1240" y="3114"/>
                  <a:pt x="1344" y="3098"/>
                </a:cubicBezTo>
                <a:cubicBezTo>
                  <a:pt x="1448" y="3082"/>
                  <a:pt x="1504" y="3066"/>
                  <a:pt x="1584" y="3002"/>
                </a:cubicBezTo>
                <a:cubicBezTo>
                  <a:pt x="1664" y="2938"/>
                  <a:pt x="1760" y="2822"/>
                  <a:pt x="1824" y="2714"/>
                </a:cubicBezTo>
                <a:cubicBezTo>
                  <a:pt x="1888" y="2606"/>
                  <a:pt x="1925" y="2472"/>
                  <a:pt x="1971" y="2355"/>
                </a:cubicBezTo>
                <a:cubicBezTo>
                  <a:pt x="2017" y="2238"/>
                  <a:pt x="2039" y="2186"/>
                  <a:pt x="2101" y="2011"/>
                </a:cubicBezTo>
                <a:cubicBezTo>
                  <a:pt x="2163" y="1836"/>
                  <a:pt x="2252" y="1615"/>
                  <a:pt x="2343" y="1305"/>
                </a:cubicBezTo>
                <a:cubicBezTo>
                  <a:pt x="2434" y="995"/>
                  <a:pt x="2606" y="306"/>
                  <a:pt x="2649" y="153"/>
                </a:cubicBezTo>
                <a:cubicBezTo>
                  <a:pt x="2692" y="0"/>
                  <a:pt x="2613" y="337"/>
                  <a:pt x="2603" y="385"/>
                </a:cubicBezTo>
              </a:path>
            </a:pathLst>
          </a:custGeom>
          <a:noFill/>
          <a:ln w="60325" cap="flat">
            <a:solidFill>
              <a:srgbClr val="666699"/>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16" name="Freeform 12"/>
          <p:cNvSpPr>
            <a:spLocks/>
          </p:cNvSpPr>
          <p:nvPr/>
        </p:nvSpPr>
        <p:spPr bwMode="auto">
          <a:xfrm>
            <a:off x="914400" y="381000"/>
            <a:ext cx="6872288" cy="5638800"/>
          </a:xfrm>
          <a:custGeom>
            <a:avLst/>
            <a:gdLst>
              <a:gd name="T0" fmla="*/ 0 w 4329"/>
              <a:gd name="T1" fmla="*/ 0 h 3552"/>
              <a:gd name="T2" fmla="*/ 223 w 4329"/>
              <a:gd name="T3" fmla="*/ 1078 h 3552"/>
              <a:gd name="T4" fmla="*/ 399 w 4329"/>
              <a:gd name="T5" fmla="*/ 1588 h 3552"/>
              <a:gd name="T6" fmla="*/ 706 w 4329"/>
              <a:gd name="T7" fmla="*/ 2183 h 3552"/>
              <a:gd name="T8" fmla="*/ 1012 w 4329"/>
              <a:gd name="T9" fmla="*/ 2620 h 3552"/>
              <a:gd name="T10" fmla="*/ 1551 w 4329"/>
              <a:gd name="T11" fmla="*/ 3140 h 3552"/>
              <a:gd name="T12" fmla="*/ 2361 w 4329"/>
              <a:gd name="T13" fmla="*/ 3493 h 3552"/>
              <a:gd name="T14" fmla="*/ 2937 w 4329"/>
              <a:gd name="T15" fmla="*/ 3493 h 3552"/>
              <a:gd name="T16" fmla="*/ 3417 w 4329"/>
              <a:gd name="T17" fmla="*/ 3493 h 3552"/>
              <a:gd name="T18" fmla="*/ 3897 w 4329"/>
              <a:gd name="T19" fmla="*/ 3541 h 3552"/>
              <a:gd name="T20" fmla="*/ 4089 w 4329"/>
              <a:gd name="T21" fmla="*/ 3541 h 3552"/>
              <a:gd name="T22" fmla="*/ 4233 w 4329"/>
              <a:gd name="T23" fmla="*/ 3541 h 3552"/>
              <a:gd name="T24" fmla="*/ 4329 w 4329"/>
              <a:gd name="T25" fmla="*/ 3541 h 3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9" h="3552">
                <a:moveTo>
                  <a:pt x="0" y="0"/>
                </a:moveTo>
                <a:cubicBezTo>
                  <a:pt x="36" y="180"/>
                  <a:pt x="157" y="813"/>
                  <a:pt x="223" y="1078"/>
                </a:cubicBezTo>
                <a:cubicBezTo>
                  <a:pt x="289" y="1343"/>
                  <a:pt x="319" y="1404"/>
                  <a:pt x="399" y="1588"/>
                </a:cubicBezTo>
                <a:cubicBezTo>
                  <a:pt x="479" y="1772"/>
                  <a:pt x="604" y="2011"/>
                  <a:pt x="706" y="2183"/>
                </a:cubicBezTo>
                <a:cubicBezTo>
                  <a:pt x="808" y="2355"/>
                  <a:pt x="871" y="2461"/>
                  <a:pt x="1012" y="2620"/>
                </a:cubicBezTo>
                <a:cubicBezTo>
                  <a:pt x="1153" y="2779"/>
                  <a:pt x="1326" y="2994"/>
                  <a:pt x="1551" y="3140"/>
                </a:cubicBezTo>
                <a:cubicBezTo>
                  <a:pt x="1776" y="3286"/>
                  <a:pt x="2130" y="3434"/>
                  <a:pt x="2361" y="3493"/>
                </a:cubicBezTo>
                <a:cubicBezTo>
                  <a:pt x="2592" y="3552"/>
                  <a:pt x="2761" y="3493"/>
                  <a:pt x="2937" y="3493"/>
                </a:cubicBezTo>
                <a:cubicBezTo>
                  <a:pt x="3113" y="3493"/>
                  <a:pt x="3257" y="3485"/>
                  <a:pt x="3417" y="3493"/>
                </a:cubicBezTo>
                <a:cubicBezTo>
                  <a:pt x="3577" y="3501"/>
                  <a:pt x="3785" y="3533"/>
                  <a:pt x="3897" y="3541"/>
                </a:cubicBezTo>
                <a:cubicBezTo>
                  <a:pt x="4009" y="3549"/>
                  <a:pt x="4033" y="3541"/>
                  <a:pt x="4089" y="3541"/>
                </a:cubicBezTo>
                <a:cubicBezTo>
                  <a:pt x="4145" y="3541"/>
                  <a:pt x="4193" y="3541"/>
                  <a:pt x="4233" y="3541"/>
                </a:cubicBezTo>
                <a:cubicBezTo>
                  <a:pt x="4273" y="3541"/>
                  <a:pt x="4301" y="3541"/>
                  <a:pt x="4329" y="3541"/>
                </a:cubicBezTo>
              </a:path>
            </a:pathLst>
          </a:custGeom>
          <a:noFill/>
          <a:ln w="60325" cap="flat">
            <a:solidFill>
              <a:srgbClr val="339966"/>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26317" name="Object 13"/>
          <p:cNvGraphicFramePr>
            <a:graphicFrameLocks noChangeAspect="1"/>
          </p:cNvGraphicFramePr>
          <p:nvPr/>
        </p:nvGraphicFramePr>
        <p:xfrm>
          <a:off x="5565775" y="3543300"/>
          <a:ext cx="2890838" cy="1208088"/>
        </p:xfrm>
        <a:graphic>
          <a:graphicData uri="http://schemas.openxmlformats.org/presentationml/2006/ole">
            <mc:AlternateContent xmlns:mc="http://schemas.openxmlformats.org/markup-compatibility/2006">
              <mc:Choice xmlns:v="urn:schemas-microsoft-com:vml" Requires="v">
                <p:oleObj spid="_x0000_s54293" name="Equation" r:id="rId6" imgW="1460160" imgH="609480" progId="Equation.DSMT4">
                  <p:embed/>
                </p:oleObj>
              </mc:Choice>
              <mc:Fallback>
                <p:oleObj name="Equation" r:id="rId6" imgW="1460160" imgH="609480" progId="Equation.DSMT4">
                  <p:embed/>
                  <p:pic>
                    <p:nvPicPr>
                      <p:cNvPr id="226317"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5775" y="3543300"/>
                        <a:ext cx="2890838" cy="1208088"/>
                      </a:xfrm>
                      <a:prstGeom prst="rect">
                        <a:avLst/>
                      </a:prstGeom>
                      <a:noFill/>
                      <a:ln w="47625">
                        <a:solidFill>
                          <a:srgbClr val="6666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6318" name="Object 14"/>
          <p:cNvGraphicFramePr>
            <a:graphicFrameLocks noChangeAspect="1"/>
          </p:cNvGraphicFramePr>
          <p:nvPr/>
        </p:nvGraphicFramePr>
        <p:xfrm>
          <a:off x="1295400" y="1219200"/>
          <a:ext cx="3200400" cy="955675"/>
        </p:xfrm>
        <a:graphic>
          <a:graphicData uri="http://schemas.openxmlformats.org/presentationml/2006/ole">
            <mc:AlternateContent xmlns:mc="http://schemas.openxmlformats.org/markup-compatibility/2006">
              <mc:Choice xmlns:v="urn:schemas-microsoft-com:vml" Requires="v">
                <p:oleObj spid="_x0000_s54294" name="Equation" r:id="rId8" imgW="1574640" imgH="469800" progId="Equation.DSMT4">
                  <p:embed/>
                </p:oleObj>
              </mc:Choice>
              <mc:Fallback>
                <p:oleObj name="Equation" r:id="rId8" imgW="1574640" imgH="469800" progId="Equation.DSMT4">
                  <p:embed/>
                  <p:pic>
                    <p:nvPicPr>
                      <p:cNvPr id="226318"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5400" y="1219200"/>
                        <a:ext cx="3200400" cy="955675"/>
                      </a:xfrm>
                      <a:prstGeom prst="rect">
                        <a:avLst/>
                      </a:prstGeom>
                      <a:noFill/>
                      <a:ln w="47625">
                        <a:solidFill>
                          <a:srgbClr val="008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Номер слайда 1">
            <a:extLst>
              <a:ext uri="{FF2B5EF4-FFF2-40B4-BE49-F238E27FC236}">
                <a16:creationId xmlns:a16="http://schemas.microsoft.com/office/drawing/2014/main" id="{CBBEFBD0-99B4-4780-BBCC-D09F84D0571A}"/>
              </a:ext>
            </a:extLst>
          </p:cNvPr>
          <p:cNvSpPr>
            <a:spLocks noGrp="1"/>
          </p:cNvSpPr>
          <p:nvPr>
            <p:ph type="sldNum" sz="quarter" idx="12"/>
          </p:nvPr>
        </p:nvSpPr>
        <p:spPr/>
        <p:txBody>
          <a:bodyPr/>
          <a:lstStyle/>
          <a:p>
            <a:fld id="{45989385-0C2A-48FD-964C-3721ACD90A99}" type="slidenum">
              <a:rPr lang="ru-RU" smtClean="0"/>
              <a:t>8</a:t>
            </a:fld>
            <a:endParaRPr lang="ru-RU"/>
          </a:p>
        </p:txBody>
      </p:sp>
    </p:spTree>
    <p:extLst>
      <p:ext uri="{BB962C8B-B14F-4D97-AF65-F5344CB8AC3E}">
        <p14:creationId xmlns:p14="http://schemas.microsoft.com/office/powerpoint/2010/main" val="2549960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885825" y="77126"/>
            <a:ext cx="63673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sz="2800" dirty="0">
                <a:latin typeface="Times New Roman" panose="02020603050405020304" pitchFamily="18" charset="0"/>
                <a:cs typeface="Times New Roman" panose="02020603050405020304" pitchFamily="18" charset="0"/>
              </a:rPr>
              <a:t>Интеграл по состояниям системы равен </a:t>
            </a:r>
          </a:p>
        </p:txBody>
      </p:sp>
      <p:sp>
        <p:nvSpPr>
          <p:cNvPr id="256003" name="Text Box 3"/>
          <p:cNvSpPr txBox="1">
            <a:spLocks noChangeArrowheads="1"/>
          </p:cNvSpPr>
          <p:nvPr/>
        </p:nvSpPr>
        <p:spPr bwMode="auto">
          <a:xfrm>
            <a:off x="1130008" y="3856332"/>
            <a:ext cx="7705725" cy="457200"/>
          </a:xfrm>
          <a:prstGeom prst="rect">
            <a:avLst/>
          </a:prstGeom>
          <a:noFill/>
          <a:ln>
            <a:noFill/>
          </a:ln>
          <a:effec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Это внутренняя энергия системы, </a:t>
            </a:r>
            <a:r>
              <a:rPr lang="en-US" altLang="ru-RU" dirty="0"/>
              <a:t>U</a:t>
            </a:r>
            <a:endParaRPr lang="ru-RU" altLang="ru-RU" dirty="0"/>
          </a:p>
        </p:txBody>
      </p:sp>
      <p:sp>
        <p:nvSpPr>
          <p:cNvPr id="11268" name="Text Box 4"/>
          <p:cNvSpPr txBox="1">
            <a:spLocks noChangeArrowheads="1"/>
          </p:cNvSpPr>
          <p:nvPr/>
        </p:nvSpPr>
        <p:spPr bwMode="auto">
          <a:xfrm>
            <a:off x="247653" y="3213852"/>
            <a:ext cx="522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2. </a:t>
            </a:r>
          </a:p>
        </p:txBody>
      </p:sp>
      <p:sp>
        <p:nvSpPr>
          <p:cNvPr id="11269" name="Text Box 5"/>
          <p:cNvSpPr txBox="1">
            <a:spLocks noChangeArrowheads="1"/>
          </p:cNvSpPr>
          <p:nvPr/>
        </p:nvSpPr>
        <p:spPr bwMode="auto">
          <a:xfrm>
            <a:off x="247653" y="2570027"/>
            <a:ext cx="522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1. </a:t>
            </a:r>
          </a:p>
        </p:txBody>
      </p:sp>
      <p:sp>
        <p:nvSpPr>
          <p:cNvPr id="11270" name="Text Box 6"/>
          <p:cNvSpPr txBox="1">
            <a:spLocks noChangeArrowheads="1"/>
          </p:cNvSpPr>
          <p:nvPr/>
        </p:nvSpPr>
        <p:spPr bwMode="auto">
          <a:xfrm>
            <a:off x="179002" y="4634340"/>
            <a:ext cx="522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4.</a:t>
            </a:r>
            <a:r>
              <a:rPr lang="ru-RU" altLang="ru-RU" b="1" dirty="0"/>
              <a:t> </a:t>
            </a:r>
          </a:p>
        </p:txBody>
      </p:sp>
      <p:graphicFrame>
        <p:nvGraphicFramePr>
          <p:cNvPr id="11272" name="Object 8"/>
          <p:cNvGraphicFramePr>
            <a:graphicFrameLocks noChangeAspect="1"/>
          </p:cNvGraphicFramePr>
          <p:nvPr/>
        </p:nvGraphicFramePr>
        <p:xfrm>
          <a:off x="2484438" y="765175"/>
          <a:ext cx="2162175" cy="965200"/>
        </p:xfrm>
        <a:graphic>
          <a:graphicData uri="http://schemas.openxmlformats.org/presentationml/2006/ole">
            <mc:AlternateContent xmlns:mc="http://schemas.openxmlformats.org/markup-compatibility/2006">
              <mc:Choice xmlns:v="urn:schemas-microsoft-com:vml" Requires="v">
                <p:oleObj spid="_x0000_s27685" name="Equation" r:id="rId4" imgW="1511300" imgH="673100" progId="Equation.DSMT4">
                  <p:embed/>
                </p:oleObj>
              </mc:Choice>
              <mc:Fallback>
                <p:oleObj name="Equation" r:id="rId4" imgW="1511300" imgH="673100" progId="Equation.DSMT4">
                  <p:embed/>
                  <p:pic>
                    <p:nvPicPr>
                      <p:cNvPr id="11272"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4438" y="765175"/>
                        <a:ext cx="2162175" cy="96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73" name="Text Box 9"/>
          <p:cNvSpPr txBox="1">
            <a:spLocks noChangeArrowheads="1"/>
          </p:cNvSpPr>
          <p:nvPr/>
        </p:nvSpPr>
        <p:spPr bwMode="auto">
          <a:xfrm>
            <a:off x="2124075" y="1773238"/>
            <a:ext cx="331392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sz="2800" dirty="0">
                <a:latin typeface="Times New Roman" panose="02020603050405020304" pitchFamily="18" charset="0"/>
                <a:cs typeface="Times New Roman" panose="02020603050405020304" pitchFamily="18" charset="0"/>
              </a:rPr>
              <a:t>А что такое </a:t>
            </a:r>
            <a:r>
              <a:rPr lang="en-US" altLang="ru-RU" sz="2800" i="1" dirty="0">
                <a:latin typeface="Times New Roman" panose="02020603050405020304" pitchFamily="18" charset="0"/>
                <a:cs typeface="Times New Roman" panose="02020603050405020304" pitchFamily="18" charset="0"/>
              </a:rPr>
              <a:t>E (</a:t>
            </a:r>
            <a:r>
              <a:rPr lang="en-US" altLang="ru-RU" sz="2800" i="1" dirty="0" err="1">
                <a:latin typeface="Times New Roman" panose="02020603050405020304" pitchFamily="18" charset="0"/>
                <a:cs typeface="Times New Roman" panose="02020603050405020304" pitchFamily="18" charset="0"/>
              </a:rPr>
              <a:t>p,q</a:t>
            </a:r>
            <a:r>
              <a:rPr lang="en-US" altLang="ru-RU" sz="2800" i="1" dirty="0">
                <a:latin typeface="Times New Roman" panose="02020603050405020304" pitchFamily="18" charset="0"/>
                <a:cs typeface="Times New Roman" panose="02020603050405020304" pitchFamily="18" charset="0"/>
              </a:rPr>
              <a:t>) ?</a:t>
            </a:r>
            <a:endParaRPr lang="ru-RU" altLang="ru-RU" sz="2800" i="1" dirty="0">
              <a:latin typeface="Times New Roman" panose="02020603050405020304" pitchFamily="18" charset="0"/>
              <a:cs typeface="Times New Roman" panose="02020603050405020304" pitchFamily="18" charset="0"/>
            </a:endParaRPr>
          </a:p>
        </p:txBody>
      </p:sp>
      <p:sp>
        <p:nvSpPr>
          <p:cNvPr id="256010" name="Text Box 10"/>
          <p:cNvSpPr txBox="1">
            <a:spLocks noChangeArrowheads="1"/>
          </p:cNvSpPr>
          <p:nvPr/>
        </p:nvSpPr>
        <p:spPr bwMode="auto">
          <a:xfrm>
            <a:off x="1130009" y="2565562"/>
            <a:ext cx="70332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Это сумма энергий частиц, входящих в систему</a:t>
            </a:r>
          </a:p>
        </p:txBody>
      </p:sp>
      <p:sp>
        <p:nvSpPr>
          <p:cNvPr id="256011" name="Text Box 11"/>
          <p:cNvSpPr txBox="1">
            <a:spLocks noChangeArrowheads="1"/>
          </p:cNvSpPr>
          <p:nvPr/>
        </p:nvSpPr>
        <p:spPr bwMode="auto">
          <a:xfrm>
            <a:off x="1130009" y="3167564"/>
            <a:ext cx="77057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Это энергия системы в различных </a:t>
            </a:r>
            <a:r>
              <a:rPr lang="ru-RU" altLang="ru-RU" dirty="0" err="1"/>
              <a:t>макросостояниях</a:t>
            </a:r>
            <a:endParaRPr lang="ru-RU" altLang="ru-RU" dirty="0"/>
          </a:p>
        </p:txBody>
      </p:sp>
      <p:sp>
        <p:nvSpPr>
          <p:cNvPr id="256012" name="Text Box 12"/>
          <p:cNvSpPr txBox="1">
            <a:spLocks noChangeArrowheads="1"/>
          </p:cNvSpPr>
          <p:nvPr/>
        </p:nvSpPr>
        <p:spPr bwMode="auto">
          <a:xfrm>
            <a:off x="916486" y="4632108"/>
            <a:ext cx="766485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Это энергии системы в различных микросостояниях</a:t>
            </a:r>
          </a:p>
        </p:txBody>
      </p:sp>
      <p:sp>
        <p:nvSpPr>
          <p:cNvPr id="11277" name="Rectangle 13"/>
          <p:cNvSpPr>
            <a:spLocks noChangeArrowheads="1"/>
          </p:cNvSpPr>
          <p:nvPr/>
        </p:nvSpPr>
        <p:spPr bwMode="auto">
          <a:xfrm>
            <a:off x="221071" y="3830774"/>
            <a:ext cx="43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3.</a:t>
            </a:r>
          </a:p>
        </p:txBody>
      </p:sp>
      <p:sp>
        <p:nvSpPr>
          <p:cNvPr id="14" name="TextBox 13">
            <a:extLst>
              <a:ext uri="{FF2B5EF4-FFF2-40B4-BE49-F238E27FC236}">
                <a16:creationId xmlns:a16="http://schemas.microsoft.com/office/drawing/2014/main" id="{D9323C05-8801-4430-B5E6-184F3441EE42}"/>
              </a:ext>
            </a:extLst>
          </p:cNvPr>
          <p:cNvSpPr txBox="1"/>
          <p:nvPr/>
        </p:nvSpPr>
        <p:spPr>
          <a:xfrm>
            <a:off x="6844968" y="745837"/>
            <a:ext cx="1805302" cy="461665"/>
          </a:xfrm>
          <a:prstGeom prst="rect">
            <a:avLst/>
          </a:prstGeom>
          <a:solidFill>
            <a:srgbClr val="FF6600">
              <a:alpha val="59000"/>
            </a:srgbClr>
          </a:solidFill>
        </p:spPr>
        <p:txBody>
          <a:bodyPr wrap="none" rtlCol="0">
            <a:spAutoFit/>
          </a:bodyPr>
          <a:lstStyle/>
          <a:p>
            <a:r>
              <a:rPr lang="ru-RU" sz="2400" dirty="0">
                <a:solidFill>
                  <a:schemeClr val="tx1"/>
                </a:solidFill>
                <a:latin typeface="+mn-lt"/>
              </a:rPr>
              <a:t>Вопрос </a:t>
            </a:r>
            <a:r>
              <a:rPr lang="ru-RU" sz="2400" dirty="0"/>
              <a:t>№</a:t>
            </a:r>
            <a:r>
              <a:rPr lang="en-US" sz="2400" dirty="0"/>
              <a:t> </a:t>
            </a:r>
            <a:r>
              <a:rPr lang="ru-RU" sz="2400" dirty="0"/>
              <a:t>4</a:t>
            </a:r>
            <a:r>
              <a:rPr lang="ru-RU" sz="2400" dirty="0">
                <a:solidFill>
                  <a:schemeClr val="tx1"/>
                </a:solidFill>
                <a:latin typeface="+mn-lt"/>
              </a:rPr>
              <a:t> </a:t>
            </a:r>
          </a:p>
        </p:txBody>
      </p:sp>
      <p:sp>
        <p:nvSpPr>
          <p:cNvPr id="2" name="TextBox 1">
            <a:extLst>
              <a:ext uri="{FF2B5EF4-FFF2-40B4-BE49-F238E27FC236}">
                <a16:creationId xmlns:a16="http://schemas.microsoft.com/office/drawing/2014/main" id="{01DE1F8D-8FB3-4911-9D19-CA8902C34D29}"/>
              </a:ext>
            </a:extLst>
          </p:cNvPr>
          <p:cNvSpPr txBox="1"/>
          <p:nvPr/>
        </p:nvSpPr>
        <p:spPr>
          <a:xfrm>
            <a:off x="67651" y="5405428"/>
            <a:ext cx="441146" cy="461665"/>
          </a:xfrm>
          <a:prstGeom prst="rect">
            <a:avLst/>
          </a:prstGeom>
          <a:noFill/>
        </p:spPr>
        <p:txBody>
          <a:bodyPr wrap="none" rtlCol="0">
            <a:spAutoFit/>
          </a:bodyPr>
          <a:lstStyle/>
          <a:p>
            <a:r>
              <a:rPr lang="ru-RU" sz="2400" dirty="0">
                <a:latin typeface="Arial" panose="020B0604020202020204" pitchFamily="34" charset="0"/>
                <a:cs typeface="Arial" panose="020B0604020202020204" pitchFamily="34" charset="0"/>
              </a:rPr>
              <a:t>5.</a:t>
            </a:r>
          </a:p>
        </p:txBody>
      </p:sp>
      <p:sp>
        <p:nvSpPr>
          <p:cNvPr id="16" name="Text Box 12">
            <a:extLst>
              <a:ext uri="{FF2B5EF4-FFF2-40B4-BE49-F238E27FC236}">
                <a16:creationId xmlns:a16="http://schemas.microsoft.com/office/drawing/2014/main" id="{E232E456-C539-4E96-A483-11721BDD6640}"/>
              </a:ext>
            </a:extLst>
          </p:cNvPr>
          <p:cNvSpPr txBox="1">
            <a:spLocks noChangeArrowheads="1"/>
          </p:cNvSpPr>
          <p:nvPr/>
        </p:nvSpPr>
        <p:spPr bwMode="auto">
          <a:xfrm>
            <a:off x="440146" y="5405427"/>
            <a:ext cx="695119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dirty="0"/>
              <a:t>      Это средняя энергии системы в различных </a:t>
            </a:r>
          </a:p>
          <a:p>
            <a:pPr eaLnBrk="1" hangingPunct="1"/>
            <a:r>
              <a:rPr lang="ru-RU" altLang="ru-RU" dirty="0"/>
              <a:t>      микросостояниях</a:t>
            </a:r>
          </a:p>
        </p:txBody>
      </p:sp>
      <p:cxnSp>
        <p:nvCxnSpPr>
          <p:cNvPr id="17" name="Прямая соединительная линия 16">
            <a:extLst>
              <a:ext uri="{FF2B5EF4-FFF2-40B4-BE49-F238E27FC236}">
                <a16:creationId xmlns:a16="http://schemas.microsoft.com/office/drawing/2014/main" id="{F96D26B1-7F91-4CE6-B799-837CF54605A0}"/>
              </a:ext>
            </a:extLst>
          </p:cNvPr>
          <p:cNvCxnSpPr/>
          <p:nvPr/>
        </p:nvCxnSpPr>
        <p:spPr>
          <a:xfrm>
            <a:off x="142613" y="5181110"/>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Номер слайда 2">
            <a:extLst>
              <a:ext uri="{FF2B5EF4-FFF2-40B4-BE49-F238E27FC236}">
                <a16:creationId xmlns:a16="http://schemas.microsoft.com/office/drawing/2014/main" id="{3A30DA8B-9364-4013-9FCE-62DB5CABB98D}"/>
              </a:ext>
            </a:extLst>
          </p:cNvPr>
          <p:cNvSpPr>
            <a:spLocks noGrp="1"/>
          </p:cNvSpPr>
          <p:nvPr>
            <p:ph type="sldNum" sz="quarter" idx="12"/>
          </p:nvPr>
        </p:nvSpPr>
        <p:spPr/>
        <p:txBody>
          <a:bodyPr/>
          <a:lstStyle/>
          <a:p>
            <a:fld id="{45989385-0C2A-48FD-964C-3721ACD90A99}" type="slidenum">
              <a:rPr lang="ru-RU" smtClean="0"/>
              <a:t>9</a:t>
            </a:fld>
            <a:endParaRPr lang="ru-RU"/>
          </a:p>
        </p:txBody>
      </p:sp>
    </p:spTree>
    <p:extLst>
      <p:ext uri="{BB962C8B-B14F-4D97-AF65-F5344CB8AC3E}">
        <p14:creationId xmlns:p14="http://schemas.microsoft.com/office/powerpoint/2010/main" val="364695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5908" y="844059"/>
            <a:ext cx="8003409" cy="461665"/>
          </a:xfrm>
          <a:prstGeom prst="rect">
            <a:avLst/>
          </a:prstGeom>
          <a:noFill/>
        </p:spPr>
        <p:txBody>
          <a:bodyPr wrap="none" rtlCol="0">
            <a:spAutoFit/>
          </a:bodyPr>
          <a:lstStyle/>
          <a:p>
            <a:r>
              <a:rPr lang="ru-RU" sz="2400" dirty="0">
                <a:latin typeface="Times New Roman" pitchFamily="18" charset="0"/>
                <a:cs typeface="Times New Roman" pitchFamily="18" charset="0"/>
              </a:rPr>
              <a:t>ЧТО ТАКОЕ ХАРАКТЕРИСТИЧЕСКАЯ ТЕМПЕРАТУРА </a:t>
            </a:r>
            <a:r>
              <a:rPr lang="en-US" sz="2400"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
        <p:nvSpPr>
          <p:cNvPr id="3" name="TextBox 2"/>
          <p:cNvSpPr txBox="1"/>
          <p:nvPr/>
        </p:nvSpPr>
        <p:spPr>
          <a:xfrm>
            <a:off x="239138" y="2180492"/>
            <a:ext cx="8955785" cy="3785652"/>
          </a:xfrm>
          <a:prstGeom prst="rect">
            <a:avLst/>
          </a:prstGeom>
          <a:noFill/>
        </p:spPr>
        <p:txBody>
          <a:bodyPr wrap="none" rtlCol="0">
            <a:spAutoFit/>
          </a:bodyPr>
          <a:lstStyle/>
          <a:p>
            <a:pPr marL="342900" indent="-342900">
              <a:buAutoNum type="arabicParenR"/>
            </a:pPr>
            <a:r>
              <a:rPr lang="ru-RU" sz="2400" dirty="0">
                <a:latin typeface="Times New Roman" pitchFamily="18" charset="0"/>
                <a:cs typeface="Times New Roman" pitchFamily="18" charset="0"/>
              </a:rPr>
              <a:t>Это температура системы</a:t>
            </a:r>
          </a:p>
          <a:p>
            <a:pPr marL="342900" indent="-342900">
              <a:buAutoNum type="arabicParenR"/>
            </a:pPr>
            <a:endParaRPr lang="ru-RU" sz="2400" dirty="0">
              <a:latin typeface="Times New Roman" pitchFamily="18" charset="0"/>
              <a:cs typeface="Times New Roman" pitchFamily="18" charset="0"/>
            </a:endParaRPr>
          </a:p>
          <a:p>
            <a:pPr marL="342900" indent="-342900">
              <a:buAutoNum type="arabicParenR"/>
            </a:pPr>
            <a:r>
              <a:rPr lang="ru-RU" sz="2400" dirty="0">
                <a:latin typeface="Times New Roman" pitchFamily="18" charset="0"/>
                <a:cs typeface="Times New Roman" pitchFamily="18" charset="0"/>
              </a:rPr>
              <a:t>Параметр канонического  ансамбля  в  состоянии равновесия</a:t>
            </a:r>
          </a:p>
          <a:p>
            <a:pPr marL="342900" indent="-342900">
              <a:buAutoNum type="arabicParenR"/>
            </a:pPr>
            <a:endParaRPr lang="ru-RU" sz="2400" dirty="0">
              <a:latin typeface="Times New Roman" pitchFamily="18" charset="0"/>
              <a:cs typeface="Times New Roman" pitchFamily="18" charset="0"/>
            </a:endParaRPr>
          </a:p>
          <a:p>
            <a:pPr marL="342900" indent="-342900">
              <a:buAutoNum type="arabicParenR"/>
            </a:pPr>
            <a:r>
              <a:rPr lang="ru-RU" sz="2400" dirty="0">
                <a:latin typeface="Times New Roman" pitchFamily="18" charset="0"/>
                <a:cs typeface="Times New Roman" pitchFamily="18" charset="0"/>
              </a:rPr>
              <a:t>Измеряется в градусах Цельсия</a:t>
            </a:r>
          </a:p>
          <a:p>
            <a:pPr marL="342900" indent="-342900">
              <a:buAutoNum type="arabicParenR"/>
            </a:pPr>
            <a:endParaRPr lang="ru-RU" sz="2400" dirty="0">
              <a:latin typeface="Times New Roman" pitchFamily="18" charset="0"/>
              <a:cs typeface="Times New Roman" pitchFamily="18" charset="0"/>
            </a:endParaRPr>
          </a:p>
          <a:p>
            <a:pPr marL="342900" indent="-342900">
              <a:buAutoNum type="arabicParenR"/>
            </a:pPr>
            <a:r>
              <a:rPr lang="ru-RU" sz="2400" dirty="0">
                <a:latin typeface="Times New Roman" pitchFamily="18" charset="0"/>
                <a:cs typeface="Times New Roman" pitchFamily="18" charset="0"/>
              </a:rPr>
              <a:t>Параметр, определяющий расстояние между уровнями энергии.</a:t>
            </a:r>
          </a:p>
          <a:p>
            <a:pPr marL="342900" indent="-342900">
              <a:buAutoNum type="arabicParenR"/>
            </a:pPr>
            <a:endParaRPr lang="ru-RU" sz="2400" dirty="0">
              <a:latin typeface="Times New Roman" pitchFamily="18" charset="0"/>
              <a:cs typeface="Times New Roman" pitchFamily="18" charset="0"/>
            </a:endParaRPr>
          </a:p>
          <a:p>
            <a:pPr marL="342900" indent="-342900">
              <a:buAutoNum type="arabicParenR"/>
            </a:pPr>
            <a:r>
              <a:rPr lang="ru-RU" sz="2400" dirty="0">
                <a:latin typeface="Times New Roman" pitchFamily="18" charset="0"/>
                <a:cs typeface="Times New Roman" pitchFamily="18" charset="0"/>
              </a:rPr>
              <a:t>Стремится к  нулю при температуре системы, стремящейся </a:t>
            </a:r>
          </a:p>
          <a:p>
            <a:pPr marL="342900" indent="-342900"/>
            <a:r>
              <a:rPr lang="ru-RU" sz="2400" dirty="0">
                <a:latin typeface="Times New Roman" pitchFamily="18" charset="0"/>
                <a:cs typeface="Times New Roman" pitchFamily="18" charset="0"/>
              </a:rPr>
              <a:t>к нулю.</a:t>
            </a:r>
          </a:p>
        </p:txBody>
      </p:sp>
      <p:sp>
        <p:nvSpPr>
          <p:cNvPr id="8" name="TextBox 7">
            <a:extLst>
              <a:ext uri="{FF2B5EF4-FFF2-40B4-BE49-F238E27FC236}">
                <a16:creationId xmlns:a16="http://schemas.microsoft.com/office/drawing/2014/main" id="{A42AE2A1-032A-4352-B02A-BF42AF7CA49D}"/>
              </a:ext>
            </a:extLst>
          </p:cNvPr>
          <p:cNvSpPr txBox="1"/>
          <p:nvPr/>
        </p:nvSpPr>
        <p:spPr>
          <a:xfrm>
            <a:off x="6894716" y="150676"/>
            <a:ext cx="1736373" cy="461665"/>
          </a:xfrm>
          <a:prstGeom prst="rect">
            <a:avLst/>
          </a:prstGeom>
          <a:solidFill>
            <a:srgbClr val="FF6600">
              <a:alpha val="59000"/>
            </a:srgbClr>
          </a:solidFill>
        </p:spPr>
        <p:txBody>
          <a:bodyPr wrap="none" rtlCol="0">
            <a:spAutoFit/>
          </a:bodyPr>
          <a:lstStyle/>
          <a:p>
            <a:r>
              <a:rPr lang="ru-RU" sz="2400" dirty="0">
                <a:solidFill>
                  <a:schemeClr val="tx1"/>
                </a:solidFill>
                <a:latin typeface="+mn-lt"/>
              </a:rPr>
              <a:t>Вопрос </a:t>
            </a:r>
            <a:r>
              <a:rPr lang="ru-RU" sz="2400" dirty="0"/>
              <a:t>№5</a:t>
            </a:r>
            <a:r>
              <a:rPr lang="ru-RU" sz="2400" dirty="0">
                <a:solidFill>
                  <a:schemeClr val="tx1"/>
                </a:solidFill>
                <a:latin typeface="+mn-lt"/>
              </a:rPr>
              <a:t> </a:t>
            </a:r>
          </a:p>
        </p:txBody>
      </p:sp>
      <p:cxnSp>
        <p:nvCxnSpPr>
          <p:cNvPr id="5" name="Прямая соединительная линия 4">
            <a:extLst>
              <a:ext uri="{FF2B5EF4-FFF2-40B4-BE49-F238E27FC236}">
                <a16:creationId xmlns:a16="http://schemas.microsoft.com/office/drawing/2014/main" id="{497679B7-524B-42CB-95D9-238D9B648A23}"/>
              </a:ext>
            </a:extLst>
          </p:cNvPr>
          <p:cNvCxnSpPr/>
          <p:nvPr/>
        </p:nvCxnSpPr>
        <p:spPr>
          <a:xfrm>
            <a:off x="142613" y="4853939"/>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a:extLst>
              <a:ext uri="{FF2B5EF4-FFF2-40B4-BE49-F238E27FC236}">
                <a16:creationId xmlns:a16="http://schemas.microsoft.com/office/drawing/2014/main" id="{0C2CE32B-080C-46E1-9707-407F371F50C9}"/>
              </a:ext>
            </a:extLst>
          </p:cNvPr>
          <p:cNvCxnSpPr/>
          <p:nvPr/>
        </p:nvCxnSpPr>
        <p:spPr>
          <a:xfrm>
            <a:off x="142613" y="4199597"/>
            <a:ext cx="685380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 name="Номер слайда 3">
            <a:extLst>
              <a:ext uri="{FF2B5EF4-FFF2-40B4-BE49-F238E27FC236}">
                <a16:creationId xmlns:a16="http://schemas.microsoft.com/office/drawing/2014/main" id="{55DAFF4F-3C5C-4793-9B92-2A1FF17E5323}"/>
              </a:ext>
            </a:extLst>
          </p:cNvPr>
          <p:cNvSpPr>
            <a:spLocks noGrp="1"/>
          </p:cNvSpPr>
          <p:nvPr>
            <p:ph type="sldNum" sz="quarter" idx="12"/>
          </p:nvPr>
        </p:nvSpPr>
        <p:spPr/>
        <p:txBody>
          <a:bodyPr/>
          <a:lstStyle/>
          <a:p>
            <a:fld id="{45989385-0C2A-48FD-964C-3721ACD90A99}" type="slidenum">
              <a:rPr lang="ru-RU" smtClean="0"/>
              <a:t>10</a:t>
            </a:fld>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483" name="Object 3"/>
          <p:cNvGraphicFramePr>
            <a:graphicFrameLocks noChangeAspect="1"/>
          </p:cNvGraphicFramePr>
          <p:nvPr/>
        </p:nvGraphicFramePr>
        <p:xfrm>
          <a:off x="1331640" y="1035480"/>
          <a:ext cx="5668963" cy="1460500"/>
        </p:xfrm>
        <a:graphic>
          <a:graphicData uri="http://schemas.openxmlformats.org/presentationml/2006/ole">
            <mc:AlternateContent xmlns:mc="http://schemas.openxmlformats.org/markup-compatibility/2006">
              <mc:Choice xmlns:v="urn:schemas-microsoft-com:vml" Requires="v">
                <p:oleObj spid="_x0000_s53270" name="Equation" r:id="rId4" imgW="2857320" imgH="736560" progId="Equation.DSMT4">
                  <p:embed/>
                </p:oleObj>
              </mc:Choice>
              <mc:Fallback>
                <p:oleObj name="Equation" r:id="rId4" imgW="2857320" imgH="736560" progId="Equation.DSMT4">
                  <p:embed/>
                  <p:pic>
                    <p:nvPicPr>
                      <p:cNvPr id="276483" name="Object 3"/>
                      <p:cNvPicPr>
                        <a:picLocks noChangeAspect="1" noChangeArrowheads="1"/>
                      </p:cNvPicPr>
                      <p:nvPr/>
                    </p:nvPicPr>
                    <p:blipFill>
                      <a:blip r:embed="rId5"/>
                      <a:srcRect/>
                      <a:stretch>
                        <a:fillRect/>
                      </a:stretch>
                    </p:blipFill>
                    <p:spPr bwMode="auto">
                      <a:xfrm>
                        <a:off x="1331640" y="1035480"/>
                        <a:ext cx="5668963" cy="1460500"/>
                      </a:xfrm>
                      <a:prstGeom prst="rect">
                        <a:avLst/>
                      </a:prstGeom>
                      <a:noFill/>
                      <a:ln w="34925">
                        <a:solidFill>
                          <a:schemeClr val="tx1"/>
                        </a:solidFill>
                        <a:miter lim="800000"/>
                        <a:headEnd/>
                        <a:tailEnd/>
                      </a:ln>
                      <a:effectLst/>
                    </p:spPr>
                  </p:pic>
                </p:oleObj>
              </mc:Fallback>
            </mc:AlternateContent>
          </a:graphicData>
        </a:graphic>
      </p:graphicFrame>
      <p:graphicFrame>
        <p:nvGraphicFramePr>
          <p:cNvPr id="276485" name="Object 5"/>
          <p:cNvGraphicFramePr>
            <a:graphicFrameLocks noChangeAspect="1"/>
          </p:cNvGraphicFramePr>
          <p:nvPr/>
        </p:nvGraphicFramePr>
        <p:xfrm>
          <a:off x="1187624" y="3203753"/>
          <a:ext cx="6481092" cy="940980"/>
        </p:xfrm>
        <a:graphic>
          <a:graphicData uri="http://schemas.openxmlformats.org/presentationml/2006/ole">
            <mc:AlternateContent xmlns:mc="http://schemas.openxmlformats.org/markup-compatibility/2006">
              <mc:Choice xmlns:v="urn:schemas-microsoft-com:vml" Requires="v">
                <p:oleObj spid="_x0000_s53271" name="Equation" r:id="rId6" imgW="3937000" imgH="571500" progId="Equation.DSMT4">
                  <p:embed/>
                </p:oleObj>
              </mc:Choice>
              <mc:Fallback>
                <p:oleObj name="Equation" r:id="rId6" imgW="3937000" imgH="571500" progId="Equation.DSMT4">
                  <p:embed/>
                  <p:pic>
                    <p:nvPicPr>
                      <p:cNvPr id="27648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7624" y="3203753"/>
                        <a:ext cx="6481092" cy="940980"/>
                      </a:xfrm>
                      <a:prstGeom prst="rect">
                        <a:avLst/>
                      </a:prstGeom>
                      <a:noFill/>
                      <a:ln w="34925">
                        <a:solidFill>
                          <a:schemeClr val="tx1"/>
                        </a:solidFill>
                        <a:miter lim="800000"/>
                        <a:headEnd/>
                        <a:tailEnd/>
                      </a:ln>
                      <a:effectLst/>
                    </p:spPr>
                  </p:pic>
                </p:oleObj>
              </mc:Fallback>
            </mc:AlternateContent>
          </a:graphicData>
        </a:graphic>
      </p:graphicFrame>
      <p:sp>
        <p:nvSpPr>
          <p:cNvPr id="2" name="TextBox 1"/>
          <p:cNvSpPr txBox="1"/>
          <p:nvPr/>
        </p:nvSpPr>
        <p:spPr>
          <a:xfrm>
            <a:off x="1825150" y="80876"/>
            <a:ext cx="3970986" cy="523220"/>
          </a:xfrm>
          <a:prstGeom prst="rect">
            <a:avLst/>
          </a:prstGeom>
          <a:noFill/>
        </p:spPr>
        <p:txBody>
          <a:bodyPr wrap="square" rtlCol="0">
            <a:spAutoFit/>
          </a:bodyPr>
          <a:lstStyle/>
          <a:p>
            <a:r>
              <a:rPr lang="ru-RU" sz="2800" dirty="0">
                <a:latin typeface="Times New Roman" panose="02020603050405020304" pitchFamily="18" charset="0"/>
                <a:cs typeface="Times New Roman" panose="02020603050405020304" pitchFamily="18" charset="0"/>
              </a:rPr>
              <a:t>Формула </a:t>
            </a:r>
            <a:r>
              <a:rPr lang="ru-RU" sz="2800" dirty="0" err="1">
                <a:latin typeface="Times New Roman" panose="02020603050405020304" pitchFamily="18" charset="0"/>
                <a:cs typeface="Times New Roman" panose="02020603050405020304" pitchFamily="18" charset="0"/>
              </a:rPr>
              <a:t>Закура</a:t>
            </a:r>
            <a:r>
              <a:rPr lang="ru-RU" sz="2800" dirty="0">
                <a:latin typeface="Times New Roman" panose="02020603050405020304" pitchFamily="18" charset="0"/>
                <a:cs typeface="Times New Roman" panose="02020603050405020304" pitchFamily="18" charset="0"/>
              </a:rPr>
              <a:t>-Тетроде</a:t>
            </a:r>
          </a:p>
        </p:txBody>
      </p:sp>
      <p:sp>
        <p:nvSpPr>
          <p:cNvPr id="3" name="TextBox 2"/>
          <p:cNvSpPr txBox="1"/>
          <p:nvPr/>
        </p:nvSpPr>
        <p:spPr>
          <a:xfrm>
            <a:off x="927788" y="5157192"/>
            <a:ext cx="7454605" cy="584775"/>
          </a:xfrm>
          <a:prstGeom prst="rect">
            <a:avLst/>
          </a:prstGeom>
          <a:noFill/>
        </p:spPr>
        <p:txBody>
          <a:bodyPr wrap="none" rtlCol="0">
            <a:spAutoFit/>
          </a:bodyPr>
          <a:lstStyle/>
          <a:p>
            <a:r>
              <a:rPr lang="en-US" sz="3200" dirty="0"/>
              <a:t>S {</a:t>
            </a:r>
            <a:r>
              <a:rPr lang="ru-RU" sz="3200" dirty="0"/>
              <a:t>Дж моль</a:t>
            </a:r>
            <a:r>
              <a:rPr lang="ru-RU" sz="3200" baseline="30000" dirty="0"/>
              <a:t>-1 </a:t>
            </a:r>
            <a:r>
              <a:rPr lang="en-US" sz="3200" dirty="0"/>
              <a:t>K</a:t>
            </a:r>
            <a:r>
              <a:rPr lang="ru-RU" sz="3200" baseline="30000" dirty="0"/>
              <a:t>-1</a:t>
            </a:r>
            <a:r>
              <a:rPr lang="en-US" sz="3200" dirty="0"/>
              <a:t>},  T{K}</a:t>
            </a:r>
            <a:r>
              <a:rPr lang="en-US" dirty="0"/>
              <a:t>,  </a:t>
            </a:r>
            <a:r>
              <a:rPr lang="en-US" sz="3200" dirty="0"/>
              <a:t>M</a:t>
            </a:r>
            <a:r>
              <a:rPr lang="ru-RU" sz="3200" dirty="0"/>
              <a:t> </a:t>
            </a:r>
            <a:r>
              <a:rPr lang="en-US" sz="3200" dirty="0"/>
              <a:t>{</a:t>
            </a:r>
            <a:r>
              <a:rPr lang="ru-RU" sz="3200" dirty="0"/>
              <a:t>у.</a:t>
            </a:r>
            <a:r>
              <a:rPr lang="en-US" sz="3200" dirty="0"/>
              <a:t>e</a:t>
            </a:r>
            <a:r>
              <a:rPr lang="ru-RU" sz="3200" dirty="0"/>
              <a:t>.</a:t>
            </a:r>
            <a:r>
              <a:rPr lang="en-US" sz="3200" dirty="0"/>
              <a:t>}, p{</a:t>
            </a:r>
            <a:r>
              <a:rPr lang="ru-RU" sz="3200" dirty="0"/>
              <a:t>бар</a:t>
            </a:r>
            <a:r>
              <a:rPr lang="en-US" sz="3200" dirty="0"/>
              <a:t>}</a:t>
            </a:r>
            <a:endParaRPr lang="ru-RU" sz="3200" dirty="0"/>
          </a:p>
        </p:txBody>
      </p:sp>
      <p:sp>
        <p:nvSpPr>
          <p:cNvPr id="4" name="Номер слайда 3">
            <a:extLst>
              <a:ext uri="{FF2B5EF4-FFF2-40B4-BE49-F238E27FC236}">
                <a16:creationId xmlns:a16="http://schemas.microsoft.com/office/drawing/2014/main" id="{5558E021-D7F6-45CA-A451-B89BC0206E3D}"/>
              </a:ext>
            </a:extLst>
          </p:cNvPr>
          <p:cNvSpPr>
            <a:spLocks noGrp="1"/>
          </p:cNvSpPr>
          <p:nvPr>
            <p:ph type="sldNum" sz="quarter" idx="12"/>
          </p:nvPr>
        </p:nvSpPr>
        <p:spPr/>
        <p:txBody>
          <a:bodyPr/>
          <a:lstStyle/>
          <a:p>
            <a:fld id="{79DFE82E-72BB-4E5D-898A-CA26F3E32EF2}" type="slidenum">
              <a:rPr lang="ru-RU" smtClean="0"/>
              <a:t>11</a:t>
            </a:fld>
            <a:endParaRPr lang="ru-RU"/>
          </a:p>
        </p:txBody>
      </p:sp>
    </p:spTree>
    <p:extLst>
      <p:ext uri="{BB962C8B-B14F-4D97-AF65-F5344CB8AC3E}">
        <p14:creationId xmlns:p14="http://schemas.microsoft.com/office/powerpoint/2010/main" val="2199323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E5E181-B137-42C6-BD0A-42BB114F8D4E}"/>
              </a:ext>
            </a:extLst>
          </p:cNvPr>
          <p:cNvSpPr txBox="1"/>
          <p:nvPr/>
        </p:nvSpPr>
        <p:spPr>
          <a:xfrm>
            <a:off x="1208014" y="1560353"/>
            <a:ext cx="7434215" cy="584775"/>
          </a:xfrm>
          <a:prstGeom prst="rect">
            <a:avLst/>
          </a:prstGeom>
          <a:noFill/>
        </p:spPr>
        <p:txBody>
          <a:bodyPr wrap="none" rtlCol="0">
            <a:spAutoFit/>
          </a:bodyPr>
          <a:lstStyle/>
          <a:p>
            <a:r>
              <a:rPr lang="ru-RU" sz="3200" dirty="0">
                <a:latin typeface="Times New Roman" panose="02020603050405020304" pitchFamily="18" charset="0"/>
                <a:cs typeface="Times New Roman" panose="02020603050405020304" pitchFamily="18" charset="0"/>
              </a:rPr>
              <a:t>«ВНУТРЕННИЕ» СТЕПЕНИ СВОБОДЫ</a:t>
            </a:r>
          </a:p>
        </p:txBody>
      </p:sp>
      <p:sp>
        <p:nvSpPr>
          <p:cNvPr id="3" name="TextBox 2">
            <a:extLst>
              <a:ext uri="{FF2B5EF4-FFF2-40B4-BE49-F238E27FC236}">
                <a16:creationId xmlns:a16="http://schemas.microsoft.com/office/drawing/2014/main" id="{60E7F5AE-5D88-43A1-B6AA-E8EB8D11BDBB}"/>
              </a:ext>
            </a:extLst>
          </p:cNvPr>
          <p:cNvSpPr txBox="1"/>
          <p:nvPr/>
        </p:nvSpPr>
        <p:spPr>
          <a:xfrm>
            <a:off x="218114" y="3101829"/>
            <a:ext cx="9082486" cy="461665"/>
          </a:xfrm>
          <a:prstGeom prst="rect">
            <a:avLst/>
          </a:prstGeom>
          <a:noFill/>
        </p:spPr>
        <p:txBody>
          <a:bodyPr wrap="none" rtlCol="0">
            <a:spAutoFit/>
          </a:bodyPr>
          <a:lstStyle/>
          <a:p>
            <a:r>
              <a:rPr lang="ru-RU" sz="2400" u="sng" dirty="0">
                <a:latin typeface="Times New Roman" panose="02020603050405020304" pitchFamily="18" charset="0"/>
                <a:cs typeface="Times New Roman" panose="02020603050405020304" pitchFamily="18" charset="0"/>
              </a:rPr>
              <a:t>Электронные</a:t>
            </a:r>
            <a:r>
              <a:rPr lang="ru-RU" sz="2400" dirty="0">
                <a:latin typeface="Times New Roman" panose="02020603050405020304" pitchFamily="18" charset="0"/>
                <a:cs typeface="Times New Roman" panose="02020603050405020304" pitchFamily="18" charset="0"/>
              </a:rPr>
              <a:t>, колебательные, вращательные суммы  по состояниям</a:t>
            </a:r>
          </a:p>
        </p:txBody>
      </p:sp>
      <p:sp>
        <p:nvSpPr>
          <p:cNvPr id="4" name="Номер слайда 3">
            <a:extLst>
              <a:ext uri="{FF2B5EF4-FFF2-40B4-BE49-F238E27FC236}">
                <a16:creationId xmlns:a16="http://schemas.microsoft.com/office/drawing/2014/main" id="{5A5B0AEA-CDBB-4F26-8862-7E2E1DC567D2}"/>
              </a:ext>
            </a:extLst>
          </p:cNvPr>
          <p:cNvSpPr>
            <a:spLocks noGrp="1"/>
          </p:cNvSpPr>
          <p:nvPr>
            <p:ph type="sldNum" sz="quarter" idx="12"/>
          </p:nvPr>
        </p:nvSpPr>
        <p:spPr/>
        <p:txBody>
          <a:bodyPr/>
          <a:lstStyle/>
          <a:p>
            <a:fld id="{45989385-0C2A-48FD-964C-3721ACD90A99}" type="slidenum">
              <a:rPr lang="ru-RU" smtClean="0"/>
              <a:t>12</a:t>
            </a:fld>
            <a:endParaRPr lang="ru-RU"/>
          </a:p>
        </p:txBody>
      </p:sp>
    </p:spTree>
    <p:extLst>
      <p:ext uri="{BB962C8B-B14F-4D97-AF65-F5344CB8AC3E}">
        <p14:creationId xmlns:p14="http://schemas.microsoft.com/office/powerpoint/2010/main" val="3183200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2"/>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5" name="Line 3"/>
          <p:cNvSpPr>
            <a:spLocks noChangeShapeType="1"/>
          </p:cNvSpPr>
          <p:nvPr/>
        </p:nvSpPr>
        <p:spPr bwMode="auto">
          <a:xfrm>
            <a:off x="4572000" y="53340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6" name="Line 4"/>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7" name="Line 5"/>
          <p:cNvSpPr>
            <a:spLocks noChangeShapeType="1"/>
          </p:cNvSpPr>
          <p:nvPr/>
        </p:nvSpPr>
        <p:spPr bwMode="auto">
          <a:xfrm>
            <a:off x="4572000" y="5257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8" name="Line 6"/>
          <p:cNvSpPr>
            <a:spLocks noChangeShapeType="1"/>
          </p:cNvSpPr>
          <p:nvPr/>
        </p:nvSpPr>
        <p:spPr bwMode="auto">
          <a:xfrm>
            <a:off x="4572000" y="5105400"/>
            <a:ext cx="106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9" name="Line 7"/>
          <p:cNvSpPr>
            <a:spLocks noChangeShapeType="1"/>
          </p:cNvSpPr>
          <p:nvPr/>
        </p:nvSpPr>
        <p:spPr bwMode="auto">
          <a:xfrm>
            <a:off x="4572000" y="47244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0" name="Line 8"/>
          <p:cNvSpPr>
            <a:spLocks noChangeShapeType="1"/>
          </p:cNvSpPr>
          <p:nvPr/>
        </p:nvSpPr>
        <p:spPr bwMode="auto">
          <a:xfrm>
            <a:off x="4572000" y="45720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1" name="Line 9"/>
          <p:cNvSpPr>
            <a:spLocks noChangeShapeType="1"/>
          </p:cNvSpPr>
          <p:nvPr/>
        </p:nvSpPr>
        <p:spPr bwMode="auto">
          <a:xfrm>
            <a:off x="4572000" y="4437063"/>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2" name="Line 10"/>
          <p:cNvSpPr>
            <a:spLocks noChangeShapeType="1"/>
          </p:cNvSpPr>
          <p:nvPr/>
        </p:nvSpPr>
        <p:spPr bwMode="auto">
          <a:xfrm>
            <a:off x="4572000" y="43434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3" name="Line 11"/>
          <p:cNvSpPr>
            <a:spLocks noChangeShapeType="1"/>
          </p:cNvSpPr>
          <p:nvPr/>
        </p:nvSpPr>
        <p:spPr bwMode="auto">
          <a:xfrm>
            <a:off x="4572000" y="4221163"/>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4" name="Line 12"/>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5" name="Line 13"/>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6" name="Line 14"/>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7" name="Line 15"/>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8" name="Line 16"/>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9" name="Line 17"/>
          <p:cNvSpPr>
            <a:spLocks noChangeShapeType="1"/>
          </p:cNvSpPr>
          <p:nvPr/>
        </p:nvSpPr>
        <p:spPr bwMode="auto">
          <a:xfrm>
            <a:off x="4572000" y="4876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0" name="Line 18"/>
          <p:cNvSpPr>
            <a:spLocks noChangeShapeType="1"/>
          </p:cNvSpPr>
          <p:nvPr/>
        </p:nvSpPr>
        <p:spPr bwMode="auto">
          <a:xfrm>
            <a:off x="4572000" y="4876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1" name="Line 19"/>
          <p:cNvSpPr>
            <a:spLocks noChangeShapeType="1"/>
          </p:cNvSpPr>
          <p:nvPr/>
        </p:nvSpPr>
        <p:spPr bwMode="auto">
          <a:xfrm>
            <a:off x="4572000" y="5013325"/>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2" name="Line 20"/>
          <p:cNvSpPr>
            <a:spLocks noChangeShapeType="1"/>
          </p:cNvSpPr>
          <p:nvPr/>
        </p:nvSpPr>
        <p:spPr bwMode="auto">
          <a:xfrm>
            <a:off x="4572000" y="4005263"/>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3" name="Line 21"/>
          <p:cNvSpPr>
            <a:spLocks noChangeShapeType="1"/>
          </p:cNvSpPr>
          <p:nvPr/>
        </p:nvSpPr>
        <p:spPr bwMode="auto">
          <a:xfrm>
            <a:off x="4572000" y="5157788"/>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4" name="Line 22"/>
          <p:cNvSpPr>
            <a:spLocks noChangeShapeType="1"/>
          </p:cNvSpPr>
          <p:nvPr/>
        </p:nvSpPr>
        <p:spPr bwMode="auto">
          <a:xfrm>
            <a:off x="4572000" y="3860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5" name="Line 23"/>
          <p:cNvSpPr>
            <a:spLocks noChangeShapeType="1"/>
          </p:cNvSpPr>
          <p:nvPr/>
        </p:nvSpPr>
        <p:spPr bwMode="auto">
          <a:xfrm>
            <a:off x="4572000" y="3716338"/>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6" name="Line 24"/>
          <p:cNvSpPr>
            <a:spLocks noChangeShapeType="1"/>
          </p:cNvSpPr>
          <p:nvPr/>
        </p:nvSpPr>
        <p:spPr bwMode="auto">
          <a:xfrm>
            <a:off x="1524000" y="1828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7" name="Line 25"/>
          <p:cNvSpPr>
            <a:spLocks noChangeShapeType="1"/>
          </p:cNvSpPr>
          <p:nvPr/>
        </p:nvSpPr>
        <p:spPr bwMode="auto">
          <a:xfrm>
            <a:off x="1524000" y="24384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8" name="Line 26"/>
          <p:cNvSpPr>
            <a:spLocks noChangeShapeType="1"/>
          </p:cNvSpPr>
          <p:nvPr/>
        </p:nvSpPr>
        <p:spPr bwMode="auto">
          <a:xfrm>
            <a:off x="1524000" y="32004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9" name="Line 27"/>
          <p:cNvSpPr>
            <a:spLocks noChangeShapeType="1"/>
          </p:cNvSpPr>
          <p:nvPr/>
        </p:nvSpPr>
        <p:spPr bwMode="auto">
          <a:xfrm>
            <a:off x="1524000" y="40386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700" name="Line 28"/>
          <p:cNvSpPr>
            <a:spLocks noChangeShapeType="1"/>
          </p:cNvSpPr>
          <p:nvPr/>
        </p:nvSpPr>
        <p:spPr bwMode="auto">
          <a:xfrm>
            <a:off x="1600200" y="4876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701" name="Line 29"/>
          <p:cNvSpPr>
            <a:spLocks noChangeShapeType="1"/>
          </p:cNvSpPr>
          <p:nvPr/>
        </p:nvSpPr>
        <p:spPr bwMode="auto">
          <a:xfrm>
            <a:off x="7105650" y="12192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702" name="Line 30"/>
          <p:cNvSpPr>
            <a:spLocks noChangeShapeType="1"/>
          </p:cNvSpPr>
          <p:nvPr/>
        </p:nvSpPr>
        <p:spPr bwMode="auto">
          <a:xfrm>
            <a:off x="7034213" y="54102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8703" name="Object 31"/>
          <p:cNvGraphicFramePr>
            <a:graphicFrameLocks noChangeAspect="1"/>
          </p:cNvGraphicFramePr>
          <p:nvPr/>
        </p:nvGraphicFramePr>
        <p:xfrm>
          <a:off x="3276600" y="5562600"/>
          <a:ext cx="2768600" cy="857250"/>
        </p:xfrm>
        <a:graphic>
          <a:graphicData uri="http://schemas.openxmlformats.org/presentationml/2006/ole">
            <mc:AlternateContent xmlns:mc="http://schemas.openxmlformats.org/markup-compatibility/2006">
              <mc:Choice xmlns:v="urn:schemas-microsoft-com:vml" Requires="v">
                <p:oleObj spid="_x0000_s1314" name="Equation" r:id="rId4" imgW="1066800" imgH="330200" progId="Equation.DSMT4">
                  <p:embed/>
                </p:oleObj>
              </mc:Choice>
              <mc:Fallback>
                <p:oleObj name="Equation" r:id="rId4" imgW="1066800" imgH="330200" progId="Equation.DSMT4">
                  <p:embed/>
                  <p:pic>
                    <p:nvPicPr>
                      <p:cNvPr id="28703"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5562600"/>
                        <a:ext cx="2768600" cy="857250"/>
                      </a:xfrm>
                      <a:prstGeom prst="rect">
                        <a:avLst/>
                      </a:prstGeom>
                      <a:noFill/>
                      <a:ln w="349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04" name="Object 32"/>
          <p:cNvGraphicFramePr>
            <a:graphicFrameLocks noChangeAspect="1"/>
          </p:cNvGraphicFramePr>
          <p:nvPr/>
        </p:nvGraphicFramePr>
        <p:xfrm>
          <a:off x="152400" y="5181600"/>
          <a:ext cx="2438400" cy="881063"/>
        </p:xfrm>
        <a:graphic>
          <a:graphicData uri="http://schemas.openxmlformats.org/presentationml/2006/ole">
            <mc:AlternateContent xmlns:mc="http://schemas.openxmlformats.org/markup-compatibility/2006">
              <mc:Choice xmlns:v="urn:schemas-microsoft-com:vml" Requires="v">
                <p:oleObj spid="_x0000_s1315" name="Equation" r:id="rId6" imgW="914400" imgH="330200" progId="Equation.DSMT4">
                  <p:embed/>
                </p:oleObj>
              </mc:Choice>
              <mc:Fallback>
                <p:oleObj name="Equation" r:id="rId6" imgW="914400" imgH="330200" progId="Equation.DSMT4">
                  <p:embed/>
                  <p:pic>
                    <p:nvPicPr>
                      <p:cNvPr id="28704" name="Object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5181600"/>
                        <a:ext cx="2438400" cy="881063"/>
                      </a:xfrm>
                      <a:prstGeom prst="rect">
                        <a:avLst/>
                      </a:prstGeom>
                      <a:noFill/>
                      <a:ln w="349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05" name="Object 33"/>
          <p:cNvGraphicFramePr>
            <a:graphicFrameLocks noChangeAspect="1"/>
          </p:cNvGraphicFramePr>
          <p:nvPr/>
        </p:nvGraphicFramePr>
        <p:xfrm>
          <a:off x="6400800" y="5791200"/>
          <a:ext cx="2590800" cy="852488"/>
        </p:xfrm>
        <a:graphic>
          <a:graphicData uri="http://schemas.openxmlformats.org/presentationml/2006/ole">
            <mc:AlternateContent xmlns:mc="http://schemas.openxmlformats.org/markup-compatibility/2006">
              <mc:Choice xmlns:v="urn:schemas-microsoft-com:vml" Requires="v">
                <p:oleObj spid="_x0000_s1316" name="Equation" r:id="rId8" imgW="1002865" imgH="330057" progId="Equation.DSMT4">
                  <p:embed/>
                </p:oleObj>
              </mc:Choice>
              <mc:Fallback>
                <p:oleObj name="Equation" r:id="rId8" imgW="1002865" imgH="330057" progId="Equation.DSMT4">
                  <p:embed/>
                  <p:pic>
                    <p:nvPicPr>
                      <p:cNvPr id="28705" name="Object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0800" y="5791200"/>
                        <a:ext cx="2590800" cy="852488"/>
                      </a:xfrm>
                      <a:prstGeom prst="rect">
                        <a:avLst/>
                      </a:prstGeom>
                      <a:noFill/>
                      <a:ln w="349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06" name="Text Box 34"/>
          <p:cNvSpPr txBox="1">
            <a:spLocks noChangeArrowheads="1"/>
          </p:cNvSpPr>
          <p:nvPr/>
        </p:nvSpPr>
        <p:spPr bwMode="auto">
          <a:xfrm>
            <a:off x="1143000" y="0"/>
            <a:ext cx="74009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sz="3600"/>
              <a:t>Характеристическая температура</a:t>
            </a:r>
          </a:p>
        </p:txBody>
      </p:sp>
      <p:sp>
        <p:nvSpPr>
          <p:cNvPr id="28707" name="AutoShape 35"/>
          <p:cNvSpPr>
            <a:spLocks/>
          </p:cNvSpPr>
          <p:nvPr/>
        </p:nvSpPr>
        <p:spPr bwMode="auto">
          <a:xfrm>
            <a:off x="1219200" y="4038600"/>
            <a:ext cx="457200" cy="838200"/>
          </a:xfrm>
          <a:prstGeom prst="leftBrace">
            <a:avLst>
              <a:gd name="adj1" fmla="val 15278"/>
              <a:gd name="adj2" fmla="val 52343"/>
            </a:avLst>
          </a:prstGeom>
          <a:noFill/>
          <a:ln w="222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ru-RU" altLang="ru-RU"/>
          </a:p>
        </p:txBody>
      </p:sp>
      <p:graphicFrame>
        <p:nvGraphicFramePr>
          <p:cNvPr id="28708" name="Object 36"/>
          <p:cNvGraphicFramePr>
            <a:graphicFrameLocks noChangeAspect="1"/>
          </p:cNvGraphicFramePr>
          <p:nvPr/>
        </p:nvGraphicFramePr>
        <p:xfrm>
          <a:off x="3525838" y="822325"/>
          <a:ext cx="2244725" cy="1443038"/>
        </p:xfrm>
        <a:graphic>
          <a:graphicData uri="http://schemas.openxmlformats.org/presentationml/2006/ole">
            <mc:AlternateContent xmlns:mc="http://schemas.openxmlformats.org/markup-compatibility/2006">
              <mc:Choice xmlns:v="urn:schemas-microsoft-com:vml" Requires="v">
                <p:oleObj spid="_x0000_s1317" name="Equation" r:id="rId10" imgW="888840" imgH="571320" progId="Equation.DSMT4">
                  <p:embed/>
                </p:oleObj>
              </mc:Choice>
              <mc:Fallback>
                <p:oleObj name="Equation" r:id="rId10" imgW="888840" imgH="571320" progId="Equation.DSMT4">
                  <p:embed/>
                  <p:pic>
                    <p:nvPicPr>
                      <p:cNvPr id="28708" name="Object 36"/>
                      <p:cNvPicPr>
                        <a:picLocks noChangeAspect="1" noChangeArrowheads="1"/>
                      </p:cNvPicPr>
                      <p:nvPr/>
                    </p:nvPicPr>
                    <p:blipFill>
                      <a:blip r:embed="rId11"/>
                      <a:srcRect/>
                      <a:stretch>
                        <a:fillRect/>
                      </a:stretch>
                    </p:blipFill>
                    <p:spPr bwMode="auto">
                      <a:xfrm>
                        <a:off x="3525838" y="822325"/>
                        <a:ext cx="2244725" cy="1443038"/>
                      </a:xfrm>
                      <a:prstGeom prst="rect">
                        <a:avLst/>
                      </a:prstGeom>
                      <a:noFill/>
                      <a:ln w="222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09" name="AutoShape 37"/>
          <p:cNvSpPr>
            <a:spLocks/>
          </p:cNvSpPr>
          <p:nvPr/>
        </p:nvSpPr>
        <p:spPr bwMode="auto">
          <a:xfrm>
            <a:off x="7543800" y="1219200"/>
            <a:ext cx="381000" cy="4191000"/>
          </a:xfrm>
          <a:prstGeom prst="rightBrace">
            <a:avLst>
              <a:gd name="adj1" fmla="val 91667"/>
              <a:gd name="adj2" fmla="val 49556"/>
            </a:avLst>
          </a:prstGeom>
          <a:noFill/>
          <a:ln w="222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ru-RU" altLang="ru-RU"/>
          </a:p>
        </p:txBody>
      </p:sp>
      <p:graphicFrame>
        <p:nvGraphicFramePr>
          <p:cNvPr id="28710" name="Object 38"/>
          <p:cNvGraphicFramePr>
            <a:graphicFrameLocks noChangeAspect="1"/>
          </p:cNvGraphicFramePr>
          <p:nvPr/>
        </p:nvGraphicFramePr>
        <p:xfrm>
          <a:off x="0" y="4114800"/>
          <a:ext cx="1239838" cy="871538"/>
        </p:xfrm>
        <a:graphic>
          <a:graphicData uri="http://schemas.openxmlformats.org/presentationml/2006/ole">
            <mc:AlternateContent xmlns:mc="http://schemas.openxmlformats.org/markup-compatibility/2006">
              <mc:Choice xmlns:v="urn:schemas-microsoft-com:vml" Requires="v">
                <p:oleObj spid="_x0000_s1318" name="Equation" r:id="rId12" imgW="469696" imgH="330057" progId="Equation.DSMT4">
                  <p:embed/>
                </p:oleObj>
              </mc:Choice>
              <mc:Fallback>
                <p:oleObj name="Equation" r:id="rId12" imgW="469696" imgH="330057" progId="Equation.DSMT4">
                  <p:embed/>
                  <p:pic>
                    <p:nvPicPr>
                      <p:cNvPr id="28710" name="Object 3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4114800"/>
                        <a:ext cx="1239838" cy="871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1" name="Object 39"/>
          <p:cNvGraphicFramePr>
            <a:graphicFrameLocks noChangeAspect="1"/>
          </p:cNvGraphicFramePr>
          <p:nvPr/>
        </p:nvGraphicFramePr>
        <p:xfrm>
          <a:off x="7994650" y="2795588"/>
          <a:ext cx="1004888" cy="804862"/>
        </p:xfrm>
        <a:graphic>
          <a:graphicData uri="http://schemas.openxmlformats.org/presentationml/2006/ole">
            <mc:AlternateContent xmlns:mc="http://schemas.openxmlformats.org/markup-compatibility/2006">
              <mc:Choice xmlns:v="urn:schemas-microsoft-com:vml" Requires="v">
                <p:oleObj spid="_x0000_s1319" name="Equation" r:id="rId14" imgW="380835" imgH="304668" progId="Equation.DSMT4">
                  <p:embed/>
                </p:oleObj>
              </mc:Choice>
              <mc:Fallback>
                <p:oleObj name="Equation" r:id="rId14" imgW="380835" imgH="304668" progId="Equation.DSMT4">
                  <p:embed/>
                  <p:pic>
                    <p:nvPicPr>
                      <p:cNvPr id="28711" name="Object 3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94650" y="2795588"/>
                        <a:ext cx="1004888" cy="804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12" name="AutoShape 40"/>
          <p:cNvSpPr>
            <a:spLocks/>
          </p:cNvSpPr>
          <p:nvPr/>
        </p:nvSpPr>
        <p:spPr bwMode="auto">
          <a:xfrm>
            <a:off x="1143000" y="2438400"/>
            <a:ext cx="381000" cy="2438400"/>
          </a:xfrm>
          <a:prstGeom prst="leftBrace">
            <a:avLst>
              <a:gd name="adj1" fmla="val 53333"/>
              <a:gd name="adj2" fmla="val 50000"/>
            </a:avLst>
          </a:prstGeom>
          <a:noFill/>
          <a:ln w="222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ru-RU" altLang="ru-RU"/>
          </a:p>
        </p:txBody>
      </p:sp>
      <p:graphicFrame>
        <p:nvGraphicFramePr>
          <p:cNvPr id="28713" name="Object 41"/>
          <p:cNvGraphicFramePr>
            <a:graphicFrameLocks noChangeAspect="1"/>
          </p:cNvGraphicFramePr>
          <p:nvPr/>
        </p:nvGraphicFramePr>
        <p:xfrm>
          <a:off x="0" y="3048000"/>
          <a:ext cx="1306513" cy="871538"/>
        </p:xfrm>
        <a:graphic>
          <a:graphicData uri="http://schemas.openxmlformats.org/presentationml/2006/ole">
            <mc:AlternateContent xmlns:mc="http://schemas.openxmlformats.org/markup-compatibility/2006">
              <mc:Choice xmlns:v="urn:schemas-microsoft-com:vml" Requires="v">
                <p:oleObj spid="_x0000_s1320" name="Equation" r:id="rId16" imgW="495085" imgH="330057" progId="Equation.DSMT4">
                  <p:embed/>
                </p:oleObj>
              </mc:Choice>
              <mc:Fallback>
                <p:oleObj name="Equation" r:id="rId16" imgW="495085" imgH="330057" progId="Equation.DSMT4">
                  <p:embed/>
                  <p:pic>
                    <p:nvPicPr>
                      <p:cNvPr id="28713" name="Object 4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3048000"/>
                        <a:ext cx="1306513" cy="871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14" name="AutoShape 42"/>
          <p:cNvSpPr>
            <a:spLocks/>
          </p:cNvSpPr>
          <p:nvPr/>
        </p:nvSpPr>
        <p:spPr bwMode="auto">
          <a:xfrm>
            <a:off x="5638800" y="5257800"/>
            <a:ext cx="609600" cy="76200"/>
          </a:xfrm>
          <a:prstGeom prst="rightBrace">
            <a:avLst>
              <a:gd name="adj1" fmla="val 8333"/>
              <a:gd name="adj2" fmla="val 50000"/>
            </a:avLst>
          </a:prstGeom>
          <a:noFill/>
          <a:ln w="222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ru-RU" altLang="ru-RU"/>
          </a:p>
        </p:txBody>
      </p:sp>
      <p:graphicFrame>
        <p:nvGraphicFramePr>
          <p:cNvPr id="28715" name="Object 43"/>
          <p:cNvGraphicFramePr>
            <a:graphicFrameLocks noChangeAspect="1"/>
          </p:cNvGraphicFramePr>
          <p:nvPr/>
        </p:nvGraphicFramePr>
        <p:xfrm>
          <a:off x="6019800" y="4419600"/>
          <a:ext cx="1006475" cy="803275"/>
        </p:xfrm>
        <a:graphic>
          <a:graphicData uri="http://schemas.openxmlformats.org/presentationml/2006/ole">
            <mc:AlternateContent xmlns:mc="http://schemas.openxmlformats.org/markup-compatibility/2006">
              <mc:Choice xmlns:v="urn:schemas-microsoft-com:vml" Requires="v">
                <p:oleObj spid="_x0000_s1321" name="Equation" r:id="rId18" imgW="380835" imgH="304668" progId="Equation.DSMT4">
                  <p:embed/>
                </p:oleObj>
              </mc:Choice>
              <mc:Fallback>
                <p:oleObj name="Equation" r:id="rId18" imgW="380835" imgH="304668" progId="Equation.DSMT4">
                  <p:embed/>
                  <p:pic>
                    <p:nvPicPr>
                      <p:cNvPr id="28715" name="Object 4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19800" y="4419600"/>
                        <a:ext cx="1006475" cy="80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Номер слайда 1">
            <a:extLst>
              <a:ext uri="{FF2B5EF4-FFF2-40B4-BE49-F238E27FC236}">
                <a16:creationId xmlns:a16="http://schemas.microsoft.com/office/drawing/2014/main" id="{8F969655-46D2-4B2F-BAFB-524C576456A3}"/>
              </a:ext>
            </a:extLst>
          </p:cNvPr>
          <p:cNvSpPr>
            <a:spLocks noGrp="1"/>
          </p:cNvSpPr>
          <p:nvPr>
            <p:ph type="sldNum" sz="quarter" idx="12"/>
          </p:nvPr>
        </p:nvSpPr>
        <p:spPr/>
        <p:txBody>
          <a:bodyPr/>
          <a:lstStyle/>
          <a:p>
            <a:fld id="{45989385-0C2A-48FD-964C-3721ACD90A99}" type="slidenum">
              <a:rPr lang="ru-RU" smtClean="0"/>
              <a:t>13</a:t>
            </a:fld>
            <a:endParaRPr lang="ru-RU"/>
          </a:p>
        </p:txBody>
      </p:sp>
    </p:spTree>
    <p:extLst>
      <p:ext uri="{BB962C8B-B14F-4D97-AF65-F5344CB8AC3E}">
        <p14:creationId xmlns:p14="http://schemas.microsoft.com/office/powerpoint/2010/main" val="1802423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9939" y="1899368"/>
            <a:ext cx="7813999" cy="523220"/>
          </a:xfrm>
          <a:prstGeom prst="rect">
            <a:avLst/>
          </a:prstGeom>
          <a:noFill/>
        </p:spPr>
        <p:txBody>
          <a:bodyPr wrap="none" rtlCol="0">
            <a:spAutoFit/>
          </a:bodyPr>
          <a:lstStyle/>
          <a:p>
            <a:r>
              <a:rPr lang="ru-RU" sz="2800" dirty="0">
                <a:latin typeface="Times New Roman" panose="02020603050405020304" pitchFamily="18" charset="0"/>
                <a:cs typeface="Times New Roman" panose="02020603050405020304" pitchFamily="18" charset="0"/>
              </a:rPr>
              <a:t>КОЛЕБАТЕЛЬНЫЕ СУММЫ по СОСТОЯНИЯМ</a:t>
            </a:r>
          </a:p>
        </p:txBody>
      </p:sp>
      <p:sp>
        <p:nvSpPr>
          <p:cNvPr id="3" name="TextBox 2">
            <a:extLst>
              <a:ext uri="{FF2B5EF4-FFF2-40B4-BE49-F238E27FC236}">
                <a16:creationId xmlns:a16="http://schemas.microsoft.com/office/drawing/2014/main" id="{FF1D2ED6-BE7A-44D0-85CF-ADA3E2048F84}"/>
              </a:ext>
            </a:extLst>
          </p:cNvPr>
          <p:cNvSpPr txBox="1"/>
          <p:nvPr/>
        </p:nvSpPr>
        <p:spPr>
          <a:xfrm>
            <a:off x="1425562" y="3615431"/>
            <a:ext cx="5809740" cy="430887"/>
          </a:xfrm>
          <a:prstGeom prst="rect">
            <a:avLst/>
          </a:prstGeom>
          <a:noFill/>
          <a:ln w="31750">
            <a:solidFill>
              <a:schemeClr val="accent1"/>
            </a:solidFill>
          </a:ln>
        </p:spPr>
        <p:txBody>
          <a:bodyPr wrap="square">
            <a:spAutoFit/>
          </a:bodyPr>
          <a:lstStyle/>
          <a:p>
            <a:r>
              <a:rPr lang="ru-RU" sz="2000" dirty="0">
                <a:latin typeface="Times New Roman" panose="02020603050405020304" pitchFamily="18" charset="0"/>
                <a:cs typeface="Times New Roman" panose="02020603050405020304" pitchFamily="18" charset="0"/>
              </a:rPr>
              <a:t>Характеристические температуры, </a:t>
            </a:r>
            <a:r>
              <a:rPr lang="el-GR" sz="2000" dirty="0">
                <a:latin typeface="Times New Roman" panose="02020603050405020304" pitchFamily="18" charset="0"/>
                <a:cs typeface="Times New Roman" panose="02020603050405020304" pitchFamily="18" charset="0"/>
              </a:rPr>
              <a:t>θ</a:t>
            </a:r>
            <a:r>
              <a:rPr lang="ru-RU" sz="2000" dirty="0">
                <a:latin typeface="Times New Roman" panose="02020603050405020304" pitchFamily="18" charset="0"/>
                <a:cs typeface="Times New Roman" panose="02020603050405020304" pitchFamily="18" charset="0"/>
              </a:rPr>
              <a:t> </a:t>
            </a:r>
            <a:r>
              <a:rPr lang="el-GR" sz="2000"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500 – 5000 </a:t>
            </a:r>
            <a:r>
              <a:rPr lang="ru-RU" sz="2200" dirty="0">
                <a:latin typeface="Times New Roman" panose="02020603050405020304" pitchFamily="18" charset="0"/>
                <a:cs typeface="Times New Roman" panose="02020603050405020304" pitchFamily="18" charset="0"/>
              </a:rPr>
              <a:t>К</a:t>
            </a:r>
          </a:p>
        </p:txBody>
      </p:sp>
      <p:sp>
        <p:nvSpPr>
          <p:cNvPr id="4" name="Номер слайда 3">
            <a:extLst>
              <a:ext uri="{FF2B5EF4-FFF2-40B4-BE49-F238E27FC236}">
                <a16:creationId xmlns:a16="http://schemas.microsoft.com/office/drawing/2014/main" id="{809269F4-D3F8-430C-BA74-1F4581E35BD8}"/>
              </a:ext>
            </a:extLst>
          </p:cNvPr>
          <p:cNvSpPr>
            <a:spLocks noGrp="1"/>
          </p:cNvSpPr>
          <p:nvPr>
            <p:ph type="sldNum" sz="quarter" idx="12"/>
          </p:nvPr>
        </p:nvSpPr>
        <p:spPr/>
        <p:txBody>
          <a:bodyPr/>
          <a:lstStyle/>
          <a:p>
            <a:fld id="{45989385-0C2A-48FD-964C-3721ACD90A99}" type="slidenum">
              <a:rPr lang="ru-RU" smtClean="0"/>
              <a:t>14</a:t>
            </a:fld>
            <a:endParaRPr lang="ru-RU"/>
          </a:p>
        </p:txBody>
      </p:sp>
    </p:spTree>
    <p:extLst>
      <p:ext uri="{BB962C8B-B14F-4D97-AF65-F5344CB8AC3E}">
        <p14:creationId xmlns:p14="http://schemas.microsoft.com/office/powerpoint/2010/main" val="2201227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Oval 2"/>
          <p:cNvSpPr>
            <a:spLocks noChangeArrowheads="1"/>
          </p:cNvSpPr>
          <p:nvPr/>
        </p:nvSpPr>
        <p:spPr bwMode="auto">
          <a:xfrm>
            <a:off x="1828800" y="1295400"/>
            <a:ext cx="1219200" cy="1143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41315" name="Oval 3"/>
          <p:cNvSpPr>
            <a:spLocks noChangeArrowheads="1"/>
          </p:cNvSpPr>
          <p:nvPr/>
        </p:nvSpPr>
        <p:spPr bwMode="auto">
          <a:xfrm>
            <a:off x="5791200" y="1524000"/>
            <a:ext cx="685800" cy="609600"/>
          </a:xfrm>
          <a:prstGeom prst="ellipse">
            <a:avLst/>
          </a:prstGeom>
          <a:solidFill>
            <a:srgbClr val="FF99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41316" name="Line 4"/>
          <p:cNvSpPr>
            <a:spLocks noChangeShapeType="1"/>
          </p:cNvSpPr>
          <p:nvPr/>
        </p:nvSpPr>
        <p:spPr bwMode="auto">
          <a:xfrm>
            <a:off x="2438400" y="1828800"/>
            <a:ext cx="3657600" cy="0"/>
          </a:xfrm>
          <a:prstGeom prst="line">
            <a:avLst/>
          </a:prstGeom>
          <a:noFill/>
          <a:ln w="60325">
            <a:solidFill>
              <a:schemeClr val="tx1"/>
            </a:solidFill>
            <a:prstDash val="dash"/>
            <a:round/>
            <a:headEnd type="stealth"/>
            <a:tailEnd type="stealth"/>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1317" name="Text Box 5"/>
          <p:cNvSpPr txBox="1">
            <a:spLocks noChangeArrowheads="1"/>
          </p:cNvSpPr>
          <p:nvPr/>
        </p:nvSpPr>
        <p:spPr bwMode="auto">
          <a:xfrm>
            <a:off x="1905000" y="1600200"/>
            <a:ext cx="53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M</a:t>
            </a:r>
            <a:endParaRPr lang="ru-RU" altLang="ru-RU" sz="3200" b="1"/>
          </a:p>
        </p:txBody>
      </p:sp>
      <p:sp>
        <p:nvSpPr>
          <p:cNvPr id="141318" name="Text Box 6"/>
          <p:cNvSpPr txBox="1">
            <a:spLocks noChangeArrowheads="1"/>
          </p:cNvSpPr>
          <p:nvPr/>
        </p:nvSpPr>
        <p:spPr bwMode="auto">
          <a:xfrm>
            <a:off x="6019800" y="16002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b="1"/>
              <a:t>m</a:t>
            </a:r>
            <a:endParaRPr lang="ru-RU" altLang="ru-RU" b="1"/>
          </a:p>
        </p:txBody>
      </p:sp>
      <p:sp>
        <p:nvSpPr>
          <p:cNvPr id="141319" name="Text Box 7"/>
          <p:cNvSpPr txBox="1">
            <a:spLocks noChangeArrowheads="1"/>
          </p:cNvSpPr>
          <p:nvPr/>
        </p:nvSpPr>
        <p:spPr bwMode="auto">
          <a:xfrm>
            <a:off x="4480260" y="867719"/>
            <a:ext cx="609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dirty="0"/>
              <a:t>f</a:t>
            </a:r>
            <a:endParaRPr lang="ru-RU" altLang="ru-RU" sz="3200" b="1" dirty="0"/>
          </a:p>
        </p:txBody>
      </p:sp>
      <p:sp>
        <p:nvSpPr>
          <p:cNvPr id="141322" name="AutoShape 10"/>
          <p:cNvSpPr>
            <a:spLocks/>
          </p:cNvSpPr>
          <p:nvPr/>
        </p:nvSpPr>
        <p:spPr bwMode="auto">
          <a:xfrm rot="16141024" flipV="1">
            <a:off x="4037013" y="227013"/>
            <a:ext cx="457200" cy="3657600"/>
          </a:xfrm>
          <a:prstGeom prst="leftBrace">
            <a:avLst>
              <a:gd name="adj1" fmla="val 66667"/>
              <a:gd name="adj2" fmla="val 50000"/>
            </a:avLst>
          </a:prstGeom>
          <a:noFill/>
          <a:ln w="476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41323" name="Text Box 11"/>
          <p:cNvSpPr txBox="1">
            <a:spLocks noChangeArrowheads="1"/>
          </p:cNvSpPr>
          <p:nvPr/>
        </p:nvSpPr>
        <p:spPr bwMode="auto">
          <a:xfrm>
            <a:off x="4267200" y="2209800"/>
            <a:ext cx="4778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ru-RU" sz="3200" b="1"/>
              <a:t>R</a:t>
            </a:r>
            <a:endParaRPr lang="ru-RU" altLang="ru-RU" sz="3200" b="1"/>
          </a:p>
        </p:txBody>
      </p:sp>
      <p:sp>
        <p:nvSpPr>
          <p:cNvPr id="141324" name="Oval 12"/>
          <p:cNvSpPr>
            <a:spLocks noChangeArrowheads="1"/>
          </p:cNvSpPr>
          <p:nvPr/>
        </p:nvSpPr>
        <p:spPr bwMode="auto">
          <a:xfrm>
            <a:off x="3581400" y="1752600"/>
            <a:ext cx="152400" cy="152400"/>
          </a:xfrm>
          <a:prstGeom prst="ellipse">
            <a:avLst/>
          </a:prstGeom>
          <a:solidFill>
            <a:srgbClr val="6666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aphicFrame>
        <p:nvGraphicFramePr>
          <p:cNvPr id="141326" name="Object 14"/>
          <p:cNvGraphicFramePr>
            <a:graphicFrameLocks noChangeAspect="1"/>
          </p:cNvGraphicFramePr>
          <p:nvPr/>
        </p:nvGraphicFramePr>
        <p:xfrm>
          <a:off x="1093521" y="4236958"/>
          <a:ext cx="2679278" cy="1456020"/>
        </p:xfrm>
        <a:graphic>
          <a:graphicData uri="http://schemas.openxmlformats.org/presentationml/2006/ole">
            <mc:AlternateContent xmlns:mc="http://schemas.openxmlformats.org/markup-compatibility/2006">
              <mc:Choice xmlns:v="urn:schemas-microsoft-com:vml" Requires="v">
                <p:oleObj spid="_x0000_s2158" name="Equation" r:id="rId4" imgW="1307880" imgH="711000" progId="Equation.DSMT4">
                  <p:embed/>
                </p:oleObj>
              </mc:Choice>
              <mc:Fallback>
                <p:oleObj name="Equation" r:id="rId4" imgW="1307880" imgH="711000" progId="Equation.DSMT4">
                  <p:embed/>
                  <p:pic>
                    <p:nvPicPr>
                      <p:cNvPr id="141326" name="Object 14"/>
                      <p:cNvPicPr>
                        <a:picLocks noChangeAspect="1" noChangeArrowheads="1"/>
                      </p:cNvPicPr>
                      <p:nvPr/>
                    </p:nvPicPr>
                    <p:blipFill>
                      <a:blip r:embed="rId5"/>
                      <a:srcRect/>
                      <a:stretch>
                        <a:fillRect/>
                      </a:stretch>
                    </p:blipFill>
                    <p:spPr bwMode="auto">
                      <a:xfrm>
                        <a:off x="1093521" y="4236958"/>
                        <a:ext cx="2679278" cy="1456020"/>
                      </a:xfrm>
                      <a:prstGeom prst="rect">
                        <a:avLst/>
                      </a:prstGeom>
                      <a:noFill/>
                      <a:ln w="47625">
                        <a:noFill/>
                        <a:miter lim="800000"/>
                        <a:headEnd/>
                        <a:tailEnd/>
                      </a:ln>
                      <a:effectLst/>
                    </p:spPr>
                  </p:pic>
                </p:oleObj>
              </mc:Fallback>
            </mc:AlternateContent>
          </a:graphicData>
        </a:graphic>
      </p:graphicFrame>
      <p:sp>
        <p:nvSpPr>
          <p:cNvPr id="141327" name="Text Box 15"/>
          <p:cNvSpPr txBox="1">
            <a:spLocks noChangeArrowheads="1"/>
          </p:cNvSpPr>
          <p:nvPr/>
        </p:nvSpPr>
        <p:spPr bwMode="auto">
          <a:xfrm>
            <a:off x="1568584" y="129901"/>
            <a:ext cx="587507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3200" b="1" dirty="0"/>
              <a:t>Гармонический осциллятор</a:t>
            </a:r>
          </a:p>
        </p:txBody>
      </p:sp>
      <p:graphicFrame>
        <p:nvGraphicFramePr>
          <p:cNvPr id="141328" name="Object 16"/>
          <p:cNvGraphicFramePr>
            <a:graphicFrameLocks noChangeAspect="1"/>
          </p:cNvGraphicFramePr>
          <p:nvPr/>
        </p:nvGraphicFramePr>
        <p:xfrm>
          <a:off x="5933560" y="2612054"/>
          <a:ext cx="1964432" cy="1053088"/>
        </p:xfrm>
        <a:graphic>
          <a:graphicData uri="http://schemas.openxmlformats.org/presentationml/2006/ole">
            <mc:AlternateContent xmlns:mc="http://schemas.openxmlformats.org/markup-compatibility/2006">
              <mc:Choice xmlns:v="urn:schemas-microsoft-com:vml" Requires="v">
                <p:oleObj spid="_x0000_s2159" name="Equation" r:id="rId6" imgW="1066680" imgH="571320" progId="Equation.DSMT4">
                  <p:embed/>
                </p:oleObj>
              </mc:Choice>
              <mc:Fallback>
                <p:oleObj name="Equation" r:id="rId6" imgW="1066680" imgH="571320" progId="Equation.DSMT4">
                  <p:embed/>
                  <p:pic>
                    <p:nvPicPr>
                      <p:cNvPr id="141328"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33560" y="2612054"/>
                        <a:ext cx="1964432" cy="1053088"/>
                      </a:xfrm>
                      <a:prstGeom prst="rect">
                        <a:avLst/>
                      </a:prstGeom>
                      <a:noFill/>
                      <a:ln>
                        <a:noFill/>
                      </a:ln>
                      <a:effectLst/>
                    </p:spPr>
                  </p:pic>
                </p:oleObj>
              </mc:Fallback>
            </mc:AlternateContent>
          </a:graphicData>
        </a:graphic>
      </p:graphicFrame>
      <p:sp>
        <p:nvSpPr>
          <p:cNvPr id="7" name="TextBox 6"/>
          <p:cNvSpPr txBox="1"/>
          <p:nvPr/>
        </p:nvSpPr>
        <p:spPr>
          <a:xfrm>
            <a:off x="467544" y="3022606"/>
            <a:ext cx="3673570" cy="461665"/>
          </a:xfrm>
          <a:prstGeom prst="rect">
            <a:avLst/>
          </a:prstGeom>
          <a:noFill/>
        </p:spPr>
        <p:txBody>
          <a:bodyPr wrap="none" rtlCol="0">
            <a:spAutoFit/>
          </a:bodyPr>
          <a:lstStyle/>
          <a:p>
            <a:r>
              <a:rPr lang="en-US" dirty="0"/>
              <a:t>f – </a:t>
            </a:r>
            <a:r>
              <a:rPr lang="ru-RU" dirty="0"/>
              <a:t>константа упругости.</a:t>
            </a:r>
            <a:r>
              <a:rPr lang="en-US" dirty="0"/>
              <a:t> </a:t>
            </a:r>
            <a:endParaRPr lang="ru-RU" dirty="0"/>
          </a:p>
        </p:txBody>
      </p:sp>
      <p:cxnSp>
        <p:nvCxnSpPr>
          <p:cNvPr id="9" name="Прямая со стрелкой 8"/>
          <p:cNvCxnSpPr/>
          <p:nvPr/>
        </p:nvCxnSpPr>
        <p:spPr>
          <a:xfrm flipH="1">
            <a:off x="4141114" y="1295400"/>
            <a:ext cx="339146" cy="2286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5" name="Объект 24"/>
          <p:cNvGraphicFramePr>
            <a:graphicFrameLocks noChangeAspect="1"/>
          </p:cNvGraphicFramePr>
          <p:nvPr/>
        </p:nvGraphicFramePr>
        <p:xfrm>
          <a:off x="4536590" y="4335524"/>
          <a:ext cx="3708400" cy="1258888"/>
        </p:xfrm>
        <a:graphic>
          <a:graphicData uri="http://schemas.openxmlformats.org/presentationml/2006/ole">
            <mc:AlternateContent xmlns:mc="http://schemas.openxmlformats.org/markup-compatibility/2006">
              <mc:Choice xmlns:v="urn:schemas-microsoft-com:vml" Requires="v">
                <p:oleObj spid="_x0000_s2160" name="Equation" r:id="rId8" imgW="1307880" imgH="444240" progId="Equation.DSMT4">
                  <p:embed/>
                </p:oleObj>
              </mc:Choice>
              <mc:Fallback>
                <p:oleObj name="Equation" r:id="rId8" imgW="1307880" imgH="444240" progId="Equation.DSMT4">
                  <p:embed/>
                  <p:pic>
                    <p:nvPicPr>
                      <p:cNvPr id="25" name="Объект 24"/>
                      <p:cNvPicPr>
                        <a:picLocks noChangeAspect="1" noChangeArrowheads="1"/>
                      </p:cNvPicPr>
                      <p:nvPr/>
                    </p:nvPicPr>
                    <p:blipFill>
                      <a:blip r:embed="rId9"/>
                      <a:srcRect/>
                      <a:stretch>
                        <a:fillRect/>
                      </a:stretch>
                    </p:blipFill>
                    <p:spPr bwMode="auto">
                      <a:xfrm>
                        <a:off x="4536590" y="4335524"/>
                        <a:ext cx="3708400" cy="1258888"/>
                      </a:xfrm>
                      <a:prstGeom prst="rect">
                        <a:avLst/>
                      </a:prstGeom>
                      <a:solidFill>
                        <a:schemeClr val="bg1"/>
                      </a:solidFill>
                    </p:spPr>
                  </p:pic>
                </p:oleObj>
              </mc:Fallback>
            </mc:AlternateContent>
          </a:graphicData>
        </a:graphic>
      </p:graphicFrame>
      <p:sp>
        <p:nvSpPr>
          <p:cNvPr id="2" name="Номер слайда 1">
            <a:extLst>
              <a:ext uri="{FF2B5EF4-FFF2-40B4-BE49-F238E27FC236}">
                <a16:creationId xmlns:a16="http://schemas.microsoft.com/office/drawing/2014/main" id="{D86D9B0E-F710-4708-AE1C-DA8CC5AF9E16}"/>
              </a:ext>
            </a:extLst>
          </p:cNvPr>
          <p:cNvSpPr>
            <a:spLocks noGrp="1"/>
          </p:cNvSpPr>
          <p:nvPr>
            <p:ph type="sldNum" sz="quarter" idx="12"/>
          </p:nvPr>
        </p:nvSpPr>
        <p:spPr/>
        <p:txBody>
          <a:bodyPr/>
          <a:lstStyle/>
          <a:p>
            <a:fld id="{45989385-0C2A-48FD-964C-3721ACD90A99}" type="slidenum">
              <a:rPr lang="ru-RU" smtClean="0"/>
              <a:t>15</a:t>
            </a:fld>
            <a:endParaRPr lang="ru-RU"/>
          </a:p>
        </p:txBody>
      </p:sp>
    </p:spTree>
    <p:extLst>
      <p:ext uri="{BB962C8B-B14F-4D97-AF65-F5344CB8AC3E}">
        <p14:creationId xmlns:p14="http://schemas.microsoft.com/office/powerpoint/2010/main" val="3574532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6130" name="Object 2"/>
          <p:cNvGraphicFramePr>
            <a:graphicFrameLocks noChangeAspect="1"/>
          </p:cNvGraphicFramePr>
          <p:nvPr/>
        </p:nvGraphicFramePr>
        <p:xfrm>
          <a:off x="381000" y="7938"/>
          <a:ext cx="152400" cy="241300"/>
        </p:xfrm>
        <a:graphic>
          <a:graphicData uri="http://schemas.openxmlformats.org/presentationml/2006/ole">
            <mc:AlternateContent xmlns:mc="http://schemas.openxmlformats.org/markup-compatibility/2006">
              <mc:Choice xmlns:v="urn:schemas-microsoft-com:vml" Requires="v">
                <p:oleObj spid="_x0000_s3254" name="Equation" r:id="rId4" imgW="152280" imgH="241200" progId="Equation.DSMT4">
                  <p:embed/>
                </p:oleObj>
              </mc:Choice>
              <mc:Fallback>
                <p:oleObj name="Equation" r:id="rId4" imgW="152280" imgH="241200" progId="Equation.DSMT4">
                  <p:embed/>
                  <p:pic>
                    <p:nvPicPr>
                      <p:cNvPr id="17613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7938"/>
                        <a:ext cx="152400" cy="24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6131" name="Line 3"/>
          <p:cNvSpPr>
            <a:spLocks noChangeShapeType="1"/>
          </p:cNvSpPr>
          <p:nvPr/>
        </p:nvSpPr>
        <p:spPr bwMode="auto">
          <a:xfrm>
            <a:off x="381000" y="5715000"/>
            <a:ext cx="2590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76132" name="Line 4"/>
          <p:cNvSpPr>
            <a:spLocks noChangeShapeType="1"/>
          </p:cNvSpPr>
          <p:nvPr/>
        </p:nvSpPr>
        <p:spPr bwMode="auto">
          <a:xfrm>
            <a:off x="304800" y="4953000"/>
            <a:ext cx="2590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76133" name="Line 5"/>
          <p:cNvSpPr>
            <a:spLocks noChangeShapeType="1"/>
          </p:cNvSpPr>
          <p:nvPr/>
        </p:nvSpPr>
        <p:spPr bwMode="auto">
          <a:xfrm>
            <a:off x="304800" y="4191000"/>
            <a:ext cx="2590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76134" name="Line 6"/>
          <p:cNvSpPr>
            <a:spLocks noChangeShapeType="1"/>
          </p:cNvSpPr>
          <p:nvPr/>
        </p:nvSpPr>
        <p:spPr bwMode="auto">
          <a:xfrm>
            <a:off x="304800" y="3429000"/>
            <a:ext cx="2590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76135" name="AutoShape 7"/>
          <p:cNvSpPr>
            <a:spLocks/>
          </p:cNvSpPr>
          <p:nvPr/>
        </p:nvSpPr>
        <p:spPr bwMode="auto">
          <a:xfrm>
            <a:off x="2895600" y="4191000"/>
            <a:ext cx="228600" cy="762000"/>
          </a:xfrm>
          <a:prstGeom prst="rightBrace">
            <a:avLst>
              <a:gd name="adj1" fmla="val 27778"/>
              <a:gd name="adj2" fmla="val 50000"/>
            </a:avLst>
          </a:prstGeom>
          <a:noFill/>
          <a:ln w="603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aphicFrame>
        <p:nvGraphicFramePr>
          <p:cNvPr id="176136" name="Object 8"/>
          <p:cNvGraphicFramePr>
            <a:graphicFrameLocks noChangeAspect="1"/>
          </p:cNvGraphicFramePr>
          <p:nvPr/>
        </p:nvGraphicFramePr>
        <p:xfrm>
          <a:off x="404813" y="1066800"/>
          <a:ext cx="8486775" cy="1719263"/>
        </p:xfrm>
        <a:graphic>
          <a:graphicData uri="http://schemas.openxmlformats.org/presentationml/2006/ole">
            <mc:AlternateContent xmlns:mc="http://schemas.openxmlformats.org/markup-compatibility/2006">
              <mc:Choice xmlns:v="urn:schemas-microsoft-com:vml" Requires="v">
                <p:oleObj spid="_x0000_s3255" name="Equation" r:id="rId6" imgW="3073320" imgH="622080" progId="Equation.DSMT4">
                  <p:embed/>
                </p:oleObj>
              </mc:Choice>
              <mc:Fallback>
                <p:oleObj name="Equation" r:id="rId6" imgW="3073320" imgH="622080" progId="Equation.DSMT4">
                  <p:embed/>
                  <p:pic>
                    <p:nvPicPr>
                      <p:cNvPr id="176136"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813" y="1066800"/>
                        <a:ext cx="8486775" cy="1719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6137" name="Object 9"/>
          <p:cNvGraphicFramePr>
            <a:graphicFrameLocks noChangeAspect="1"/>
          </p:cNvGraphicFramePr>
          <p:nvPr/>
        </p:nvGraphicFramePr>
        <p:xfrm>
          <a:off x="3124200" y="4191000"/>
          <a:ext cx="914400" cy="715963"/>
        </p:xfrm>
        <a:graphic>
          <a:graphicData uri="http://schemas.openxmlformats.org/presentationml/2006/ole">
            <mc:AlternateContent xmlns:mc="http://schemas.openxmlformats.org/markup-compatibility/2006">
              <mc:Choice xmlns:v="urn:schemas-microsoft-com:vml" Requires="v">
                <p:oleObj spid="_x0000_s3256" name="Equation" r:id="rId8" imgW="291960" imgH="228600" progId="Equation.DSMT4">
                  <p:embed/>
                </p:oleObj>
              </mc:Choice>
              <mc:Fallback>
                <p:oleObj name="Equation" r:id="rId8" imgW="291960" imgH="228600" progId="Equation.DSMT4">
                  <p:embed/>
                  <p:pic>
                    <p:nvPicPr>
                      <p:cNvPr id="176137"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4191000"/>
                        <a:ext cx="914400"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6138" name="Object 10"/>
          <p:cNvGraphicFramePr>
            <a:graphicFrameLocks noChangeAspect="1"/>
          </p:cNvGraphicFramePr>
          <p:nvPr/>
        </p:nvGraphicFramePr>
        <p:xfrm>
          <a:off x="3276600" y="5486400"/>
          <a:ext cx="719138" cy="1219200"/>
        </p:xfrm>
        <a:graphic>
          <a:graphicData uri="http://schemas.openxmlformats.org/presentationml/2006/ole">
            <mc:AlternateContent xmlns:mc="http://schemas.openxmlformats.org/markup-compatibility/2006">
              <mc:Choice xmlns:v="urn:schemas-microsoft-com:vml" Requires="v">
                <p:oleObj spid="_x0000_s3257" name="Equation" r:id="rId10" imgW="330120" imgH="558720" progId="Equation.DSMT4">
                  <p:embed/>
                </p:oleObj>
              </mc:Choice>
              <mc:Fallback>
                <p:oleObj name="Equation" r:id="rId10" imgW="330120" imgH="558720" progId="Equation.DSMT4">
                  <p:embed/>
                  <p:pic>
                    <p:nvPicPr>
                      <p:cNvPr id="176138"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76600" y="5486400"/>
                        <a:ext cx="719138" cy="1219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6139" name="Line 11"/>
          <p:cNvSpPr>
            <a:spLocks noChangeShapeType="1"/>
          </p:cNvSpPr>
          <p:nvPr/>
        </p:nvSpPr>
        <p:spPr bwMode="auto">
          <a:xfrm flipH="1" flipV="1">
            <a:off x="2895600" y="5867400"/>
            <a:ext cx="381000" cy="457200"/>
          </a:xfrm>
          <a:prstGeom prst="line">
            <a:avLst/>
          </a:prstGeom>
          <a:noFill/>
          <a:ln w="603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176140" name="Object 12"/>
          <p:cNvGraphicFramePr>
            <a:graphicFrameLocks noChangeAspect="1"/>
          </p:cNvGraphicFramePr>
          <p:nvPr/>
        </p:nvGraphicFramePr>
        <p:xfrm>
          <a:off x="4330700" y="3733800"/>
          <a:ext cx="4618038" cy="1863725"/>
        </p:xfrm>
        <a:graphic>
          <a:graphicData uri="http://schemas.openxmlformats.org/presentationml/2006/ole">
            <mc:AlternateContent xmlns:mc="http://schemas.openxmlformats.org/markup-compatibility/2006">
              <mc:Choice xmlns:v="urn:schemas-microsoft-com:vml" Requires="v">
                <p:oleObj spid="_x0000_s3258" name="Equation" r:id="rId12" imgW="2234880" imgH="901440" progId="Equation.DSMT4">
                  <p:embed/>
                </p:oleObj>
              </mc:Choice>
              <mc:Fallback>
                <p:oleObj name="Equation" r:id="rId12" imgW="2234880" imgH="901440" progId="Equation.DSMT4">
                  <p:embed/>
                  <p:pic>
                    <p:nvPicPr>
                      <p:cNvPr id="176140"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30700" y="3733800"/>
                        <a:ext cx="4618038" cy="1863725"/>
                      </a:xfrm>
                      <a:prstGeom prst="rect">
                        <a:avLst/>
                      </a:prstGeom>
                      <a:noFill/>
                      <a:ln w="603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6141" name="Text Box 13"/>
          <p:cNvSpPr txBox="1">
            <a:spLocks noChangeArrowheads="1"/>
          </p:cNvSpPr>
          <p:nvPr/>
        </p:nvSpPr>
        <p:spPr bwMode="auto">
          <a:xfrm>
            <a:off x="517525" y="-33338"/>
            <a:ext cx="49427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2800" dirty="0">
                <a:latin typeface="Times New Roman" panose="02020603050405020304" pitchFamily="18" charset="0"/>
                <a:cs typeface="Times New Roman" panose="02020603050405020304" pitchFamily="18" charset="0"/>
              </a:rPr>
              <a:t>Уровни колебательной энергии</a:t>
            </a:r>
          </a:p>
        </p:txBody>
      </p:sp>
      <p:sp>
        <p:nvSpPr>
          <p:cNvPr id="2" name="Номер слайда 1">
            <a:extLst>
              <a:ext uri="{FF2B5EF4-FFF2-40B4-BE49-F238E27FC236}">
                <a16:creationId xmlns:a16="http://schemas.microsoft.com/office/drawing/2014/main" id="{D2CFCCB3-0DF0-4ECE-A90E-C64166DDCD3A}"/>
              </a:ext>
            </a:extLst>
          </p:cNvPr>
          <p:cNvSpPr>
            <a:spLocks noGrp="1"/>
          </p:cNvSpPr>
          <p:nvPr>
            <p:ph type="sldNum" sz="quarter" idx="12"/>
          </p:nvPr>
        </p:nvSpPr>
        <p:spPr/>
        <p:txBody>
          <a:bodyPr/>
          <a:lstStyle/>
          <a:p>
            <a:fld id="{45989385-0C2A-48FD-964C-3721ACD90A99}" type="slidenum">
              <a:rPr lang="ru-RU" smtClean="0"/>
              <a:t>16</a:t>
            </a:fld>
            <a:endParaRPr lang="ru-RU"/>
          </a:p>
        </p:txBody>
      </p:sp>
    </p:spTree>
    <p:extLst>
      <p:ext uri="{BB962C8B-B14F-4D97-AF65-F5344CB8AC3E}">
        <p14:creationId xmlns:p14="http://schemas.microsoft.com/office/powerpoint/2010/main" val="1803895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Line 2"/>
          <p:cNvSpPr>
            <a:spLocks noChangeShapeType="1"/>
          </p:cNvSpPr>
          <p:nvPr/>
        </p:nvSpPr>
        <p:spPr bwMode="auto">
          <a:xfrm flipV="1">
            <a:off x="1066800" y="685800"/>
            <a:ext cx="0" cy="51816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9747" name="Line 3"/>
          <p:cNvSpPr>
            <a:spLocks noChangeShapeType="1"/>
          </p:cNvSpPr>
          <p:nvPr/>
        </p:nvSpPr>
        <p:spPr bwMode="auto">
          <a:xfrm>
            <a:off x="1066800" y="5867400"/>
            <a:ext cx="70866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9748" name="Text Box 4"/>
          <p:cNvSpPr txBox="1">
            <a:spLocks noChangeArrowheads="1"/>
          </p:cNvSpPr>
          <p:nvPr/>
        </p:nvSpPr>
        <p:spPr bwMode="auto">
          <a:xfrm>
            <a:off x="468313" y="404813"/>
            <a:ext cx="685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3200" b="1" dirty="0">
                <a:cs typeface="Arial" panose="020B0604020202020204" pitchFamily="34" charset="0"/>
              </a:rPr>
              <a:t>Е</a:t>
            </a:r>
            <a:endParaRPr lang="ru-RU" altLang="ru-RU" sz="3200" b="1" dirty="0"/>
          </a:p>
        </p:txBody>
      </p:sp>
      <p:sp>
        <p:nvSpPr>
          <p:cNvPr id="159749" name="Text Box 5"/>
          <p:cNvSpPr txBox="1">
            <a:spLocks noChangeArrowheads="1"/>
          </p:cNvSpPr>
          <p:nvPr/>
        </p:nvSpPr>
        <p:spPr bwMode="auto">
          <a:xfrm>
            <a:off x="7924800" y="6019800"/>
            <a:ext cx="53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r</a:t>
            </a:r>
            <a:endParaRPr lang="ru-RU" altLang="ru-RU" sz="3200" b="1"/>
          </a:p>
        </p:txBody>
      </p:sp>
      <p:sp>
        <p:nvSpPr>
          <p:cNvPr id="159750" name="Text Box 6"/>
          <p:cNvSpPr txBox="1">
            <a:spLocks noChangeArrowheads="1"/>
          </p:cNvSpPr>
          <p:nvPr/>
        </p:nvSpPr>
        <p:spPr bwMode="auto">
          <a:xfrm>
            <a:off x="1619250" y="333375"/>
            <a:ext cx="7086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3200" b="1"/>
              <a:t>Уровни отсчета энергии</a:t>
            </a:r>
            <a:endParaRPr lang="ru-RU" altLang="ru-RU" sz="3200" b="1" baseline="-25000"/>
          </a:p>
        </p:txBody>
      </p:sp>
      <p:sp>
        <p:nvSpPr>
          <p:cNvPr id="159751" name="Freeform 7"/>
          <p:cNvSpPr>
            <a:spLocks/>
          </p:cNvSpPr>
          <p:nvPr/>
        </p:nvSpPr>
        <p:spPr bwMode="auto">
          <a:xfrm>
            <a:off x="1817688" y="1066800"/>
            <a:ext cx="4700587" cy="4200525"/>
          </a:xfrm>
          <a:custGeom>
            <a:avLst/>
            <a:gdLst>
              <a:gd name="T0" fmla="*/ 0 w 2961"/>
              <a:gd name="T1" fmla="*/ 0 h 2646"/>
              <a:gd name="T2" fmla="*/ 57 w 2961"/>
              <a:gd name="T3" fmla="*/ 399 h 2646"/>
              <a:gd name="T4" fmla="*/ 147 w 2961"/>
              <a:gd name="T5" fmla="*/ 989 h 2646"/>
              <a:gd name="T6" fmla="*/ 214 w 2961"/>
              <a:gd name="T7" fmla="*/ 1403 h 2646"/>
              <a:gd name="T8" fmla="*/ 332 w 2961"/>
              <a:gd name="T9" fmla="*/ 1927 h 2646"/>
              <a:gd name="T10" fmla="*/ 450 w 2961"/>
              <a:gd name="T11" fmla="*/ 2260 h 2646"/>
              <a:gd name="T12" fmla="*/ 642 w 2961"/>
              <a:gd name="T13" fmla="*/ 2540 h 2646"/>
              <a:gd name="T14" fmla="*/ 873 w 2961"/>
              <a:gd name="T15" fmla="*/ 2486 h 2646"/>
              <a:gd name="T16" fmla="*/ 1191 w 2961"/>
              <a:gd name="T17" fmla="*/ 1579 h 2646"/>
              <a:gd name="T18" fmla="*/ 1351 w 2961"/>
              <a:gd name="T19" fmla="*/ 967 h 2646"/>
              <a:gd name="T20" fmla="*/ 1508 w 2961"/>
              <a:gd name="T21" fmla="*/ 626 h 2646"/>
              <a:gd name="T22" fmla="*/ 1962 w 2961"/>
              <a:gd name="T23" fmla="*/ 490 h 2646"/>
              <a:gd name="T24" fmla="*/ 2702 w 2961"/>
              <a:gd name="T25" fmla="*/ 480 h 2646"/>
              <a:gd name="T26" fmla="*/ 2961 w 2961"/>
              <a:gd name="T27" fmla="*/ 473 h 2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1" h="2646">
                <a:moveTo>
                  <a:pt x="0" y="0"/>
                </a:moveTo>
                <a:cubicBezTo>
                  <a:pt x="11" y="66"/>
                  <a:pt x="33" y="234"/>
                  <a:pt x="57" y="399"/>
                </a:cubicBezTo>
                <a:cubicBezTo>
                  <a:pt x="81" y="564"/>
                  <a:pt x="121" y="822"/>
                  <a:pt x="147" y="989"/>
                </a:cubicBezTo>
                <a:cubicBezTo>
                  <a:pt x="173" y="1156"/>
                  <a:pt x="183" y="1247"/>
                  <a:pt x="214" y="1403"/>
                </a:cubicBezTo>
                <a:cubicBezTo>
                  <a:pt x="245" y="1559"/>
                  <a:pt x="293" y="1784"/>
                  <a:pt x="332" y="1927"/>
                </a:cubicBezTo>
                <a:cubicBezTo>
                  <a:pt x="371" y="2070"/>
                  <a:pt x="398" y="2158"/>
                  <a:pt x="450" y="2260"/>
                </a:cubicBezTo>
                <a:cubicBezTo>
                  <a:pt x="502" y="2362"/>
                  <a:pt x="571" y="2502"/>
                  <a:pt x="642" y="2540"/>
                </a:cubicBezTo>
                <a:cubicBezTo>
                  <a:pt x="713" y="2578"/>
                  <a:pt x="781" y="2646"/>
                  <a:pt x="873" y="2486"/>
                </a:cubicBezTo>
                <a:cubicBezTo>
                  <a:pt x="965" y="2326"/>
                  <a:pt x="1111" y="1832"/>
                  <a:pt x="1191" y="1579"/>
                </a:cubicBezTo>
                <a:cubicBezTo>
                  <a:pt x="1271" y="1326"/>
                  <a:pt x="1298" y="1126"/>
                  <a:pt x="1351" y="967"/>
                </a:cubicBezTo>
                <a:cubicBezTo>
                  <a:pt x="1404" y="808"/>
                  <a:pt x="1406" y="706"/>
                  <a:pt x="1508" y="626"/>
                </a:cubicBezTo>
                <a:cubicBezTo>
                  <a:pt x="1610" y="546"/>
                  <a:pt x="1763" y="514"/>
                  <a:pt x="1962" y="490"/>
                </a:cubicBezTo>
                <a:cubicBezTo>
                  <a:pt x="2161" y="466"/>
                  <a:pt x="2536" y="483"/>
                  <a:pt x="2702" y="480"/>
                </a:cubicBezTo>
                <a:cubicBezTo>
                  <a:pt x="2868" y="477"/>
                  <a:pt x="2907" y="474"/>
                  <a:pt x="2961" y="473"/>
                </a:cubicBezTo>
              </a:path>
            </a:pathLst>
          </a:custGeom>
          <a:noFill/>
          <a:ln w="34925">
            <a:solidFill>
              <a:srgbClr val="000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9752" name="Line 8"/>
          <p:cNvSpPr>
            <a:spLocks noChangeShapeType="1"/>
          </p:cNvSpPr>
          <p:nvPr/>
        </p:nvSpPr>
        <p:spPr bwMode="auto">
          <a:xfrm>
            <a:off x="2555875" y="4797425"/>
            <a:ext cx="7207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9753" name="Line 9"/>
          <p:cNvSpPr>
            <a:spLocks noChangeShapeType="1"/>
          </p:cNvSpPr>
          <p:nvPr/>
        </p:nvSpPr>
        <p:spPr bwMode="auto">
          <a:xfrm>
            <a:off x="2987675" y="4797425"/>
            <a:ext cx="0" cy="360363"/>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9754" name="Line 10"/>
          <p:cNvSpPr>
            <a:spLocks noChangeShapeType="1"/>
          </p:cNvSpPr>
          <p:nvPr/>
        </p:nvSpPr>
        <p:spPr bwMode="auto">
          <a:xfrm>
            <a:off x="2124075" y="5157788"/>
            <a:ext cx="2087563" cy="0"/>
          </a:xfrm>
          <a:prstGeom prst="line">
            <a:avLst/>
          </a:prstGeom>
          <a:noFill/>
          <a:ln w="222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9755" name="Line 11"/>
          <p:cNvSpPr>
            <a:spLocks noChangeShapeType="1"/>
          </p:cNvSpPr>
          <p:nvPr/>
        </p:nvSpPr>
        <p:spPr bwMode="auto">
          <a:xfrm>
            <a:off x="3348038" y="4797425"/>
            <a:ext cx="2087562" cy="0"/>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9756" name="Line 12"/>
          <p:cNvSpPr>
            <a:spLocks noChangeShapeType="1"/>
          </p:cNvSpPr>
          <p:nvPr/>
        </p:nvSpPr>
        <p:spPr bwMode="auto">
          <a:xfrm>
            <a:off x="4859338" y="4797425"/>
            <a:ext cx="0" cy="1008063"/>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9757" name="Freeform 13"/>
          <p:cNvSpPr>
            <a:spLocks/>
          </p:cNvSpPr>
          <p:nvPr/>
        </p:nvSpPr>
        <p:spPr bwMode="auto">
          <a:xfrm>
            <a:off x="2124075" y="4724400"/>
            <a:ext cx="760413" cy="273050"/>
          </a:xfrm>
          <a:custGeom>
            <a:avLst/>
            <a:gdLst>
              <a:gd name="T0" fmla="*/ 0 w 479"/>
              <a:gd name="T1" fmla="*/ 0 h 172"/>
              <a:gd name="T2" fmla="*/ 58 w 479"/>
              <a:gd name="T3" fmla="*/ 66 h 172"/>
              <a:gd name="T4" fmla="*/ 132 w 479"/>
              <a:gd name="T5" fmla="*/ 118 h 172"/>
              <a:gd name="T6" fmla="*/ 228 w 479"/>
              <a:gd name="T7" fmla="*/ 155 h 172"/>
              <a:gd name="T8" fmla="*/ 346 w 479"/>
              <a:gd name="T9" fmla="*/ 170 h 172"/>
              <a:gd name="T10" fmla="*/ 479 w 479"/>
              <a:gd name="T11" fmla="*/ 170 h 172"/>
            </a:gdLst>
            <a:ahLst/>
            <a:cxnLst>
              <a:cxn ang="0">
                <a:pos x="T0" y="T1"/>
              </a:cxn>
              <a:cxn ang="0">
                <a:pos x="T2" y="T3"/>
              </a:cxn>
              <a:cxn ang="0">
                <a:pos x="T4" y="T5"/>
              </a:cxn>
              <a:cxn ang="0">
                <a:pos x="T6" y="T7"/>
              </a:cxn>
              <a:cxn ang="0">
                <a:pos x="T8" y="T9"/>
              </a:cxn>
              <a:cxn ang="0">
                <a:pos x="T10" y="T11"/>
              </a:cxn>
            </a:cxnLst>
            <a:rect l="0" t="0" r="r" b="b"/>
            <a:pathLst>
              <a:path w="479" h="172">
                <a:moveTo>
                  <a:pt x="0" y="0"/>
                </a:moveTo>
                <a:cubicBezTo>
                  <a:pt x="10" y="11"/>
                  <a:pt x="36" y="46"/>
                  <a:pt x="58" y="66"/>
                </a:cubicBezTo>
                <a:cubicBezTo>
                  <a:pt x="80" y="86"/>
                  <a:pt x="104" y="103"/>
                  <a:pt x="132" y="118"/>
                </a:cubicBezTo>
                <a:cubicBezTo>
                  <a:pt x="160" y="133"/>
                  <a:pt x="192" y="146"/>
                  <a:pt x="228" y="155"/>
                </a:cubicBezTo>
                <a:cubicBezTo>
                  <a:pt x="264" y="164"/>
                  <a:pt x="304" y="168"/>
                  <a:pt x="346" y="170"/>
                </a:cubicBezTo>
                <a:cubicBezTo>
                  <a:pt x="388" y="172"/>
                  <a:pt x="451" y="170"/>
                  <a:pt x="479" y="170"/>
                </a:cubicBezTo>
              </a:path>
            </a:pathLst>
          </a:custGeom>
          <a:noFill/>
          <a:ln w="22225">
            <a:solidFill>
              <a:srgbClr val="003300"/>
            </a:solidFill>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59758" name="Line 14"/>
          <p:cNvSpPr>
            <a:spLocks noChangeShapeType="1"/>
          </p:cNvSpPr>
          <p:nvPr/>
        </p:nvSpPr>
        <p:spPr bwMode="auto">
          <a:xfrm flipV="1">
            <a:off x="4859338" y="3789363"/>
            <a:ext cx="0" cy="1008062"/>
          </a:xfrm>
          <a:prstGeom prst="line">
            <a:avLst/>
          </a:prstGeom>
          <a:noFill/>
          <a:ln w="47625">
            <a:solidFill>
              <a:srgbClr val="00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159759" name="Object 15"/>
          <p:cNvGraphicFramePr>
            <a:graphicFrameLocks noChangeAspect="1"/>
          </p:cNvGraphicFramePr>
          <p:nvPr/>
        </p:nvGraphicFramePr>
        <p:xfrm>
          <a:off x="1121959" y="4141618"/>
          <a:ext cx="1187450" cy="607067"/>
        </p:xfrm>
        <a:graphic>
          <a:graphicData uri="http://schemas.openxmlformats.org/presentationml/2006/ole">
            <mc:AlternateContent xmlns:mc="http://schemas.openxmlformats.org/markup-compatibility/2006">
              <mc:Choice xmlns:v="urn:schemas-microsoft-com:vml" Requires="v">
                <p:oleObj spid="_x0000_s4242" name="Equation" r:id="rId4" imgW="1218960" imgH="622080" progId="Equation.DSMT4">
                  <p:embed/>
                </p:oleObj>
              </mc:Choice>
              <mc:Fallback>
                <p:oleObj name="Equation" r:id="rId4" imgW="1218960" imgH="622080" progId="Equation.DSMT4">
                  <p:embed/>
                  <p:pic>
                    <p:nvPicPr>
                      <p:cNvPr id="159759" name="Object 15"/>
                      <p:cNvPicPr>
                        <a:picLocks noChangeAspect="1" noChangeArrowheads="1"/>
                      </p:cNvPicPr>
                      <p:nvPr/>
                    </p:nvPicPr>
                    <p:blipFill>
                      <a:blip r:embed="rId5"/>
                      <a:srcRect/>
                      <a:stretch>
                        <a:fillRect/>
                      </a:stretch>
                    </p:blipFill>
                    <p:spPr bwMode="auto">
                      <a:xfrm>
                        <a:off x="1121959" y="4141618"/>
                        <a:ext cx="1187450" cy="607067"/>
                      </a:xfrm>
                      <a:prstGeom prst="rect">
                        <a:avLst/>
                      </a:prstGeom>
                      <a:noFill/>
                      <a:ln>
                        <a:noFill/>
                      </a:ln>
                      <a:effectLst/>
                    </p:spPr>
                  </p:pic>
                </p:oleObj>
              </mc:Fallback>
            </mc:AlternateContent>
          </a:graphicData>
        </a:graphic>
      </p:graphicFrame>
      <p:graphicFrame>
        <p:nvGraphicFramePr>
          <p:cNvPr id="159761" name="Object 17"/>
          <p:cNvGraphicFramePr>
            <a:graphicFrameLocks noChangeAspect="1"/>
          </p:cNvGraphicFramePr>
          <p:nvPr/>
        </p:nvGraphicFramePr>
        <p:xfrm>
          <a:off x="5184775" y="5013325"/>
          <a:ext cx="506413" cy="596900"/>
        </p:xfrm>
        <a:graphic>
          <a:graphicData uri="http://schemas.openxmlformats.org/presentationml/2006/ole">
            <mc:AlternateContent xmlns:mc="http://schemas.openxmlformats.org/markup-compatibility/2006">
              <mc:Choice xmlns:v="urn:schemas-microsoft-com:vml" Requires="v">
                <p:oleObj spid="_x0000_s4243" name="Equation" r:id="rId6" imgW="279360" imgH="330120" progId="Equation.DSMT4">
                  <p:embed/>
                </p:oleObj>
              </mc:Choice>
              <mc:Fallback>
                <p:oleObj name="Equation" r:id="rId6" imgW="279360" imgH="330120" progId="Equation.DSMT4">
                  <p:embed/>
                  <p:pic>
                    <p:nvPicPr>
                      <p:cNvPr id="159761" name="Object 17"/>
                      <p:cNvPicPr>
                        <a:picLocks noChangeAspect="1" noChangeArrowheads="1"/>
                      </p:cNvPicPr>
                      <p:nvPr/>
                    </p:nvPicPr>
                    <p:blipFill>
                      <a:blip r:embed="rId7"/>
                      <a:srcRect/>
                      <a:stretch>
                        <a:fillRect/>
                      </a:stretch>
                    </p:blipFill>
                    <p:spPr bwMode="auto">
                      <a:xfrm>
                        <a:off x="5184775" y="5013325"/>
                        <a:ext cx="506413"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9762" name="Line 18"/>
          <p:cNvSpPr>
            <a:spLocks noChangeShapeType="1"/>
          </p:cNvSpPr>
          <p:nvPr/>
        </p:nvSpPr>
        <p:spPr bwMode="auto">
          <a:xfrm>
            <a:off x="4067175" y="5157788"/>
            <a:ext cx="0" cy="719137"/>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159763" name="Object 19"/>
          <p:cNvGraphicFramePr>
            <a:graphicFrameLocks noChangeAspect="1"/>
          </p:cNvGraphicFramePr>
          <p:nvPr/>
        </p:nvGraphicFramePr>
        <p:xfrm>
          <a:off x="3233738" y="5286375"/>
          <a:ext cx="666750" cy="482600"/>
        </p:xfrm>
        <a:graphic>
          <a:graphicData uri="http://schemas.openxmlformats.org/presentationml/2006/ole">
            <mc:AlternateContent xmlns:mc="http://schemas.openxmlformats.org/markup-compatibility/2006">
              <mc:Choice xmlns:v="urn:schemas-microsoft-com:vml" Requires="v">
                <p:oleObj spid="_x0000_s4244" name="Equation" r:id="rId8" imgW="368280" imgH="266400" progId="Equation.DSMT4">
                  <p:embed/>
                </p:oleObj>
              </mc:Choice>
              <mc:Fallback>
                <p:oleObj name="Equation" r:id="rId8" imgW="368280" imgH="266400" progId="Equation.DSMT4">
                  <p:embed/>
                  <p:pic>
                    <p:nvPicPr>
                      <p:cNvPr id="159763" name="Object 19"/>
                      <p:cNvPicPr>
                        <a:picLocks noChangeAspect="1" noChangeArrowheads="1"/>
                      </p:cNvPicPr>
                      <p:nvPr/>
                    </p:nvPicPr>
                    <p:blipFill>
                      <a:blip r:embed="rId9"/>
                      <a:srcRect/>
                      <a:stretch>
                        <a:fillRect/>
                      </a:stretch>
                    </p:blipFill>
                    <p:spPr bwMode="auto">
                      <a:xfrm>
                        <a:off x="3233738" y="5286375"/>
                        <a:ext cx="666750"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9765" name="Text Box 21"/>
          <p:cNvSpPr txBox="1">
            <a:spLocks noChangeArrowheads="1"/>
          </p:cNvSpPr>
          <p:nvPr/>
        </p:nvSpPr>
        <p:spPr bwMode="auto">
          <a:xfrm>
            <a:off x="5045075" y="4076700"/>
            <a:ext cx="40989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1800"/>
              <a:t>Уровень нулевых квантовых чисел =</a:t>
            </a:r>
          </a:p>
          <a:p>
            <a:r>
              <a:rPr lang="ru-RU" altLang="ru-RU" sz="1800"/>
              <a:t>Энергия системы при Т= 0 К</a:t>
            </a:r>
          </a:p>
        </p:txBody>
      </p:sp>
      <p:graphicFrame>
        <p:nvGraphicFramePr>
          <p:cNvPr id="2" name="Объект 1">
            <a:extLst>
              <a:ext uri="{FF2B5EF4-FFF2-40B4-BE49-F238E27FC236}">
                <a16:creationId xmlns:a16="http://schemas.microsoft.com/office/drawing/2014/main" id="{86B60C86-0987-4F87-9FAE-B27D6CE14C69}"/>
              </a:ext>
            </a:extLst>
          </p:cNvPr>
          <p:cNvGraphicFramePr>
            <a:graphicFrameLocks noChangeAspect="1"/>
          </p:cNvGraphicFramePr>
          <p:nvPr/>
        </p:nvGraphicFramePr>
        <p:xfrm>
          <a:off x="4391819" y="2447982"/>
          <a:ext cx="4359275" cy="889000"/>
        </p:xfrm>
        <a:graphic>
          <a:graphicData uri="http://schemas.openxmlformats.org/presentationml/2006/ole">
            <mc:AlternateContent xmlns:mc="http://schemas.openxmlformats.org/markup-compatibility/2006">
              <mc:Choice xmlns:v="urn:schemas-microsoft-com:vml" Requires="v">
                <p:oleObj spid="_x0000_s4245" name="Equation" r:id="rId10" imgW="2361960" imgH="482400" progId="Equation.DSMT4">
                  <p:embed/>
                </p:oleObj>
              </mc:Choice>
              <mc:Fallback>
                <p:oleObj name="Equation" r:id="rId10" imgW="2361960" imgH="482400" progId="Equation.DSMT4">
                  <p:embed/>
                  <p:pic>
                    <p:nvPicPr>
                      <p:cNvPr id="2" name="Объект 1">
                        <a:extLst>
                          <a:ext uri="{FF2B5EF4-FFF2-40B4-BE49-F238E27FC236}">
                            <a16:creationId xmlns:a16="http://schemas.microsoft.com/office/drawing/2014/main" id="{86B60C86-0987-4F87-9FAE-B27D6CE14C69}"/>
                          </a:ext>
                        </a:extLst>
                      </p:cNvPr>
                      <p:cNvPicPr/>
                      <p:nvPr/>
                    </p:nvPicPr>
                    <p:blipFill>
                      <a:blip r:embed="rId11"/>
                      <a:stretch>
                        <a:fillRect/>
                      </a:stretch>
                    </p:blipFill>
                    <p:spPr>
                      <a:xfrm>
                        <a:off x="4391819" y="2447982"/>
                        <a:ext cx="4359275" cy="889000"/>
                      </a:xfrm>
                      <a:prstGeom prst="rect">
                        <a:avLst/>
                      </a:prstGeom>
                    </p:spPr>
                  </p:pic>
                </p:oleObj>
              </mc:Fallback>
            </mc:AlternateContent>
          </a:graphicData>
        </a:graphic>
      </p:graphicFrame>
      <p:sp>
        <p:nvSpPr>
          <p:cNvPr id="3" name="Номер слайда 2">
            <a:extLst>
              <a:ext uri="{FF2B5EF4-FFF2-40B4-BE49-F238E27FC236}">
                <a16:creationId xmlns:a16="http://schemas.microsoft.com/office/drawing/2014/main" id="{28A5E43E-0B17-4668-9BF0-DF504603FBCA}"/>
              </a:ext>
            </a:extLst>
          </p:cNvPr>
          <p:cNvSpPr>
            <a:spLocks noGrp="1"/>
          </p:cNvSpPr>
          <p:nvPr>
            <p:ph type="sldNum" sz="quarter" idx="12"/>
          </p:nvPr>
        </p:nvSpPr>
        <p:spPr/>
        <p:txBody>
          <a:bodyPr/>
          <a:lstStyle/>
          <a:p>
            <a:fld id="{45989385-0C2A-48FD-964C-3721ACD90A99}" type="slidenum">
              <a:rPr lang="ru-RU" smtClean="0"/>
              <a:t>17</a:t>
            </a:fld>
            <a:endParaRPr lang="ru-RU"/>
          </a:p>
        </p:txBody>
      </p:sp>
    </p:spTree>
    <p:extLst>
      <p:ext uri="{BB962C8B-B14F-4D97-AF65-F5344CB8AC3E}">
        <p14:creationId xmlns:p14="http://schemas.microsoft.com/office/powerpoint/2010/main" val="3901317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259632" y="134076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3807256559"/>
              </p:ext>
            </p:extLst>
          </p:nvPr>
        </p:nvGraphicFramePr>
        <p:xfrm>
          <a:off x="372334" y="954714"/>
          <a:ext cx="8042223" cy="1217452"/>
        </p:xfrm>
        <a:graphic>
          <a:graphicData uri="http://schemas.openxmlformats.org/presentationml/2006/ole">
            <mc:AlternateContent xmlns:mc="http://schemas.openxmlformats.org/markup-compatibility/2006">
              <mc:Choice xmlns:v="urn:schemas-microsoft-com:vml" Requires="v">
                <p:oleObj spid="_x0000_s5243" name="Equation" r:id="rId3" imgW="3162240" imgH="482400" progId="Equation.DSMT4">
                  <p:embed/>
                </p:oleObj>
              </mc:Choice>
              <mc:Fallback>
                <p:oleObj name="Equation" r:id="rId3" imgW="3162240" imgH="482400" progId="Equation.DSMT4">
                  <p:embed/>
                  <p:pic>
                    <p:nvPicPr>
                      <p:cNvPr id="4" name="Объект 3"/>
                      <p:cNvPicPr>
                        <a:picLocks noChangeAspect="1" noChangeArrowheads="1"/>
                      </p:cNvPicPr>
                      <p:nvPr/>
                    </p:nvPicPr>
                    <p:blipFill>
                      <a:blip r:embed="rId4"/>
                      <a:srcRect/>
                      <a:stretch>
                        <a:fillRect/>
                      </a:stretch>
                    </p:blipFill>
                    <p:spPr bwMode="auto">
                      <a:xfrm>
                        <a:off x="372334" y="954714"/>
                        <a:ext cx="8042223" cy="1217452"/>
                      </a:xfrm>
                      <a:prstGeom prst="rect">
                        <a:avLst/>
                      </a:prstGeom>
                      <a:noFill/>
                    </p:spPr>
                  </p:pic>
                </p:oleObj>
              </mc:Fallback>
            </mc:AlternateContent>
          </a:graphicData>
        </a:graphic>
      </p:graphicFrame>
      <p:sp>
        <p:nvSpPr>
          <p:cNvPr id="5" name="TextBox 4"/>
          <p:cNvSpPr txBox="1"/>
          <p:nvPr/>
        </p:nvSpPr>
        <p:spPr>
          <a:xfrm>
            <a:off x="251520" y="292783"/>
            <a:ext cx="7995202" cy="461665"/>
          </a:xfrm>
          <a:prstGeom prst="rect">
            <a:avLst/>
          </a:prstGeom>
          <a:noFill/>
        </p:spPr>
        <p:txBody>
          <a:bodyPr wrap="none" rtlCol="0">
            <a:spAutoFit/>
          </a:bodyPr>
          <a:lstStyle/>
          <a:p>
            <a:r>
              <a:rPr lang="ru-RU" sz="2400" dirty="0">
                <a:latin typeface="Times New Roman" panose="02020603050405020304" pitchFamily="18" charset="0"/>
                <a:cs typeface="Times New Roman" panose="02020603050405020304" pitchFamily="18" charset="0"/>
              </a:rPr>
              <a:t>Колебательная сумма по состояниям 2-х атомной молекулы</a:t>
            </a:r>
          </a:p>
        </p:txBody>
      </p:sp>
      <p:sp>
        <p:nvSpPr>
          <p:cNvPr id="6" name="Rectangle 7"/>
          <p:cNvSpPr>
            <a:spLocks noChangeArrowheads="1"/>
          </p:cNvSpPr>
          <p:nvPr/>
        </p:nvSpPr>
        <p:spPr bwMode="auto">
          <a:xfrm>
            <a:off x="1690455" y="357301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extLst>
              <p:ext uri="{D42A27DB-BD31-4B8C-83A1-F6EECF244321}">
                <p14:modId xmlns:p14="http://schemas.microsoft.com/office/powerpoint/2010/main" val="847290287"/>
              </p:ext>
            </p:extLst>
          </p:nvPr>
        </p:nvGraphicFramePr>
        <p:xfrm>
          <a:off x="372334" y="2254357"/>
          <a:ext cx="6637477" cy="1743905"/>
        </p:xfrm>
        <a:graphic>
          <a:graphicData uri="http://schemas.openxmlformats.org/presentationml/2006/ole">
            <mc:AlternateContent xmlns:mc="http://schemas.openxmlformats.org/markup-compatibility/2006">
              <mc:Choice xmlns:v="urn:schemas-microsoft-com:vml" Requires="v">
                <p:oleObj spid="_x0000_s5244" name="Equation" r:id="rId5" imgW="3022560" imgH="799920" progId="Equation.DSMT4">
                  <p:embed/>
                </p:oleObj>
              </mc:Choice>
              <mc:Fallback>
                <p:oleObj name="Equation" r:id="rId5" imgW="3022560" imgH="799920" progId="Equation.DSMT4">
                  <p:embed/>
                  <p:pic>
                    <p:nvPicPr>
                      <p:cNvPr id="7" name="Объект 6"/>
                      <p:cNvPicPr>
                        <a:picLocks noChangeAspect="1" noChangeArrowheads="1"/>
                      </p:cNvPicPr>
                      <p:nvPr/>
                    </p:nvPicPr>
                    <p:blipFill>
                      <a:blip r:embed="rId6"/>
                      <a:srcRect/>
                      <a:stretch>
                        <a:fillRect/>
                      </a:stretch>
                    </p:blipFill>
                    <p:spPr bwMode="auto">
                      <a:xfrm>
                        <a:off x="372334" y="2254357"/>
                        <a:ext cx="6637477" cy="1743905"/>
                      </a:xfrm>
                      <a:prstGeom prst="rect">
                        <a:avLst/>
                      </a:prstGeom>
                      <a:noFill/>
                    </p:spPr>
                  </p:pic>
                </p:oleObj>
              </mc:Fallback>
            </mc:AlternateContent>
          </a:graphicData>
        </a:graphic>
      </p:graphicFrame>
      <p:sp>
        <p:nvSpPr>
          <p:cNvPr id="8" name="Rectangle 9"/>
          <p:cNvSpPr>
            <a:spLocks noChangeArrowheads="1"/>
          </p:cNvSpPr>
          <p:nvPr/>
        </p:nvSpPr>
        <p:spPr bwMode="auto">
          <a:xfrm>
            <a:off x="1835696" y="533377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9" name="Объект 8"/>
          <p:cNvGraphicFramePr>
            <a:graphicFrameLocks noChangeAspect="1"/>
          </p:cNvGraphicFramePr>
          <p:nvPr>
            <p:extLst>
              <p:ext uri="{D42A27DB-BD31-4B8C-83A1-F6EECF244321}">
                <p14:modId xmlns:p14="http://schemas.microsoft.com/office/powerpoint/2010/main" val="2207857948"/>
              </p:ext>
            </p:extLst>
          </p:nvPr>
        </p:nvGraphicFramePr>
        <p:xfrm>
          <a:off x="178931" y="4337190"/>
          <a:ext cx="8786137" cy="1180042"/>
        </p:xfrm>
        <a:graphic>
          <a:graphicData uri="http://schemas.openxmlformats.org/presentationml/2006/ole">
            <mc:AlternateContent xmlns:mc="http://schemas.openxmlformats.org/markup-compatibility/2006">
              <mc:Choice xmlns:v="urn:schemas-microsoft-com:vml" Requires="v">
                <p:oleObj spid="_x0000_s5245" name="Equation" r:id="rId7" imgW="4559040" imgH="609480" progId="Equation.DSMT4">
                  <p:embed/>
                </p:oleObj>
              </mc:Choice>
              <mc:Fallback>
                <p:oleObj name="Equation" r:id="rId7" imgW="4559040" imgH="609480" progId="Equation.DSMT4">
                  <p:embed/>
                  <p:pic>
                    <p:nvPicPr>
                      <p:cNvPr id="9" name="Объект 8"/>
                      <p:cNvPicPr>
                        <a:picLocks noChangeAspect="1" noChangeArrowheads="1"/>
                      </p:cNvPicPr>
                      <p:nvPr/>
                    </p:nvPicPr>
                    <p:blipFill>
                      <a:blip r:embed="rId8"/>
                      <a:srcRect/>
                      <a:stretch>
                        <a:fillRect/>
                      </a:stretch>
                    </p:blipFill>
                    <p:spPr bwMode="auto">
                      <a:xfrm>
                        <a:off x="178931" y="4337190"/>
                        <a:ext cx="8786137" cy="1180042"/>
                      </a:xfrm>
                      <a:prstGeom prst="rect">
                        <a:avLst/>
                      </a:prstGeom>
                      <a:noFill/>
                    </p:spPr>
                  </p:pic>
                </p:oleObj>
              </mc:Fallback>
            </mc:AlternateContent>
          </a:graphicData>
        </a:graphic>
      </p:graphicFrame>
      <p:graphicFrame>
        <p:nvGraphicFramePr>
          <p:cNvPr id="2" name="Объект 1">
            <a:extLst>
              <a:ext uri="{FF2B5EF4-FFF2-40B4-BE49-F238E27FC236}">
                <a16:creationId xmlns:a16="http://schemas.microsoft.com/office/drawing/2014/main" id="{7DBA9431-50CF-48F1-B483-E22C657B2A17}"/>
              </a:ext>
            </a:extLst>
          </p:cNvPr>
          <p:cNvGraphicFramePr>
            <a:graphicFrameLocks noChangeAspect="1"/>
          </p:cNvGraphicFramePr>
          <p:nvPr>
            <p:extLst>
              <p:ext uri="{D42A27DB-BD31-4B8C-83A1-F6EECF244321}">
                <p14:modId xmlns:p14="http://schemas.microsoft.com/office/powerpoint/2010/main" val="2285157185"/>
              </p:ext>
            </p:extLst>
          </p:nvPr>
        </p:nvGraphicFramePr>
        <p:xfrm>
          <a:off x="1835696" y="5855145"/>
          <a:ext cx="1346200" cy="736600"/>
        </p:xfrm>
        <a:graphic>
          <a:graphicData uri="http://schemas.openxmlformats.org/presentationml/2006/ole">
            <mc:AlternateContent xmlns:mc="http://schemas.openxmlformats.org/markup-compatibility/2006">
              <mc:Choice xmlns:v="urn:schemas-microsoft-com:vml" Requires="v">
                <p:oleObj spid="_x0000_s5246" name="Equation" r:id="rId9" imgW="1346040" imgH="736560" progId="Equation.DSMT4">
                  <p:embed/>
                </p:oleObj>
              </mc:Choice>
              <mc:Fallback>
                <p:oleObj name="Equation" r:id="rId9" imgW="1346040" imgH="736560" progId="Equation.DSMT4">
                  <p:embed/>
                  <p:pic>
                    <p:nvPicPr>
                      <p:cNvPr id="0" name=""/>
                      <p:cNvPicPr/>
                      <p:nvPr/>
                    </p:nvPicPr>
                    <p:blipFill>
                      <a:blip r:embed="rId10"/>
                      <a:stretch>
                        <a:fillRect/>
                      </a:stretch>
                    </p:blipFill>
                    <p:spPr>
                      <a:xfrm>
                        <a:off x="1835696" y="5855145"/>
                        <a:ext cx="1346200" cy="736600"/>
                      </a:xfrm>
                      <a:prstGeom prst="rect">
                        <a:avLst/>
                      </a:prstGeom>
                      <a:ln w="25400">
                        <a:solidFill>
                          <a:srgbClr val="FF0000"/>
                        </a:solidFill>
                      </a:ln>
                    </p:spPr>
                  </p:pic>
                </p:oleObj>
              </mc:Fallback>
            </mc:AlternateContent>
          </a:graphicData>
        </a:graphic>
      </p:graphicFrame>
      <p:sp>
        <p:nvSpPr>
          <p:cNvPr id="10" name="Номер слайда 9">
            <a:extLst>
              <a:ext uri="{FF2B5EF4-FFF2-40B4-BE49-F238E27FC236}">
                <a16:creationId xmlns:a16="http://schemas.microsoft.com/office/drawing/2014/main" id="{CECEB6E5-345C-4C4B-8B8B-EAAD6EAD9377}"/>
              </a:ext>
            </a:extLst>
          </p:cNvPr>
          <p:cNvSpPr>
            <a:spLocks noGrp="1"/>
          </p:cNvSpPr>
          <p:nvPr>
            <p:ph type="sldNum" sz="quarter" idx="12"/>
          </p:nvPr>
        </p:nvSpPr>
        <p:spPr/>
        <p:txBody>
          <a:bodyPr/>
          <a:lstStyle/>
          <a:p>
            <a:fld id="{45989385-0C2A-48FD-964C-3721ACD90A99}" type="slidenum">
              <a:rPr lang="ru-RU" smtClean="0"/>
              <a:t>18</a:t>
            </a:fld>
            <a:endParaRPr lang="ru-RU"/>
          </a:p>
        </p:txBody>
      </p:sp>
    </p:spTree>
    <p:extLst>
      <p:ext uri="{BB962C8B-B14F-4D97-AF65-F5344CB8AC3E}">
        <p14:creationId xmlns:p14="http://schemas.microsoft.com/office/powerpoint/2010/main" val="2698250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ChangeArrowheads="1"/>
          </p:cNvSpPr>
          <p:nvPr/>
        </p:nvSpPr>
        <p:spPr bwMode="auto">
          <a:xfrm>
            <a:off x="0" y="3067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63843" name="Object 3"/>
          <p:cNvGraphicFramePr>
            <a:graphicFrameLocks noChangeAspect="1"/>
          </p:cNvGraphicFramePr>
          <p:nvPr>
            <p:extLst>
              <p:ext uri="{D42A27DB-BD31-4B8C-83A1-F6EECF244321}">
                <p14:modId xmlns:p14="http://schemas.microsoft.com/office/powerpoint/2010/main" val="2103311556"/>
              </p:ext>
            </p:extLst>
          </p:nvPr>
        </p:nvGraphicFramePr>
        <p:xfrm>
          <a:off x="461963" y="804861"/>
          <a:ext cx="7156450" cy="1223963"/>
        </p:xfrm>
        <a:graphic>
          <a:graphicData uri="http://schemas.openxmlformats.org/presentationml/2006/ole">
            <mc:AlternateContent xmlns:mc="http://schemas.openxmlformats.org/markup-compatibility/2006">
              <mc:Choice xmlns:v="urn:schemas-microsoft-com:vml" Requires="v">
                <p:oleObj spid="_x0000_s6306" name="Equation" r:id="rId4" imgW="4089240" imgH="698400" progId="Equation.DSMT4">
                  <p:embed/>
                </p:oleObj>
              </mc:Choice>
              <mc:Fallback>
                <p:oleObj name="Equation" r:id="rId4" imgW="4089240" imgH="698400" progId="Equation.DSMT4">
                  <p:embed/>
                  <p:pic>
                    <p:nvPicPr>
                      <p:cNvPr id="163843" name="Object 3"/>
                      <p:cNvPicPr>
                        <a:picLocks noChangeAspect="1" noChangeArrowheads="1"/>
                      </p:cNvPicPr>
                      <p:nvPr/>
                    </p:nvPicPr>
                    <p:blipFill>
                      <a:blip r:embed="rId5"/>
                      <a:srcRect/>
                      <a:stretch>
                        <a:fillRect/>
                      </a:stretch>
                    </p:blipFill>
                    <p:spPr bwMode="auto">
                      <a:xfrm>
                        <a:off x="461963" y="804861"/>
                        <a:ext cx="7156450" cy="1223963"/>
                      </a:xfrm>
                      <a:prstGeom prst="rect">
                        <a:avLst/>
                      </a:prstGeom>
                      <a:noFill/>
                      <a:ln w="34925">
                        <a:noFill/>
                        <a:miter lim="800000"/>
                        <a:headEnd/>
                        <a:tailEnd/>
                      </a:ln>
                    </p:spPr>
                  </p:pic>
                </p:oleObj>
              </mc:Fallback>
            </mc:AlternateContent>
          </a:graphicData>
        </a:graphic>
      </p:graphicFrame>
      <p:graphicFrame>
        <p:nvGraphicFramePr>
          <p:cNvPr id="163844" name="Object 4"/>
          <p:cNvGraphicFramePr>
            <a:graphicFrameLocks noChangeAspect="1"/>
          </p:cNvGraphicFramePr>
          <p:nvPr>
            <p:extLst>
              <p:ext uri="{D42A27DB-BD31-4B8C-83A1-F6EECF244321}">
                <p14:modId xmlns:p14="http://schemas.microsoft.com/office/powerpoint/2010/main" val="2410089700"/>
              </p:ext>
            </p:extLst>
          </p:nvPr>
        </p:nvGraphicFramePr>
        <p:xfrm>
          <a:off x="792163" y="2334419"/>
          <a:ext cx="6826250" cy="960438"/>
        </p:xfrm>
        <a:graphic>
          <a:graphicData uri="http://schemas.openxmlformats.org/presentationml/2006/ole">
            <mc:AlternateContent xmlns:mc="http://schemas.openxmlformats.org/markup-compatibility/2006">
              <mc:Choice xmlns:v="urn:schemas-microsoft-com:vml" Requires="v">
                <p:oleObj spid="_x0000_s6307" name="Equation" r:id="rId6" imgW="5105160" imgH="723600" progId="Equation.DSMT4">
                  <p:embed/>
                </p:oleObj>
              </mc:Choice>
              <mc:Fallback>
                <p:oleObj name="Equation" r:id="rId6" imgW="5105160" imgH="723600" progId="Equation.DSMT4">
                  <p:embed/>
                  <p:pic>
                    <p:nvPicPr>
                      <p:cNvPr id="163844" name="Object 4"/>
                      <p:cNvPicPr>
                        <a:picLocks noChangeAspect="1" noChangeArrowheads="1"/>
                      </p:cNvPicPr>
                      <p:nvPr/>
                    </p:nvPicPr>
                    <p:blipFill>
                      <a:blip r:embed="rId7"/>
                      <a:srcRect/>
                      <a:stretch>
                        <a:fillRect/>
                      </a:stretch>
                    </p:blipFill>
                    <p:spPr bwMode="auto">
                      <a:xfrm>
                        <a:off x="792163" y="2334419"/>
                        <a:ext cx="6826250" cy="960438"/>
                      </a:xfrm>
                      <a:prstGeom prst="rect">
                        <a:avLst/>
                      </a:prstGeom>
                      <a:noFill/>
                      <a:ln w="34925">
                        <a:noFill/>
                        <a:miter lim="800000"/>
                        <a:headEnd/>
                        <a:tailEnd/>
                      </a:ln>
                    </p:spPr>
                  </p:pic>
                </p:oleObj>
              </mc:Fallback>
            </mc:AlternateContent>
          </a:graphicData>
        </a:graphic>
      </p:graphicFrame>
      <p:sp>
        <p:nvSpPr>
          <p:cNvPr id="163845" name="Text Box 5"/>
          <p:cNvSpPr txBox="1">
            <a:spLocks noChangeArrowheads="1"/>
          </p:cNvSpPr>
          <p:nvPr/>
        </p:nvSpPr>
        <p:spPr bwMode="auto">
          <a:xfrm>
            <a:off x="162610" y="90785"/>
            <a:ext cx="84804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sz="2400" dirty="0">
                <a:latin typeface="Times New Roman" panose="02020603050405020304" pitchFamily="18" charset="0"/>
                <a:cs typeface="Times New Roman" panose="02020603050405020304" pitchFamily="18" charset="0"/>
              </a:rPr>
              <a:t>Колебательная сумма </a:t>
            </a:r>
            <a:r>
              <a:rPr lang="en-US" altLang="ru-RU" sz="2400" dirty="0">
                <a:latin typeface="Times New Roman" panose="02020603050405020304" pitchFamily="18" charset="0"/>
                <a:cs typeface="Times New Roman" panose="02020603050405020304" pitchFamily="18" charset="0"/>
              </a:rPr>
              <a:t>Z</a:t>
            </a:r>
            <a:r>
              <a:rPr lang="ru-RU" altLang="ru-RU" sz="2400" baseline="-25000" dirty="0">
                <a:latin typeface="Times New Roman" panose="02020603050405020304" pitchFamily="18" charset="0"/>
                <a:cs typeface="Times New Roman" panose="02020603050405020304" pitchFamily="18" charset="0"/>
              </a:rPr>
              <a:t>кол</a:t>
            </a:r>
            <a:r>
              <a:rPr lang="en-US" altLang="ru-RU" sz="2400" dirty="0">
                <a:latin typeface="Times New Roman" panose="02020603050405020304" pitchFamily="18" charset="0"/>
                <a:cs typeface="Times New Roman" panose="02020603050405020304" pitchFamily="18" charset="0"/>
              </a:rPr>
              <a:t> </a:t>
            </a:r>
            <a:r>
              <a:rPr lang="ru-RU" altLang="ru-RU" sz="2400" dirty="0">
                <a:latin typeface="Times New Roman" panose="02020603050405020304" pitchFamily="18" charset="0"/>
                <a:cs typeface="Times New Roman" panose="02020603050405020304" pitchFamily="18" charset="0"/>
              </a:rPr>
              <a:t>и термодинамические функции</a:t>
            </a:r>
          </a:p>
        </p:txBody>
      </p:sp>
      <p:sp>
        <p:nvSpPr>
          <p:cNvPr id="163846" name="Rectangle 6"/>
          <p:cNvSpPr>
            <a:spLocks noChangeArrowheads="1"/>
          </p:cNvSpPr>
          <p:nvPr/>
        </p:nvSpPr>
        <p:spPr bwMode="auto">
          <a:xfrm>
            <a:off x="0" y="2814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63847" name="Object 7"/>
          <p:cNvGraphicFramePr>
            <a:graphicFrameLocks noChangeAspect="1"/>
          </p:cNvGraphicFramePr>
          <p:nvPr>
            <p:extLst>
              <p:ext uri="{D42A27DB-BD31-4B8C-83A1-F6EECF244321}">
                <p14:modId xmlns:p14="http://schemas.microsoft.com/office/powerpoint/2010/main" val="1976937693"/>
              </p:ext>
            </p:extLst>
          </p:nvPr>
        </p:nvGraphicFramePr>
        <p:xfrm>
          <a:off x="711200" y="3547268"/>
          <a:ext cx="6907213" cy="1865313"/>
        </p:xfrm>
        <a:graphic>
          <a:graphicData uri="http://schemas.openxmlformats.org/presentationml/2006/ole">
            <mc:AlternateContent xmlns:mc="http://schemas.openxmlformats.org/markup-compatibility/2006">
              <mc:Choice xmlns:v="urn:schemas-microsoft-com:vml" Requires="v">
                <p:oleObj spid="_x0000_s6308" name="Equation" r:id="rId8" imgW="4736880" imgH="1282680" progId="Equation.DSMT4">
                  <p:embed/>
                </p:oleObj>
              </mc:Choice>
              <mc:Fallback>
                <p:oleObj name="Equation" r:id="rId8" imgW="4736880" imgH="1282680" progId="Equation.DSMT4">
                  <p:embed/>
                  <p:pic>
                    <p:nvPicPr>
                      <p:cNvPr id="163847" name="Object 7"/>
                      <p:cNvPicPr>
                        <a:picLocks noChangeAspect="1" noChangeArrowheads="1"/>
                      </p:cNvPicPr>
                      <p:nvPr/>
                    </p:nvPicPr>
                    <p:blipFill>
                      <a:blip r:embed="rId9"/>
                      <a:srcRect/>
                      <a:stretch>
                        <a:fillRect/>
                      </a:stretch>
                    </p:blipFill>
                    <p:spPr bwMode="auto">
                      <a:xfrm>
                        <a:off x="711200" y="3547268"/>
                        <a:ext cx="6907213" cy="1865313"/>
                      </a:xfrm>
                      <a:prstGeom prst="rect">
                        <a:avLst/>
                      </a:prstGeom>
                      <a:noFill/>
                      <a:ln w="34925">
                        <a:noFill/>
                        <a:miter lim="800000"/>
                        <a:headEnd/>
                        <a:tailEnd/>
                      </a:ln>
                    </p:spPr>
                  </p:pic>
                </p:oleObj>
              </mc:Fallback>
            </mc:AlternateContent>
          </a:graphicData>
        </a:graphic>
      </p:graphicFrame>
      <p:graphicFrame>
        <p:nvGraphicFramePr>
          <p:cNvPr id="2" name="Объект 1">
            <a:extLst>
              <a:ext uri="{FF2B5EF4-FFF2-40B4-BE49-F238E27FC236}">
                <a16:creationId xmlns:a16="http://schemas.microsoft.com/office/drawing/2014/main" id="{E390F209-2F06-4ADA-8B60-76C78F5A601B}"/>
              </a:ext>
            </a:extLst>
          </p:cNvPr>
          <p:cNvGraphicFramePr>
            <a:graphicFrameLocks noChangeAspect="1"/>
          </p:cNvGraphicFramePr>
          <p:nvPr>
            <p:extLst>
              <p:ext uri="{D42A27DB-BD31-4B8C-83A1-F6EECF244321}">
                <p14:modId xmlns:p14="http://schemas.microsoft.com/office/powerpoint/2010/main" val="2664345022"/>
              </p:ext>
            </p:extLst>
          </p:nvPr>
        </p:nvGraphicFramePr>
        <p:xfrm>
          <a:off x="1968383" y="5800632"/>
          <a:ext cx="3598225" cy="505014"/>
        </p:xfrm>
        <a:graphic>
          <a:graphicData uri="http://schemas.openxmlformats.org/presentationml/2006/ole">
            <mc:AlternateContent xmlns:mc="http://schemas.openxmlformats.org/markup-compatibility/2006">
              <mc:Choice xmlns:v="urn:schemas-microsoft-com:vml" Requires="v">
                <p:oleObj spid="_x0000_s6309" name="Equation" r:id="rId10" imgW="2895480" imgH="406080" progId="Equation.DSMT4">
                  <p:embed/>
                </p:oleObj>
              </mc:Choice>
              <mc:Fallback>
                <p:oleObj name="Equation" r:id="rId10" imgW="2895480" imgH="406080" progId="Equation.DSMT4">
                  <p:embed/>
                  <p:pic>
                    <p:nvPicPr>
                      <p:cNvPr id="0" name=""/>
                      <p:cNvPicPr/>
                      <p:nvPr/>
                    </p:nvPicPr>
                    <p:blipFill>
                      <a:blip r:embed="rId11"/>
                      <a:stretch>
                        <a:fillRect/>
                      </a:stretch>
                    </p:blipFill>
                    <p:spPr>
                      <a:xfrm>
                        <a:off x="1968383" y="5800632"/>
                        <a:ext cx="3598225" cy="505014"/>
                      </a:xfrm>
                      <a:prstGeom prst="rect">
                        <a:avLst/>
                      </a:prstGeom>
                      <a:ln w="47625">
                        <a:solidFill>
                          <a:srgbClr val="FF0000"/>
                        </a:solidFill>
                      </a:ln>
                    </p:spPr>
                  </p:pic>
                </p:oleObj>
              </mc:Fallback>
            </mc:AlternateContent>
          </a:graphicData>
        </a:graphic>
      </p:graphicFrame>
      <p:graphicFrame>
        <p:nvGraphicFramePr>
          <p:cNvPr id="3" name="Объект 2">
            <a:extLst>
              <a:ext uri="{FF2B5EF4-FFF2-40B4-BE49-F238E27FC236}">
                <a16:creationId xmlns:a16="http://schemas.microsoft.com/office/drawing/2014/main" id="{7A9447A5-A3E7-47FE-9297-EC718D15463E}"/>
              </a:ext>
            </a:extLst>
          </p:cNvPr>
          <p:cNvGraphicFramePr>
            <a:graphicFrameLocks noChangeAspect="1"/>
          </p:cNvGraphicFramePr>
          <p:nvPr>
            <p:extLst>
              <p:ext uri="{D42A27DB-BD31-4B8C-83A1-F6EECF244321}">
                <p14:modId xmlns:p14="http://schemas.microsoft.com/office/powerpoint/2010/main" val="415850625"/>
              </p:ext>
            </p:extLst>
          </p:nvPr>
        </p:nvGraphicFramePr>
        <p:xfrm>
          <a:off x="6531330" y="5664992"/>
          <a:ext cx="1514475" cy="771525"/>
        </p:xfrm>
        <a:graphic>
          <a:graphicData uri="http://schemas.openxmlformats.org/presentationml/2006/ole">
            <mc:AlternateContent xmlns:mc="http://schemas.openxmlformats.org/markup-compatibility/2006">
              <mc:Choice xmlns:v="urn:schemas-microsoft-com:vml" Requires="v">
                <p:oleObj spid="_x0000_s6310" name="Equation" r:id="rId12" imgW="1514993" imgH="771148" progId="Equation.DSMT4">
                  <p:embed/>
                </p:oleObj>
              </mc:Choice>
              <mc:Fallback>
                <p:oleObj name="Equation" r:id="rId12" imgW="1514993" imgH="771148" progId="Equation.DSMT4">
                  <p:embed/>
                  <p:pic>
                    <p:nvPicPr>
                      <p:cNvPr id="0" name=""/>
                      <p:cNvPicPr/>
                      <p:nvPr/>
                    </p:nvPicPr>
                    <p:blipFill>
                      <a:blip r:embed="rId13"/>
                      <a:stretch>
                        <a:fillRect/>
                      </a:stretch>
                    </p:blipFill>
                    <p:spPr>
                      <a:xfrm>
                        <a:off x="6531330" y="5664992"/>
                        <a:ext cx="1514475" cy="771525"/>
                      </a:xfrm>
                      <a:prstGeom prst="rect">
                        <a:avLst/>
                      </a:prstGeom>
                    </p:spPr>
                  </p:pic>
                </p:oleObj>
              </mc:Fallback>
            </mc:AlternateContent>
          </a:graphicData>
        </a:graphic>
      </p:graphicFrame>
      <p:sp>
        <p:nvSpPr>
          <p:cNvPr id="4" name="Номер слайда 3">
            <a:extLst>
              <a:ext uri="{FF2B5EF4-FFF2-40B4-BE49-F238E27FC236}">
                <a16:creationId xmlns:a16="http://schemas.microsoft.com/office/drawing/2014/main" id="{63F15BBE-9CCA-4872-8C13-9AC872B5DFDB}"/>
              </a:ext>
            </a:extLst>
          </p:cNvPr>
          <p:cNvSpPr>
            <a:spLocks noGrp="1"/>
          </p:cNvSpPr>
          <p:nvPr>
            <p:ph type="sldNum" sz="quarter" idx="12"/>
          </p:nvPr>
        </p:nvSpPr>
        <p:spPr/>
        <p:txBody>
          <a:bodyPr/>
          <a:lstStyle/>
          <a:p>
            <a:fld id="{45989385-0C2A-48FD-964C-3721ACD90A99}" type="slidenum">
              <a:rPr lang="ru-RU" smtClean="0"/>
              <a:t>19</a:t>
            </a:fld>
            <a:endParaRPr lang="ru-RU"/>
          </a:p>
        </p:txBody>
      </p:sp>
    </p:spTree>
    <p:extLst>
      <p:ext uri="{BB962C8B-B14F-4D97-AF65-F5344CB8AC3E}">
        <p14:creationId xmlns:p14="http://schemas.microsoft.com/office/powerpoint/2010/main" val="32796485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3843"/>
                                        </p:tgtEl>
                                        <p:attrNameLst>
                                          <p:attrName>style.visibility</p:attrName>
                                        </p:attrNameLst>
                                      </p:cBhvr>
                                      <p:to>
                                        <p:strVal val="visible"/>
                                      </p:to>
                                    </p:set>
                                    <p:anim calcmode="lin" valueType="num">
                                      <p:cBhvr additive="base">
                                        <p:cTn id="7" dur="500" fill="hold"/>
                                        <p:tgtEl>
                                          <p:spTgt spid="163843"/>
                                        </p:tgtEl>
                                        <p:attrNameLst>
                                          <p:attrName>ppt_x</p:attrName>
                                        </p:attrNameLst>
                                      </p:cBhvr>
                                      <p:tavLst>
                                        <p:tav tm="0">
                                          <p:val>
                                            <p:strVal val="#ppt_x"/>
                                          </p:val>
                                        </p:tav>
                                        <p:tav tm="100000">
                                          <p:val>
                                            <p:strVal val="#ppt_x"/>
                                          </p:val>
                                        </p:tav>
                                      </p:tavLst>
                                    </p:anim>
                                    <p:anim calcmode="lin" valueType="num">
                                      <p:cBhvr additive="base">
                                        <p:cTn id="8" dur="500" fill="hold"/>
                                        <p:tgtEl>
                                          <p:spTgt spid="16384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3844"/>
                                        </p:tgtEl>
                                        <p:attrNameLst>
                                          <p:attrName>style.visibility</p:attrName>
                                        </p:attrNameLst>
                                      </p:cBhvr>
                                      <p:to>
                                        <p:strVal val="visible"/>
                                      </p:to>
                                    </p:set>
                                    <p:anim calcmode="lin" valueType="num">
                                      <p:cBhvr additive="base">
                                        <p:cTn id="13" dur="500" fill="hold"/>
                                        <p:tgtEl>
                                          <p:spTgt spid="163844"/>
                                        </p:tgtEl>
                                        <p:attrNameLst>
                                          <p:attrName>ppt_x</p:attrName>
                                        </p:attrNameLst>
                                      </p:cBhvr>
                                      <p:tavLst>
                                        <p:tav tm="0">
                                          <p:val>
                                            <p:strVal val="#ppt_x"/>
                                          </p:val>
                                        </p:tav>
                                        <p:tav tm="100000">
                                          <p:val>
                                            <p:strVal val="#ppt_x"/>
                                          </p:val>
                                        </p:tav>
                                      </p:tavLst>
                                    </p:anim>
                                    <p:anim calcmode="lin" valueType="num">
                                      <p:cBhvr additive="base">
                                        <p:cTn id="14" dur="500" fill="hold"/>
                                        <p:tgtEl>
                                          <p:spTgt spid="16384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3847"/>
                                        </p:tgtEl>
                                        <p:attrNameLst>
                                          <p:attrName>style.visibility</p:attrName>
                                        </p:attrNameLst>
                                      </p:cBhvr>
                                      <p:to>
                                        <p:strVal val="visible"/>
                                      </p:to>
                                    </p:set>
                                    <p:anim calcmode="lin" valueType="num">
                                      <p:cBhvr additive="base">
                                        <p:cTn id="19" dur="500" fill="hold"/>
                                        <p:tgtEl>
                                          <p:spTgt spid="163847"/>
                                        </p:tgtEl>
                                        <p:attrNameLst>
                                          <p:attrName>ppt_x</p:attrName>
                                        </p:attrNameLst>
                                      </p:cBhvr>
                                      <p:tavLst>
                                        <p:tav tm="0">
                                          <p:val>
                                            <p:strVal val="#ppt_x"/>
                                          </p:val>
                                        </p:tav>
                                        <p:tav tm="100000">
                                          <p:val>
                                            <p:strVal val="#ppt_x"/>
                                          </p:val>
                                        </p:tav>
                                      </p:tavLst>
                                    </p:anim>
                                    <p:anim calcmode="lin" valueType="num">
                                      <p:cBhvr additive="base">
                                        <p:cTn id="20" dur="500" fill="hold"/>
                                        <p:tgtEl>
                                          <p:spTgt spid="16384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5890" name="Object 2"/>
          <p:cNvGraphicFramePr>
            <a:graphicFrameLocks noChangeAspect="1"/>
          </p:cNvGraphicFramePr>
          <p:nvPr>
            <p:extLst>
              <p:ext uri="{D42A27DB-BD31-4B8C-83A1-F6EECF244321}">
                <p14:modId xmlns:p14="http://schemas.microsoft.com/office/powerpoint/2010/main" val="1187165776"/>
              </p:ext>
            </p:extLst>
          </p:nvPr>
        </p:nvGraphicFramePr>
        <p:xfrm>
          <a:off x="1806755" y="1189766"/>
          <a:ext cx="5675213" cy="1124048"/>
        </p:xfrm>
        <a:graphic>
          <a:graphicData uri="http://schemas.openxmlformats.org/presentationml/2006/ole">
            <mc:AlternateContent xmlns:mc="http://schemas.openxmlformats.org/markup-compatibility/2006">
              <mc:Choice xmlns:v="urn:schemas-microsoft-com:vml" Requires="v">
                <p:oleObj spid="_x0000_s7392" name="Equation" r:id="rId4" imgW="4508280" imgH="698400" progId="Equation.DSMT4">
                  <p:embed/>
                </p:oleObj>
              </mc:Choice>
              <mc:Fallback>
                <p:oleObj name="Equation" r:id="rId4" imgW="4508280" imgH="698400" progId="Equation.DSMT4">
                  <p:embed/>
                  <p:pic>
                    <p:nvPicPr>
                      <p:cNvPr id="165890" name="Object 2"/>
                      <p:cNvPicPr>
                        <a:picLocks noChangeAspect="1" noChangeArrowheads="1"/>
                      </p:cNvPicPr>
                      <p:nvPr/>
                    </p:nvPicPr>
                    <p:blipFill>
                      <a:blip r:embed="rId5"/>
                      <a:srcRect/>
                      <a:stretch>
                        <a:fillRect/>
                      </a:stretch>
                    </p:blipFill>
                    <p:spPr bwMode="auto">
                      <a:xfrm>
                        <a:off x="1806755" y="1189766"/>
                        <a:ext cx="5675213" cy="1124048"/>
                      </a:xfrm>
                      <a:prstGeom prst="rect">
                        <a:avLst/>
                      </a:prstGeom>
                      <a:noFill/>
                      <a:ln>
                        <a:noFill/>
                      </a:ln>
                      <a:effectLst/>
                    </p:spPr>
                  </p:pic>
                </p:oleObj>
              </mc:Fallback>
            </mc:AlternateContent>
          </a:graphicData>
        </a:graphic>
      </p:graphicFrame>
      <p:sp>
        <p:nvSpPr>
          <p:cNvPr id="165891" name="Line 3"/>
          <p:cNvSpPr>
            <a:spLocks noChangeShapeType="1"/>
          </p:cNvSpPr>
          <p:nvPr/>
        </p:nvSpPr>
        <p:spPr bwMode="auto">
          <a:xfrm flipV="1">
            <a:off x="914400" y="2590800"/>
            <a:ext cx="0" cy="37338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5892" name="Line 4"/>
          <p:cNvSpPr>
            <a:spLocks noChangeShapeType="1"/>
          </p:cNvSpPr>
          <p:nvPr/>
        </p:nvSpPr>
        <p:spPr bwMode="auto">
          <a:xfrm>
            <a:off x="914400" y="6324600"/>
            <a:ext cx="70866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5893" name="Freeform 5"/>
          <p:cNvSpPr>
            <a:spLocks/>
          </p:cNvSpPr>
          <p:nvPr/>
        </p:nvSpPr>
        <p:spPr bwMode="auto">
          <a:xfrm>
            <a:off x="928688" y="3279775"/>
            <a:ext cx="7315200" cy="2744788"/>
          </a:xfrm>
          <a:custGeom>
            <a:avLst/>
            <a:gdLst>
              <a:gd name="T0" fmla="*/ 0 w 4608"/>
              <a:gd name="T1" fmla="*/ 0 h 1729"/>
              <a:gd name="T2" fmla="*/ 613 w 4608"/>
              <a:gd name="T3" fmla="*/ 73 h 1729"/>
              <a:gd name="T4" fmla="*/ 1335 w 4608"/>
              <a:gd name="T5" fmla="*/ 382 h 1729"/>
              <a:gd name="T6" fmla="*/ 1815 w 4608"/>
              <a:gd name="T7" fmla="*/ 766 h 1729"/>
              <a:gd name="T8" fmla="*/ 2103 w 4608"/>
              <a:gd name="T9" fmla="*/ 1116 h 1729"/>
              <a:gd name="T10" fmla="*/ 2441 w 4608"/>
              <a:gd name="T11" fmla="*/ 1390 h 1729"/>
              <a:gd name="T12" fmla="*/ 2999 w 4608"/>
              <a:gd name="T13" fmla="*/ 1628 h 1729"/>
              <a:gd name="T14" fmla="*/ 3584 w 4608"/>
              <a:gd name="T15" fmla="*/ 1710 h 1729"/>
              <a:gd name="T16" fmla="*/ 3975 w 4608"/>
              <a:gd name="T17" fmla="*/ 1726 h 1729"/>
              <a:gd name="T18" fmla="*/ 4608 w 4608"/>
              <a:gd name="T19" fmla="*/ 1728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08" h="1729">
                <a:moveTo>
                  <a:pt x="0" y="0"/>
                </a:moveTo>
                <a:cubicBezTo>
                  <a:pt x="104" y="12"/>
                  <a:pt x="391" y="9"/>
                  <a:pt x="613" y="73"/>
                </a:cubicBezTo>
                <a:cubicBezTo>
                  <a:pt x="835" y="137"/>
                  <a:pt x="1135" y="266"/>
                  <a:pt x="1335" y="382"/>
                </a:cubicBezTo>
                <a:cubicBezTo>
                  <a:pt x="1535" y="498"/>
                  <a:pt x="1687" y="644"/>
                  <a:pt x="1815" y="766"/>
                </a:cubicBezTo>
                <a:cubicBezTo>
                  <a:pt x="1943" y="888"/>
                  <a:pt x="1999" y="1012"/>
                  <a:pt x="2103" y="1116"/>
                </a:cubicBezTo>
                <a:cubicBezTo>
                  <a:pt x="2207" y="1220"/>
                  <a:pt x="2292" y="1305"/>
                  <a:pt x="2441" y="1390"/>
                </a:cubicBezTo>
                <a:cubicBezTo>
                  <a:pt x="2590" y="1475"/>
                  <a:pt x="2809" y="1575"/>
                  <a:pt x="2999" y="1628"/>
                </a:cubicBezTo>
                <a:cubicBezTo>
                  <a:pt x="3189" y="1681"/>
                  <a:pt x="3421" y="1694"/>
                  <a:pt x="3584" y="1710"/>
                </a:cubicBezTo>
                <a:cubicBezTo>
                  <a:pt x="3747" y="1726"/>
                  <a:pt x="3804" y="1723"/>
                  <a:pt x="3975" y="1726"/>
                </a:cubicBezTo>
                <a:cubicBezTo>
                  <a:pt x="4146" y="1729"/>
                  <a:pt x="4476" y="1728"/>
                  <a:pt x="4608" y="1728"/>
                </a:cubicBezTo>
              </a:path>
            </a:pathLst>
          </a:custGeom>
          <a:noFill/>
          <a:ln w="603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165894" name="Object 6"/>
          <p:cNvGraphicFramePr>
            <a:graphicFrameLocks noChangeAspect="1"/>
          </p:cNvGraphicFramePr>
          <p:nvPr/>
        </p:nvGraphicFramePr>
        <p:xfrm>
          <a:off x="176213" y="2438400"/>
          <a:ext cx="655637" cy="838200"/>
        </p:xfrm>
        <a:graphic>
          <a:graphicData uri="http://schemas.openxmlformats.org/presentationml/2006/ole">
            <mc:AlternateContent xmlns:mc="http://schemas.openxmlformats.org/markup-compatibility/2006">
              <mc:Choice xmlns:v="urn:schemas-microsoft-com:vml" Requires="v">
                <p:oleObj spid="_x0000_s7393" name="Equation" r:id="rId6" imgW="228600" imgH="291960" progId="Equation.DSMT4">
                  <p:embed/>
                </p:oleObj>
              </mc:Choice>
              <mc:Fallback>
                <p:oleObj name="Equation" r:id="rId6" imgW="228600" imgH="291960" progId="Equation.DSMT4">
                  <p:embed/>
                  <p:pic>
                    <p:nvPicPr>
                      <p:cNvPr id="165894"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213" y="2438400"/>
                        <a:ext cx="655637"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5895" name="Object 7"/>
          <p:cNvGraphicFramePr>
            <a:graphicFrameLocks noChangeAspect="1"/>
          </p:cNvGraphicFramePr>
          <p:nvPr/>
        </p:nvGraphicFramePr>
        <p:xfrm>
          <a:off x="8153400" y="5486400"/>
          <a:ext cx="911225" cy="1295400"/>
        </p:xfrm>
        <a:graphic>
          <a:graphicData uri="http://schemas.openxmlformats.org/presentationml/2006/ole">
            <mc:AlternateContent xmlns:mc="http://schemas.openxmlformats.org/markup-compatibility/2006">
              <mc:Choice xmlns:v="urn:schemas-microsoft-com:vml" Requires="v">
                <p:oleObj spid="_x0000_s7394" name="Equation" r:id="rId8" imgW="393480" imgH="558720" progId="Equation.DSMT4">
                  <p:embed/>
                </p:oleObj>
              </mc:Choice>
              <mc:Fallback>
                <p:oleObj name="Equation" r:id="rId8" imgW="393480" imgH="558720" progId="Equation.DSMT4">
                  <p:embed/>
                  <p:pic>
                    <p:nvPicPr>
                      <p:cNvPr id="16589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53400" y="5486400"/>
                        <a:ext cx="911225"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5902" name="Text Box 14"/>
          <p:cNvSpPr txBox="1">
            <a:spLocks noChangeArrowheads="1"/>
          </p:cNvSpPr>
          <p:nvPr/>
        </p:nvSpPr>
        <p:spPr bwMode="auto">
          <a:xfrm>
            <a:off x="914400" y="32766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b="1"/>
              <a:t>R</a:t>
            </a:r>
            <a:endParaRPr lang="ru-RU" altLang="ru-RU" b="1"/>
          </a:p>
        </p:txBody>
      </p:sp>
      <p:graphicFrame>
        <p:nvGraphicFramePr>
          <p:cNvPr id="165903" name="Object 15"/>
          <p:cNvGraphicFramePr>
            <a:graphicFrameLocks noChangeAspect="1"/>
          </p:cNvGraphicFramePr>
          <p:nvPr/>
        </p:nvGraphicFramePr>
        <p:xfrm>
          <a:off x="6324600" y="6380163"/>
          <a:ext cx="1301750" cy="477837"/>
        </p:xfrm>
        <a:graphic>
          <a:graphicData uri="http://schemas.openxmlformats.org/presentationml/2006/ole">
            <mc:AlternateContent xmlns:mc="http://schemas.openxmlformats.org/markup-compatibility/2006">
              <mc:Choice xmlns:v="urn:schemas-microsoft-com:vml" Requires="v">
                <p:oleObj spid="_x0000_s7395" name="Equation" r:id="rId10" imgW="622080" imgH="228600" progId="Equation.DSMT4">
                  <p:embed/>
                </p:oleObj>
              </mc:Choice>
              <mc:Fallback>
                <p:oleObj name="Equation" r:id="rId10" imgW="622080" imgH="228600" progId="Equation.DSMT4">
                  <p:embed/>
                  <p:pic>
                    <p:nvPicPr>
                      <p:cNvPr id="165903"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24600" y="6380163"/>
                        <a:ext cx="1301750" cy="477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5904" name="Object 16"/>
          <p:cNvGraphicFramePr>
            <a:graphicFrameLocks noChangeAspect="1"/>
          </p:cNvGraphicFramePr>
          <p:nvPr/>
        </p:nvGraphicFramePr>
        <p:xfrm>
          <a:off x="2895600" y="6367463"/>
          <a:ext cx="1447800" cy="490537"/>
        </p:xfrm>
        <a:graphic>
          <a:graphicData uri="http://schemas.openxmlformats.org/presentationml/2006/ole">
            <mc:AlternateContent xmlns:mc="http://schemas.openxmlformats.org/markup-compatibility/2006">
              <mc:Choice xmlns:v="urn:schemas-microsoft-com:vml" Requires="v">
                <p:oleObj spid="_x0000_s7396" name="Equation" r:id="rId12" imgW="672840" imgH="228600" progId="Equation.DSMT4">
                  <p:embed/>
                </p:oleObj>
              </mc:Choice>
              <mc:Fallback>
                <p:oleObj name="Equation" r:id="rId12" imgW="672840" imgH="228600" progId="Equation.DSMT4">
                  <p:embed/>
                  <p:pic>
                    <p:nvPicPr>
                      <p:cNvPr id="165904"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95600" y="6367463"/>
                        <a:ext cx="1447800"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5905" name="Text Box 17"/>
          <p:cNvSpPr txBox="1">
            <a:spLocks noChangeArrowheads="1"/>
          </p:cNvSpPr>
          <p:nvPr/>
        </p:nvSpPr>
        <p:spPr bwMode="auto">
          <a:xfrm>
            <a:off x="1318918" y="208275"/>
            <a:ext cx="6307432" cy="461665"/>
          </a:xfrm>
          <a:prstGeom prst="rect">
            <a:avLst/>
          </a:prstGeom>
          <a:noFill/>
          <a:ln>
            <a:noFill/>
          </a:ln>
          <a:effectLst/>
        </p:spPr>
        <p:txBody>
          <a:bodyPr wrap="none">
            <a:spAutoFit/>
          </a:bodyPr>
          <a:lstStyle/>
          <a:p>
            <a:r>
              <a:rPr lang="ru-RU" altLang="ru-RU" sz="2400" dirty="0">
                <a:latin typeface="Times New Roman" panose="02020603050405020304" pitchFamily="18" charset="0"/>
                <a:cs typeface="Times New Roman" panose="02020603050405020304" pitchFamily="18" charset="0"/>
              </a:rPr>
              <a:t>Колебательная теплоемкость. Одно колебание.</a:t>
            </a:r>
          </a:p>
        </p:txBody>
      </p:sp>
      <p:graphicFrame>
        <p:nvGraphicFramePr>
          <p:cNvPr id="2" name="Объект 1"/>
          <p:cNvGraphicFramePr>
            <a:graphicFrameLocks noChangeAspect="1"/>
          </p:cNvGraphicFramePr>
          <p:nvPr/>
        </p:nvGraphicFramePr>
        <p:xfrm>
          <a:off x="3879909" y="3222053"/>
          <a:ext cx="4774348" cy="499641"/>
        </p:xfrm>
        <a:graphic>
          <a:graphicData uri="http://schemas.openxmlformats.org/presentationml/2006/ole">
            <mc:AlternateContent xmlns:mc="http://schemas.openxmlformats.org/markup-compatibility/2006">
              <mc:Choice xmlns:v="urn:schemas-microsoft-com:vml" Requires="v">
                <p:oleObj spid="_x0000_s7397" name="Equation" r:id="rId14" imgW="2184120" imgH="228600" progId="Equation.DSMT4">
                  <p:embed/>
                </p:oleObj>
              </mc:Choice>
              <mc:Fallback>
                <p:oleObj name="Equation" r:id="rId14" imgW="2184120" imgH="228600" progId="Equation.DSMT4">
                  <p:embed/>
                  <p:pic>
                    <p:nvPicPr>
                      <p:cNvPr id="2" name="Объект 1"/>
                      <p:cNvPicPr/>
                      <p:nvPr/>
                    </p:nvPicPr>
                    <p:blipFill>
                      <a:blip r:embed="rId15"/>
                      <a:stretch>
                        <a:fillRect/>
                      </a:stretch>
                    </p:blipFill>
                    <p:spPr>
                      <a:xfrm>
                        <a:off x="3879909" y="3222053"/>
                        <a:ext cx="4774348" cy="499641"/>
                      </a:xfrm>
                      <a:prstGeom prst="rect">
                        <a:avLst/>
                      </a:prstGeom>
                    </p:spPr>
                  </p:pic>
                </p:oleObj>
              </mc:Fallback>
            </mc:AlternateContent>
          </a:graphicData>
        </a:graphic>
      </p:graphicFrame>
      <p:sp>
        <p:nvSpPr>
          <p:cNvPr id="3" name="Номер слайда 2">
            <a:extLst>
              <a:ext uri="{FF2B5EF4-FFF2-40B4-BE49-F238E27FC236}">
                <a16:creationId xmlns:a16="http://schemas.microsoft.com/office/drawing/2014/main" id="{B0D0618B-B4F2-4942-A342-E8038222B9B0}"/>
              </a:ext>
            </a:extLst>
          </p:cNvPr>
          <p:cNvSpPr>
            <a:spLocks noGrp="1"/>
          </p:cNvSpPr>
          <p:nvPr>
            <p:ph type="sldNum" sz="quarter" idx="12"/>
          </p:nvPr>
        </p:nvSpPr>
        <p:spPr/>
        <p:txBody>
          <a:bodyPr/>
          <a:lstStyle/>
          <a:p>
            <a:fld id="{45989385-0C2A-48FD-964C-3721ACD90A99}" type="slidenum">
              <a:rPr lang="ru-RU" smtClean="0"/>
              <a:t>20</a:t>
            </a:fld>
            <a:endParaRPr lang="ru-RU"/>
          </a:p>
        </p:txBody>
      </p:sp>
    </p:spTree>
    <p:extLst>
      <p:ext uri="{BB962C8B-B14F-4D97-AF65-F5344CB8AC3E}">
        <p14:creationId xmlns:p14="http://schemas.microsoft.com/office/powerpoint/2010/main" val="4118350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7492" y="554293"/>
            <a:ext cx="2919710"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N- </a:t>
            </a:r>
            <a:r>
              <a:rPr lang="ru-RU" sz="2400" dirty="0">
                <a:latin typeface="Times New Roman" panose="02020603050405020304" pitchFamily="18" charset="0"/>
                <a:cs typeface="Times New Roman" panose="02020603050405020304" pitchFamily="18" charset="0"/>
              </a:rPr>
              <a:t>атомная молекула</a:t>
            </a:r>
          </a:p>
        </p:txBody>
      </p:sp>
      <p:sp>
        <p:nvSpPr>
          <p:cNvPr id="3" name="TextBox 2"/>
          <p:cNvSpPr txBox="1"/>
          <p:nvPr/>
        </p:nvSpPr>
        <p:spPr>
          <a:xfrm>
            <a:off x="1042012" y="1745551"/>
            <a:ext cx="4610108" cy="461665"/>
          </a:xfrm>
          <a:prstGeom prst="rect">
            <a:avLst/>
          </a:prstGeom>
          <a:noFill/>
        </p:spPr>
        <p:txBody>
          <a:bodyPr wrap="none" rtlCol="0">
            <a:spAutoFit/>
          </a:bodyPr>
          <a:lstStyle/>
          <a:p>
            <a:r>
              <a:rPr lang="ru-RU" sz="2400" dirty="0"/>
              <a:t>Число нормальных колебаний, </a:t>
            </a:r>
            <a:r>
              <a:rPr lang="en-US" sz="2400" i="1" dirty="0" err="1"/>
              <a:t>i</a:t>
            </a:r>
            <a:r>
              <a:rPr lang="en-US" sz="2400" i="1" dirty="0"/>
              <a:t>  </a:t>
            </a:r>
            <a:r>
              <a:rPr lang="ru-RU" sz="2400" dirty="0"/>
              <a:t>:</a:t>
            </a:r>
          </a:p>
        </p:txBody>
      </p:sp>
      <p:sp>
        <p:nvSpPr>
          <p:cNvPr id="4" name="TextBox 3"/>
          <p:cNvSpPr txBox="1"/>
          <p:nvPr/>
        </p:nvSpPr>
        <p:spPr>
          <a:xfrm>
            <a:off x="826177" y="2911311"/>
            <a:ext cx="2839752" cy="461665"/>
          </a:xfrm>
          <a:prstGeom prst="rect">
            <a:avLst/>
          </a:prstGeom>
          <a:noFill/>
        </p:spPr>
        <p:txBody>
          <a:bodyPr wrap="none" rtlCol="0">
            <a:spAutoFit/>
          </a:bodyPr>
          <a:lstStyle/>
          <a:p>
            <a:r>
              <a:rPr lang="ru-RU" sz="2400" dirty="0">
                <a:latin typeface="Times New Roman" panose="02020603050405020304" pitchFamily="18" charset="0"/>
                <a:cs typeface="Times New Roman" panose="02020603050405020304" pitchFamily="18" charset="0"/>
              </a:rPr>
              <a:t>Линейная молекула:</a:t>
            </a:r>
          </a:p>
        </p:txBody>
      </p:sp>
      <p:sp>
        <p:nvSpPr>
          <p:cNvPr id="5" name="TextBox 4"/>
          <p:cNvSpPr txBox="1"/>
          <p:nvPr/>
        </p:nvSpPr>
        <p:spPr>
          <a:xfrm>
            <a:off x="5350117" y="2843889"/>
            <a:ext cx="1383712" cy="461665"/>
          </a:xfrm>
          <a:prstGeom prst="rect">
            <a:avLst/>
          </a:prstGeom>
          <a:noFill/>
        </p:spPr>
        <p:txBody>
          <a:bodyPr wrap="none" rtlCol="0">
            <a:spAutoFit/>
          </a:bodyPr>
          <a:lstStyle/>
          <a:p>
            <a:r>
              <a:rPr lang="en-US" sz="2400" i="1" dirty="0" err="1">
                <a:latin typeface="Times New Roman" panose="02020603050405020304" pitchFamily="18" charset="0"/>
                <a:cs typeface="Times New Roman" panose="02020603050405020304" pitchFamily="18" charset="0"/>
              </a:rPr>
              <a:t>i</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N</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5</a:t>
            </a:r>
            <a:endParaRPr lang="ru-RU" sz="24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826177" y="4327738"/>
            <a:ext cx="3196773" cy="461665"/>
          </a:xfrm>
          <a:prstGeom prst="rect">
            <a:avLst/>
          </a:prstGeom>
          <a:noFill/>
        </p:spPr>
        <p:txBody>
          <a:bodyPr wrap="none" rtlCol="0">
            <a:spAutoFit/>
          </a:bodyPr>
          <a:lstStyle/>
          <a:p>
            <a:r>
              <a:rPr lang="ru-RU" sz="2400" dirty="0"/>
              <a:t>Нелинейная молекула:</a:t>
            </a:r>
          </a:p>
        </p:txBody>
      </p:sp>
      <p:sp>
        <p:nvSpPr>
          <p:cNvPr id="8" name="TextBox 7"/>
          <p:cNvSpPr txBox="1"/>
          <p:nvPr/>
        </p:nvSpPr>
        <p:spPr>
          <a:xfrm>
            <a:off x="5413038" y="4170784"/>
            <a:ext cx="1289135" cy="461665"/>
          </a:xfrm>
          <a:prstGeom prst="rect">
            <a:avLst/>
          </a:prstGeom>
          <a:noFill/>
        </p:spPr>
        <p:txBody>
          <a:bodyPr wrap="none" rtlCol="0">
            <a:spAutoFit/>
          </a:bodyPr>
          <a:lstStyle/>
          <a:p>
            <a:r>
              <a:rPr lang="en-US" sz="2400" i="1" dirty="0" err="1"/>
              <a:t>i</a:t>
            </a:r>
            <a:r>
              <a:rPr lang="en-US" sz="2400" dirty="0"/>
              <a:t> = </a:t>
            </a:r>
            <a:r>
              <a:rPr lang="ru-RU" sz="2400" dirty="0"/>
              <a:t>3</a:t>
            </a:r>
            <a:r>
              <a:rPr lang="en-US" sz="2400" dirty="0"/>
              <a:t>N</a:t>
            </a:r>
            <a:r>
              <a:rPr lang="ru-RU" sz="2400" dirty="0"/>
              <a:t> </a:t>
            </a:r>
            <a:r>
              <a:rPr lang="en-US" sz="2400" dirty="0"/>
              <a:t>-</a:t>
            </a:r>
            <a:r>
              <a:rPr lang="ru-RU" sz="2400" dirty="0"/>
              <a:t> 6</a:t>
            </a:r>
          </a:p>
        </p:txBody>
      </p:sp>
      <p:graphicFrame>
        <p:nvGraphicFramePr>
          <p:cNvPr id="6" name="Объект 5">
            <a:extLst>
              <a:ext uri="{FF2B5EF4-FFF2-40B4-BE49-F238E27FC236}">
                <a16:creationId xmlns:a16="http://schemas.microsoft.com/office/drawing/2014/main" id="{540B63A5-A9E7-446B-8435-59505027C1B0}"/>
              </a:ext>
            </a:extLst>
          </p:cNvPr>
          <p:cNvGraphicFramePr>
            <a:graphicFrameLocks noChangeAspect="1"/>
          </p:cNvGraphicFramePr>
          <p:nvPr>
            <p:extLst>
              <p:ext uri="{D42A27DB-BD31-4B8C-83A1-F6EECF244321}">
                <p14:modId xmlns:p14="http://schemas.microsoft.com/office/powerpoint/2010/main" val="782025842"/>
              </p:ext>
            </p:extLst>
          </p:nvPr>
        </p:nvGraphicFramePr>
        <p:xfrm>
          <a:off x="1010595" y="5440870"/>
          <a:ext cx="6388100" cy="381000"/>
        </p:xfrm>
        <a:graphic>
          <a:graphicData uri="http://schemas.openxmlformats.org/presentationml/2006/ole">
            <mc:AlternateContent xmlns:mc="http://schemas.openxmlformats.org/markup-compatibility/2006">
              <mc:Choice xmlns:v="urn:schemas-microsoft-com:vml" Requires="v">
                <p:oleObj spid="_x0000_s30753" name="Equation" r:id="rId3" imgW="6387840" imgH="380880" progId="Equation.DSMT4">
                  <p:embed/>
                </p:oleObj>
              </mc:Choice>
              <mc:Fallback>
                <p:oleObj name="Equation" r:id="rId3" imgW="6387840" imgH="380880" progId="Equation.DSMT4">
                  <p:embed/>
                  <p:pic>
                    <p:nvPicPr>
                      <p:cNvPr id="0" name=""/>
                      <p:cNvPicPr/>
                      <p:nvPr/>
                    </p:nvPicPr>
                    <p:blipFill>
                      <a:blip r:embed="rId4"/>
                      <a:stretch>
                        <a:fillRect/>
                      </a:stretch>
                    </p:blipFill>
                    <p:spPr>
                      <a:xfrm>
                        <a:off x="1010595" y="5440870"/>
                        <a:ext cx="6388100" cy="381000"/>
                      </a:xfrm>
                      <a:prstGeom prst="rect">
                        <a:avLst/>
                      </a:prstGeom>
                      <a:noFill/>
                      <a:ln w="28575">
                        <a:solidFill>
                          <a:srgbClr val="FF0000"/>
                        </a:solidFill>
                      </a:ln>
                    </p:spPr>
                  </p:pic>
                </p:oleObj>
              </mc:Fallback>
            </mc:AlternateContent>
          </a:graphicData>
        </a:graphic>
      </p:graphicFrame>
      <p:sp>
        <p:nvSpPr>
          <p:cNvPr id="9" name="Номер слайда 8">
            <a:extLst>
              <a:ext uri="{FF2B5EF4-FFF2-40B4-BE49-F238E27FC236}">
                <a16:creationId xmlns:a16="http://schemas.microsoft.com/office/drawing/2014/main" id="{AF097633-9FA3-44C5-9BA4-C2D56E97A85C}"/>
              </a:ext>
            </a:extLst>
          </p:cNvPr>
          <p:cNvSpPr>
            <a:spLocks noGrp="1"/>
          </p:cNvSpPr>
          <p:nvPr>
            <p:ph type="sldNum" sz="quarter" idx="12"/>
          </p:nvPr>
        </p:nvSpPr>
        <p:spPr/>
        <p:txBody>
          <a:bodyPr/>
          <a:lstStyle/>
          <a:p>
            <a:fld id="{45989385-0C2A-48FD-964C-3721ACD90A99}" type="slidenum">
              <a:rPr lang="ru-RU" smtClean="0"/>
              <a:t>21</a:t>
            </a:fld>
            <a:endParaRPr lang="ru-RU"/>
          </a:p>
        </p:txBody>
      </p:sp>
    </p:spTree>
    <p:extLst>
      <p:ext uri="{BB962C8B-B14F-4D97-AF65-F5344CB8AC3E}">
        <p14:creationId xmlns:p14="http://schemas.microsoft.com/office/powerpoint/2010/main" val="1063439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5890" name="Object 2"/>
          <p:cNvGraphicFramePr>
            <a:graphicFrameLocks noChangeAspect="1"/>
          </p:cNvGraphicFramePr>
          <p:nvPr/>
        </p:nvGraphicFramePr>
        <p:xfrm>
          <a:off x="683568" y="985837"/>
          <a:ext cx="8058795" cy="1381125"/>
        </p:xfrm>
        <a:graphic>
          <a:graphicData uri="http://schemas.openxmlformats.org/presentationml/2006/ole">
            <mc:AlternateContent xmlns:mc="http://schemas.openxmlformats.org/markup-compatibility/2006">
              <mc:Choice xmlns:v="urn:schemas-microsoft-com:vml" Requires="v">
                <p:oleObj spid="_x0000_s9403" name="Equation" r:id="rId4" imgW="5422680" imgH="749160" progId="Equation.DSMT4">
                  <p:embed/>
                </p:oleObj>
              </mc:Choice>
              <mc:Fallback>
                <p:oleObj name="Equation" r:id="rId4" imgW="5422680" imgH="749160" progId="Equation.DSMT4">
                  <p:embed/>
                  <p:pic>
                    <p:nvPicPr>
                      <p:cNvPr id="165890" name="Object 2"/>
                      <p:cNvPicPr>
                        <a:picLocks noChangeAspect="1" noChangeArrowheads="1"/>
                      </p:cNvPicPr>
                      <p:nvPr/>
                    </p:nvPicPr>
                    <p:blipFill>
                      <a:blip r:embed="rId5"/>
                      <a:srcRect/>
                      <a:stretch>
                        <a:fillRect/>
                      </a:stretch>
                    </p:blipFill>
                    <p:spPr bwMode="auto">
                      <a:xfrm>
                        <a:off x="683568" y="985837"/>
                        <a:ext cx="8058795" cy="1381125"/>
                      </a:xfrm>
                      <a:prstGeom prst="rect">
                        <a:avLst/>
                      </a:prstGeom>
                      <a:noFill/>
                      <a:ln>
                        <a:noFill/>
                      </a:ln>
                      <a:effectLst/>
                    </p:spPr>
                  </p:pic>
                </p:oleObj>
              </mc:Fallback>
            </mc:AlternateContent>
          </a:graphicData>
        </a:graphic>
      </p:graphicFrame>
      <p:sp>
        <p:nvSpPr>
          <p:cNvPr id="165891" name="Line 3"/>
          <p:cNvSpPr>
            <a:spLocks noChangeShapeType="1"/>
          </p:cNvSpPr>
          <p:nvPr/>
        </p:nvSpPr>
        <p:spPr bwMode="auto">
          <a:xfrm flipV="1">
            <a:off x="914400" y="2590800"/>
            <a:ext cx="0" cy="37338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5892" name="Line 4"/>
          <p:cNvSpPr>
            <a:spLocks noChangeShapeType="1"/>
          </p:cNvSpPr>
          <p:nvPr/>
        </p:nvSpPr>
        <p:spPr bwMode="auto">
          <a:xfrm>
            <a:off x="914400" y="6324600"/>
            <a:ext cx="70866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5893" name="Freeform 5"/>
          <p:cNvSpPr>
            <a:spLocks/>
          </p:cNvSpPr>
          <p:nvPr/>
        </p:nvSpPr>
        <p:spPr bwMode="auto">
          <a:xfrm>
            <a:off x="928688" y="3279775"/>
            <a:ext cx="7315200" cy="2744788"/>
          </a:xfrm>
          <a:custGeom>
            <a:avLst/>
            <a:gdLst>
              <a:gd name="T0" fmla="*/ 0 w 4608"/>
              <a:gd name="T1" fmla="*/ 0 h 1729"/>
              <a:gd name="T2" fmla="*/ 613 w 4608"/>
              <a:gd name="T3" fmla="*/ 73 h 1729"/>
              <a:gd name="T4" fmla="*/ 1335 w 4608"/>
              <a:gd name="T5" fmla="*/ 382 h 1729"/>
              <a:gd name="T6" fmla="*/ 1815 w 4608"/>
              <a:gd name="T7" fmla="*/ 766 h 1729"/>
              <a:gd name="T8" fmla="*/ 2103 w 4608"/>
              <a:gd name="T9" fmla="*/ 1116 h 1729"/>
              <a:gd name="T10" fmla="*/ 2441 w 4608"/>
              <a:gd name="T11" fmla="*/ 1390 h 1729"/>
              <a:gd name="T12" fmla="*/ 2999 w 4608"/>
              <a:gd name="T13" fmla="*/ 1628 h 1729"/>
              <a:gd name="T14" fmla="*/ 3584 w 4608"/>
              <a:gd name="T15" fmla="*/ 1710 h 1729"/>
              <a:gd name="T16" fmla="*/ 3975 w 4608"/>
              <a:gd name="T17" fmla="*/ 1726 h 1729"/>
              <a:gd name="T18" fmla="*/ 4608 w 4608"/>
              <a:gd name="T19" fmla="*/ 1728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08" h="1729">
                <a:moveTo>
                  <a:pt x="0" y="0"/>
                </a:moveTo>
                <a:cubicBezTo>
                  <a:pt x="104" y="12"/>
                  <a:pt x="391" y="9"/>
                  <a:pt x="613" y="73"/>
                </a:cubicBezTo>
                <a:cubicBezTo>
                  <a:pt x="835" y="137"/>
                  <a:pt x="1135" y="266"/>
                  <a:pt x="1335" y="382"/>
                </a:cubicBezTo>
                <a:cubicBezTo>
                  <a:pt x="1535" y="498"/>
                  <a:pt x="1687" y="644"/>
                  <a:pt x="1815" y="766"/>
                </a:cubicBezTo>
                <a:cubicBezTo>
                  <a:pt x="1943" y="888"/>
                  <a:pt x="1999" y="1012"/>
                  <a:pt x="2103" y="1116"/>
                </a:cubicBezTo>
                <a:cubicBezTo>
                  <a:pt x="2207" y="1220"/>
                  <a:pt x="2292" y="1305"/>
                  <a:pt x="2441" y="1390"/>
                </a:cubicBezTo>
                <a:cubicBezTo>
                  <a:pt x="2590" y="1475"/>
                  <a:pt x="2809" y="1575"/>
                  <a:pt x="2999" y="1628"/>
                </a:cubicBezTo>
                <a:cubicBezTo>
                  <a:pt x="3189" y="1681"/>
                  <a:pt x="3421" y="1694"/>
                  <a:pt x="3584" y="1710"/>
                </a:cubicBezTo>
                <a:cubicBezTo>
                  <a:pt x="3747" y="1726"/>
                  <a:pt x="3804" y="1723"/>
                  <a:pt x="3975" y="1726"/>
                </a:cubicBezTo>
                <a:cubicBezTo>
                  <a:pt x="4146" y="1729"/>
                  <a:pt x="4476" y="1728"/>
                  <a:pt x="4608" y="1728"/>
                </a:cubicBezTo>
              </a:path>
            </a:pathLst>
          </a:custGeom>
          <a:noFill/>
          <a:ln w="603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165894" name="Object 6"/>
          <p:cNvGraphicFramePr>
            <a:graphicFrameLocks noChangeAspect="1"/>
          </p:cNvGraphicFramePr>
          <p:nvPr/>
        </p:nvGraphicFramePr>
        <p:xfrm>
          <a:off x="176213" y="2438400"/>
          <a:ext cx="655637" cy="838200"/>
        </p:xfrm>
        <a:graphic>
          <a:graphicData uri="http://schemas.openxmlformats.org/presentationml/2006/ole">
            <mc:AlternateContent xmlns:mc="http://schemas.openxmlformats.org/markup-compatibility/2006">
              <mc:Choice xmlns:v="urn:schemas-microsoft-com:vml" Requires="v">
                <p:oleObj spid="_x0000_s9404" name="Equation" r:id="rId6" imgW="228600" imgH="291960" progId="Equation.DSMT4">
                  <p:embed/>
                </p:oleObj>
              </mc:Choice>
              <mc:Fallback>
                <p:oleObj name="Equation" r:id="rId6" imgW="228600" imgH="291960" progId="Equation.DSMT4">
                  <p:embed/>
                  <p:pic>
                    <p:nvPicPr>
                      <p:cNvPr id="165894"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213" y="2438400"/>
                        <a:ext cx="655637"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5895" name="Object 7"/>
          <p:cNvGraphicFramePr>
            <a:graphicFrameLocks noChangeAspect="1"/>
          </p:cNvGraphicFramePr>
          <p:nvPr/>
        </p:nvGraphicFramePr>
        <p:xfrm>
          <a:off x="8153400" y="5486400"/>
          <a:ext cx="911225" cy="1295400"/>
        </p:xfrm>
        <a:graphic>
          <a:graphicData uri="http://schemas.openxmlformats.org/presentationml/2006/ole">
            <mc:AlternateContent xmlns:mc="http://schemas.openxmlformats.org/markup-compatibility/2006">
              <mc:Choice xmlns:v="urn:schemas-microsoft-com:vml" Requires="v">
                <p:oleObj spid="_x0000_s9405" name="Equation" r:id="rId8" imgW="393480" imgH="558720" progId="Equation.DSMT4">
                  <p:embed/>
                </p:oleObj>
              </mc:Choice>
              <mc:Fallback>
                <p:oleObj name="Equation" r:id="rId8" imgW="393480" imgH="558720" progId="Equation.DSMT4">
                  <p:embed/>
                  <p:pic>
                    <p:nvPicPr>
                      <p:cNvPr id="16589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53400" y="5486400"/>
                        <a:ext cx="911225" cy="129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5896" name="Text Box 8"/>
          <p:cNvSpPr txBox="1">
            <a:spLocks noChangeArrowheads="1"/>
          </p:cNvSpPr>
          <p:nvPr/>
        </p:nvSpPr>
        <p:spPr bwMode="auto">
          <a:xfrm>
            <a:off x="2057400" y="6324600"/>
            <a:ext cx="608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b="1"/>
              <a:t>1.4</a:t>
            </a:r>
          </a:p>
        </p:txBody>
      </p:sp>
      <p:sp>
        <p:nvSpPr>
          <p:cNvPr id="165897" name="Text Box 9"/>
          <p:cNvSpPr txBox="1">
            <a:spLocks noChangeArrowheads="1"/>
          </p:cNvSpPr>
          <p:nvPr/>
        </p:nvSpPr>
        <p:spPr bwMode="auto">
          <a:xfrm>
            <a:off x="5486400" y="63246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b="1"/>
              <a:t>4</a:t>
            </a:r>
            <a:r>
              <a:rPr lang="en-US" altLang="ru-RU" b="1"/>
              <a:t>.</a:t>
            </a:r>
            <a:r>
              <a:rPr lang="ru-RU" altLang="ru-RU" b="1"/>
              <a:t>9</a:t>
            </a:r>
          </a:p>
        </p:txBody>
      </p:sp>
      <p:sp>
        <p:nvSpPr>
          <p:cNvPr id="165898" name="Line 10"/>
          <p:cNvSpPr>
            <a:spLocks noChangeShapeType="1"/>
          </p:cNvSpPr>
          <p:nvPr/>
        </p:nvSpPr>
        <p:spPr bwMode="auto">
          <a:xfrm flipV="1">
            <a:off x="2362200" y="3505200"/>
            <a:ext cx="0" cy="2819400"/>
          </a:xfrm>
          <a:prstGeom prst="line">
            <a:avLst/>
          </a:prstGeom>
          <a:noFill/>
          <a:ln w="476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5899" name="Line 11"/>
          <p:cNvSpPr>
            <a:spLocks noChangeShapeType="1"/>
          </p:cNvSpPr>
          <p:nvPr/>
        </p:nvSpPr>
        <p:spPr bwMode="auto">
          <a:xfrm flipV="1">
            <a:off x="5791200" y="5867400"/>
            <a:ext cx="0" cy="457200"/>
          </a:xfrm>
          <a:prstGeom prst="line">
            <a:avLst/>
          </a:prstGeom>
          <a:noFill/>
          <a:ln w="476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5900" name="Text Box 12"/>
          <p:cNvSpPr txBox="1">
            <a:spLocks noChangeArrowheads="1"/>
          </p:cNvSpPr>
          <p:nvPr/>
        </p:nvSpPr>
        <p:spPr bwMode="auto">
          <a:xfrm>
            <a:off x="1873042" y="2968614"/>
            <a:ext cx="181171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ru-RU" b="1" dirty="0"/>
              <a:t>0.87R</a:t>
            </a:r>
            <a:r>
              <a:rPr lang="ru-RU" altLang="ru-RU" b="1" dirty="0"/>
              <a:t> (950)</a:t>
            </a:r>
          </a:p>
        </p:txBody>
      </p:sp>
      <p:sp>
        <p:nvSpPr>
          <p:cNvPr id="165901" name="Text Box 13"/>
          <p:cNvSpPr txBox="1">
            <a:spLocks noChangeArrowheads="1"/>
          </p:cNvSpPr>
          <p:nvPr/>
        </p:nvSpPr>
        <p:spPr bwMode="auto">
          <a:xfrm>
            <a:off x="5582872" y="5180161"/>
            <a:ext cx="20366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ru-RU" b="1" dirty="0"/>
              <a:t>0.18R</a:t>
            </a:r>
            <a:r>
              <a:rPr lang="ru-RU" altLang="ru-RU" b="1" dirty="0"/>
              <a:t> (3443)</a:t>
            </a:r>
          </a:p>
        </p:txBody>
      </p:sp>
      <p:sp>
        <p:nvSpPr>
          <p:cNvPr id="165902" name="Text Box 14"/>
          <p:cNvSpPr txBox="1">
            <a:spLocks noChangeArrowheads="1"/>
          </p:cNvSpPr>
          <p:nvPr/>
        </p:nvSpPr>
        <p:spPr bwMode="auto">
          <a:xfrm>
            <a:off x="914400" y="3276600"/>
            <a:ext cx="533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b="1" dirty="0"/>
              <a:t>6 R</a:t>
            </a:r>
            <a:endParaRPr lang="ru-RU" altLang="ru-RU" b="1" dirty="0"/>
          </a:p>
        </p:txBody>
      </p:sp>
      <p:graphicFrame>
        <p:nvGraphicFramePr>
          <p:cNvPr id="165903" name="Object 15"/>
          <p:cNvGraphicFramePr>
            <a:graphicFrameLocks noChangeAspect="1"/>
          </p:cNvGraphicFramePr>
          <p:nvPr/>
        </p:nvGraphicFramePr>
        <p:xfrm>
          <a:off x="6324600" y="6380163"/>
          <a:ext cx="1301750" cy="477837"/>
        </p:xfrm>
        <a:graphic>
          <a:graphicData uri="http://schemas.openxmlformats.org/presentationml/2006/ole">
            <mc:AlternateContent xmlns:mc="http://schemas.openxmlformats.org/markup-compatibility/2006">
              <mc:Choice xmlns:v="urn:schemas-microsoft-com:vml" Requires="v">
                <p:oleObj spid="_x0000_s9406" name="Equation" r:id="rId10" imgW="622080" imgH="228600" progId="Equation.DSMT4">
                  <p:embed/>
                </p:oleObj>
              </mc:Choice>
              <mc:Fallback>
                <p:oleObj name="Equation" r:id="rId10" imgW="622080" imgH="228600" progId="Equation.DSMT4">
                  <p:embed/>
                  <p:pic>
                    <p:nvPicPr>
                      <p:cNvPr id="165903"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24600" y="6380163"/>
                        <a:ext cx="1301750" cy="477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5904" name="Object 16"/>
          <p:cNvGraphicFramePr>
            <a:graphicFrameLocks noChangeAspect="1"/>
          </p:cNvGraphicFramePr>
          <p:nvPr/>
        </p:nvGraphicFramePr>
        <p:xfrm>
          <a:off x="2895600" y="6367463"/>
          <a:ext cx="1447800" cy="490537"/>
        </p:xfrm>
        <a:graphic>
          <a:graphicData uri="http://schemas.openxmlformats.org/presentationml/2006/ole">
            <mc:AlternateContent xmlns:mc="http://schemas.openxmlformats.org/markup-compatibility/2006">
              <mc:Choice xmlns:v="urn:schemas-microsoft-com:vml" Requires="v">
                <p:oleObj spid="_x0000_s9407" name="Equation" r:id="rId12" imgW="672840" imgH="228600" progId="Equation.DSMT4">
                  <p:embed/>
                </p:oleObj>
              </mc:Choice>
              <mc:Fallback>
                <p:oleObj name="Equation" r:id="rId12" imgW="672840" imgH="228600" progId="Equation.DSMT4">
                  <p:embed/>
                  <p:pic>
                    <p:nvPicPr>
                      <p:cNvPr id="165904"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95600" y="6367463"/>
                        <a:ext cx="1447800"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5905" name="Text Box 17"/>
          <p:cNvSpPr txBox="1">
            <a:spLocks noChangeArrowheads="1"/>
          </p:cNvSpPr>
          <p:nvPr/>
        </p:nvSpPr>
        <p:spPr bwMode="auto">
          <a:xfrm>
            <a:off x="1015122" y="97351"/>
            <a:ext cx="6211444" cy="461665"/>
          </a:xfrm>
          <a:prstGeom prst="rect">
            <a:avLst/>
          </a:prstGeom>
          <a:solidFill>
            <a:schemeClr val="accent1">
              <a:lumMod val="20000"/>
              <a:lumOff val="80000"/>
            </a:schemeClr>
          </a:solidFill>
          <a:ln>
            <a:noFill/>
          </a:ln>
          <a:effectLst/>
        </p:spPr>
        <p:txBody>
          <a:bodyPr wrap="none">
            <a:spAutoFit/>
          </a:bodyPr>
          <a:lstStyle/>
          <a:p>
            <a:r>
              <a:rPr lang="ru-RU" altLang="ru-RU" dirty="0"/>
              <a:t>Колебательная теплоемкость, </a:t>
            </a:r>
            <a:r>
              <a:rPr lang="en-US" altLang="ru-RU" dirty="0"/>
              <a:t>NH</a:t>
            </a:r>
            <a:r>
              <a:rPr lang="en-US" altLang="ru-RU" baseline="-25000" dirty="0"/>
              <a:t>3</a:t>
            </a:r>
            <a:r>
              <a:rPr lang="en-US" altLang="ru-RU" dirty="0"/>
              <a:t>, 1000K</a:t>
            </a:r>
            <a:endParaRPr lang="ru-RU" altLang="ru-RU" dirty="0"/>
          </a:p>
        </p:txBody>
      </p:sp>
      <p:sp>
        <p:nvSpPr>
          <p:cNvPr id="2" name="Прямоугольник 1"/>
          <p:cNvSpPr/>
          <p:nvPr/>
        </p:nvSpPr>
        <p:spPr>
          <a:xfrm>
            <a:off x="4162695" y="2765641"/>
            <a:ext cx="4877004" cy="646331"/>
          </a:xfrm>
          <a:prstGeom prst="rect">
            <a:avLst/>
          </a:prstGeom>
          <a:solidFill>
            <a:schemeClr val="accent1">
              <a:lumMod val="20000"/>
              <a:lumOff val="80000"/>
            </a:schemeClr>
          </a:solidFill>
        </p:spPr>
        <p:txBody>
          <a:bodyPr wrap="square">
            <a:spAutoFit/>
          </a:bodyPr>
          <a:lstStyle/>
          <a:p>
            <a:r>
              <a:rPr lang="ru-RU" dirty="0"/>
              <a:t>3336,68 см</a:t>
            </a:r>
            <a:r>
              <a:rPr lang="ru-RU" baseline="30000" dirty="0"/>
              <a:t>–1</a:t>
            </a:r>
            <a:r>
              <a:rPr lang="ru-RU" dirty="0"/>
              <a:t> , 950,42 см</a:t>
            </a:r>
            <a:r>
              <a:rPr lang="ru-RU" baseline="30000" dirty="0"/>
              <a:t>–1</a:t>
            </a:r>
            <a:r>
              <a:rPr lang="ru-RU" dirty="0"/>
              <a:t> , 3443,47 см</a:t>
            </a:r>
            <a:r>
              <a:rPr lang="ru-RU" baseline="30000" dirty="0"/>
              <a:t>–1</a:t>
            </a:r>
            <a:r>
              <a:rPr lang="ru-RU" dirty="0"/>
              <a:t>(2) и 1627,75 см</a:t>
            </a:r>
            <a:r>
              <a:rPr lang="ru-RU" baseline="30000" dirty="0"/>
              <a:t>–1</a:t>
            </a:r>
            <a:r>
              <a:rPr lang="ru-RU" dirty="0"/>
              <a:t>(2)</a:t>
            </a:r>
            <a:endParaRPr lang="ru-RU" baseline="30000" dirty="0"/>
          </a:p>
        </p:txBody>
      </p:sp>
      <p:sp>
        <p:nvSpPr>
          <p:cNvPr id="3" name="Номер слайда 2">
            <a:extLst>
              <a:ext uri="{FF2B5EF4-FFF2-40B4-BE49-F238E27FC236}">
                <a16:creationId xmlns:a16="http://schemas.microsoft.com/office/drawing/2014/main" id="{92289D63-893E-415B-95BF-7C37C3A351F9}"/>
              </a:ext>
            </a:extLst>
          </p:cNvPr>
          <p:cNvSpPr>
            <a:spLocks noGrp="1"/>
          </p:cNvSpPr>
          <p:nvPr>
            <p:ph type="sldNum" sz="quarter" idx="12"/>
          </p:nvPr>
        </p:nvSpPr>
        <p:spPr/>
        <p:txBody>
          <a:bodyPr/>
          <a:lstStyle/>
          <a:p>
            <a:fld id="{45989385-0C2A-48FD-964C-3721ACD90A99}" type="slidenum">
              <a:rPr lang="ru-RU" smtClean="0"/>
              <a:t>22</a:t>
            </a:fld>
            <a:endParaRPr lang="ru-RU"/>
          </a:p>
        </p:txBody>
      </p:sp>
    </p:spTree>
    <p:extLst>
      <p:ext uri="{BB962C8B-B14F-4D97-AF65-F5344CB8AC3E}">
        <p14:creationId xmlns:p14="http://schemas.microsoft.com/office/powerpoint/2010/main" val="2657839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2060848"/>
            <a:ext cx="6012543" cy="523220"/>
          </a:xfrm>
          <a:prstGeom prst="rect">
            <a:avLst/>
          </a:prstGeom>
          <a:solidFill>
            <a:schemeClr val="bg1"/>
          </a:solidFill>
        </p:spPr>
        <p:txBody>
          <a:bodyPr wrap="none" rtlCol="0">
            <a:spAutoFit/>
          </a:bodyPr>
          <a:lstStyle/>
          <a:p>
            <a:r>
              <a:rPr lang="ru-RU" sz="2800" dirty="0">
                <a:latin typeface="Times New Roman" panose="02020603050405020304" pitchFamily="18" charset="0"/>
                <a:cs typeface="Times New Roman" panose="02020603050405020304" pitchFamily="18" charset="0"/>
              </a:rPr>
              <a:t>Вращательная сумма по состояниям.</a:t>
            </a:r>
          </a:p>
        </p:txBody>
      </p:sp>
      <p:sp>
        <p:nvSpPr>
          <p:cNvPr id="3" name="TextBox 2">
            <a:extLst>
              <a:ext uri="{FF2B5EF4-FFF2-40B4-BE49-F238E27FC236}">
                <a16:creationId xmlns:a16="http://schemas.microsoft.com/office/drawing/2014/main" id="{595FAE94-426C-424B-8948-36016E603C73}"/>
              </a:ext>
            </a:extLst>
          </p:cNvPr>
          <p:cNvSpPr txBox="1"/>
          <p:nvPr/>
        </p:nvSpPr>
        <p:spPr>
          <a:xfrm>
            <a:off x="209320" y="3213556"/>
            <a:ext cx="8725359" cy="430887"/>
          </a:xfrm>
          <a:prstGeom prst="rect">
            <a:avLst/>
          </a:prstGeom>
          <a:noFill/>
          <a:ln w="31750">
            <a:noFill/>
          </a:ln>
        </p:spPr>
        <p:txBody>
          <a:bodyPr wrap="square">
            <a:spAutoFit/>
          </a:bodyPr>
          <a:lstStyle/>
          <a:p>
            <a:r>
              <a:rPr lang="ru-RU" sz="2000" dirty="0">
                <a:latin typeface="Times New Roman" panose="02020603050405020304" pitchFamily="18" charset="0"/>
                <a:cs typeface="Times New Roman" panose="02020603050405020304" pitchFamily="18" charset="0"/>
              </a:rPr>
              <a:t>Характеристические температуры для двухатомных молекул , </a:t>
            </a:r>
            <a:r>
              <a:rPr lang="el-GR" sz="2000" dirty="0">
                <a:latin typeface="Times New Roman" panose="02020603050405020304" pitchFamily="18" charset="0"/>
                <a:cs typeface="Times New Roman" panose="02020603050405020304" pitchFamily="18" charset="0"/>
              </a:rPr>
              <a:t>θ</a:t>
            </a:r>
            <a:r>
              <a:rPr lang="ru-RU" sz="2000" baseline="-25000" dirty="0" err="1">
                <a:latin typeface="Times New Roman" panose="02020603050405020304" pitchFamily="18" charset="0"/>
                <a:cs typeface="Times New Roman" panose="02020603050405020304" pitchFamily="18" charset="0"/>
              </a:rPr>
              <a:t>вр</a:t>
            </a:r>
            <a:r>
              <a:rPr lang="ru-RU" sz="2000" baseline="-25000"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t>
            </a:r>
            <a:r>
              <a:rPr lang="el-GR" sz="2000"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0 – 85 </a:t>
            </a:r>
            <a:r>
              <a:rPr lang="ru-RU" sz="2200" dirty="0">
                <a:latin typeface="Times New Roman" panose="02020603050405020304" pitchFamily="18" charset="0"/>
                <a:cs typeface="Times New Roman" panose="02020603050405020304" pitchFamily="18" charset="0"/>
              </a:rPr>
              <a:t>К</a:t>
            </a:r>
          </a:p>
        </p:txBody>
      </p:sp>
      <p:sp>
        <p:nvSpPr>
          <p:cNvPr id="4" name="Номер слайда 3">
            <a:extLst>
              <a:ext uri="{FF2B5EF4-FFF2-40B4-BE49-F238E27FC236}">
                <a16:creationId xmlns:a16="http://schemas.microsoft.com/office/drawing/2014/main" id="{0B7D0784-C638-4399-BCE5-3ADEA63AD2F7}"/>
              </a:ext>
            </a:extLst>
          </p:cNvPr>
          <p:cNvSpPr>
            <a:spLocks noGrp="1"/>
          </p:cNvSpPr>
          <p:nvPr>
            <p:ph type="sldNum" sz="quarter" idx="12"/>
          </p:nvPr>
        </p:nvSpPr>
        <p:spPr/>
        <p:txBody>
          <a:bodyPr/>
          <a:lstStyle/>
          <a:p>
            <a:fld id="{45989385-0C2A-48FD-964C-3721ACD90A99}" type="slidenum">
              <a:rPr lang="ru-RU" smtClean="0"/>
              <a:t>23</a:t>
            </a:fld>
            <a:endParaRPr lang="ru-RU"/>
          </a:p>
        </p:txBody>
      </p:sp>
    </p:spTree>
    <p:extLst>
      <p:ext uri="{BB962C8B-B14F-4D97-AF65-F5344CB8AC3E}">
        <p14:creationId xmlns:p14="http://schemas.microsoft.com/office/powerpoint/2010/main" val="647128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2"/>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5" name="Line 3"/>
          <p:cNvSpPr>
            <a:spLocks noChangeShapeType="1"/>
          </p:cNvSpPr>
          <p:nvPr/>
        </p:nvSpPr>
        <p:spPr bwMode="auto">
          <a:xfrm>
            <a:off x="4572000" y="53340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6" name="Line 4"/>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7" name="Line 5"/>
          <p:cNvSpPr>
            <a:spLocks noChangeShapeType="1"/>
          </p:cNvSpPr>
          <p:nvPr/>
        </p:nvSpPr>
        <p:spPr bwMode="auto">
          <a:xfrm>
            <a:off x="4572000" y="5257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8" name="Line 6"/>
          <p:cNvSpPr>
            <a:spLocks noChangeShapeType="1"/>
          </p:cNvSpPr>
          <p:nvPr/>
        </p:nvSpPr>
        <p:spPr bwMode="auto">
          <a:xfrm>
            <a:off x="4572000" y="5105400"/>
            <a:ext cx="1066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9" name="Line 7"/>
          <p:cNvSpPr>
            <a:spLocks noChangeShapeType="1"/>
          </p:cNvSpPr>
          <p:nvPr/>
        </p:nvSpPr>
        <p:spPr bwMode="auto">
          <a:xfrm>
            <a:off x="4572000" y="47244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0" name="Line 8"/>
          <p:cNvSpPr>
            <a:spLocks noChangeShapeType="1"/>
          </p:cNvSpPr>
          <p:nvPr/>
        </p:nvSpPr>
        <p:spPr bwMode="auto">
          <a:xfrm>
            <a:off x="4572000" y="45720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1" name="Line 9"/>
          <p:cNvSpPr>
            <a:spLocks noChangeShapeType="1"/>
          </p:cNvSpPr>
          <p:nvPr/>
        </p:nvSpPr>
        <p:spPr bwMode="auto">
          <a:xfrm>
            <a:off x="4572000" y="4437063"/>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2" name="Line 10"/>
          <p:cNvSpPr>
            <a:spLocks noChangeShapeType="1"/>
          </p:cNvSpPr>
          <p:nvPr/>
        </p:nvSpPr>
        <p:spPr bwMode="auto">
          <a:xfrm>
            <a:off x="4572000" y="43434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3" name="Line 11"/>
          <p:cNvSpPr>
            <a:spLocks noChangeShapeType="1"/>
          </p:cNvSpPr>
          <p:nvPr/>
        </p:nvSpPr>
        <p:spPr bwMode="auto">
          <a:xfrm>
            <a:off x="4572000" y="4221163"/>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4" name="Line 12"/>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5" name="Line 13"/>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6" name="Line 14"/>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7" name="Line 15"/>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8" name="Line 16"/>
          <p:cNvSpPr>
            <a:spLocks noChangeShapeType="1"/>
          </p:cNvSpPr>
          <p:nvPr/>
        </p:nvSpPr>
        <p:spPr bwMode="auto">
          <a:xfrm>
            <a:off x="4572000" y="4114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9" name="Line 17"/>
          <p:cNvSpPr>
            <a:spLocks noChangeShapeType="1"/>
          </p:cNvSpPr>
          <p:nvPr/>
        </p:nvSpPr>
        <p:spPr bwMode="auto">
          <a:xfrm>
            <a:off x="4572000" y="4876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0" name="Line 18"/>
          <p:cNvSpPr>
            <a:spLocks noChangeShapeType="1"/>
          </p:cNvSpPr>
          <p:nvPr/>
        </p:nvSpPr>
        <p:spPr bwMode="auto">
          <a:xfrm>
            <a:off x="4572000" y="4876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1" name="Line 19"/>
          <p:cNvSpPr>
            <a:spLocks noChangeShapeType="1"/>
          </p:cNvSpPr>
          <p:nvPr/>
        </p:nvSpPr>
        <p:spPr bwMode="auto">
          <a:xfrm>
            <a:off x="4572000" y="5013325"/>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2" name="Line 20"/>
          <p:cNvSpPr>
            <a:spLocks noChangeShapeType="1"/>
          </p:cNvSpPr>
          <p:nvPr/>
        </p:nvSpPr>
        <p:spPr bwMode="auto">
          <a:xfrm>
            <a:off x="4572000" y="4005263"/>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3" name="Line 21"/>
          <p:cNvSpPr>
            <a:spLocks noChangeShapeType="1"/>
          </p:cNvSpPr>
          <p:nvPr/>
        </p:nvSpPr>
        <p:spPr bwMode="auto">
          <a:xfrm>
            <a:off x="4572000" y="5157788"/>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4" name="Line 22"/>
          <p:cNvSpPr>
            <a:spLocks noChangeShapeType="1"/>
          </p:cNvSpPr>
          <p:nvPr/>
        </p:nvSpPr>
        <p:spPr bwMode="auto">
          <a:xfrm>
            <a:off x="4572000" y="3860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5" name="Line 23"/>
          <p:cNvSpPr>
            <a:spLocks noChangeShapeType="1"/>
          </p:cNvSpPr>
          <p:nvPr/>
        </p:nvSpPr>
        <p:spPr bwMode="auto">
          <a:xfrm>
            <a:off x="4572000" y="3716338"/>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6" name="Line 24"/>
          <p:cNvSpPr>
            <a:spLocks noChangeShapeType="1"/>
          </p:cNvSpPr>
          <p:nvPr/>
        </p:nvSpPr>
        <p:spPr bwMode="auto">
          <a:xfrm>
            <a:off x="1524000" y="1828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7" name="Line 25"/>
          <p:cNvSpPr>
            <a:spLocks noChangeShapeType="1"/>
          </p:cNvSpPr>
          <p:nvPr/>
        </p:nvSpPr>
        <p:spPr bwMode="auto">
          <a:xfrm>
            <a:off x="1524000" y="24384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8" name="Line 26"/>
          <p:cNvSpPr>
            <a:spLocks noChangeShapeType="1"/>
          </p:cNvSpPr>
          <p:nvPr/>
        </p:nvSpPr>
        <p:spPr bwMode="auto">
          <a:xfrm>
            <a:off x="1524000" y="32004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9" name="Line 27"/>
          <p:cNvSpPr>
            <a:spLocks noChangeShapeType="1"/>
          </p:cNvSpPr>
          <p:nvPr/>
        </p:nvSpPr>
        <p:spPr bwMode="auto">
          <a:xfrm>
            <a:off x="1524000" y="40386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700" name="Line 28"/>
          <p:cNvSpPr>
            <a:spLocks noChangeShapeType="1"/>
          </p:cNvSpPr>
          <p:nvPr/>
        </p:nvSpPr>
        <p:spPr bwMode="auto">
          <a:xfrm>
            <a:off x="1600200" y="48768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701" name="Line 29"/>
          <p:cNvSpPr>
            <a:spLocks noChangeShapeType="1"/>
          </p:cNvSpPr>
          <p:nvPr/>
        </p:nvSpPr>
        <p:spPr bwMode="auto">
          <a:xfrm>
            <a:off x="7105650" y="12192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702" name="Line 30"/>
          <p:cNvSpPr>
            <a:spLocks noChangeShapeType="1"/>
          </p:cNvSpPr>
          <p:nvPr/>
        </p:nvSpPr>
        <p:spPr bwMode="auto">
          <a:xfrm>
            <a:off x="7034213" y="5410200"/>
            <a:ext cx="10668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8703" name="Object 31"/>
          <p:cNvGraphicFramePr>
            <a:graphicFrameLocks noChangeAspect="1"/>
          </p:cNvGraphicFramePr>
          <p:nvPr/>
        </p:nvGraphicFramePr>
        <p:xfrm>
          <a:off x="3276600" y="5562600"/>
          <a:ext cx="2768600" cy="857250"/>
        </p:xfrm>
        <a:graphic>
          <a:graphicData uri="http://schemas.openxmlformats.org/presentationml/2006/ole">
            <mc:AlternateContent xmlns:mc="http://schemas.openxmlformats.org/markup-compatibility/2006">
              <mc:Choice xmlns:v="urn:schemas-microsoft-com:vml" Requires="v">
                <p:oleObj spid="_x0000_s39098" name="Equation" r:id="rId4" imgW="1066800" imgH="330200" progId="Equation.DSMT4">
                  <p:embed/>
                </p:oleObj>
              </mc:Choice>
              <mc:Fallback>
                <p:oleObj name="Equation" r:id="rId4" imgW="1066800" imgH="330200" progId="Equation.DSMT4">
                  <p:embed/>
                  <p:pic>
                    <p:nvPicPr>
                      <p:cNvPr id="28703"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5562600"/>
                        <a:ext cx="2768600" cy="857250"/>
                      </a:xfrm>
                      <a:prstGeom prst="rect">
                        <a:avLst/>
                      </a:prstGeom>
                      <a:noFill/>
                      <a:ln w="349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04" name="Object 32"/>
          <p:cNvGraphicFramePr>
            <a:graphicFrameLocks noChangeAspect="1"/>
          </p:cNvGraphicFramePr>
          <p:nvPr/>
        </p:nvGraphicFramePr>
        <p:xfrm>
          <a:off x="152400" y="5181600"/>
          <a:ext cx="2438400" cy="881063"/>
        </p:xfrm>
        <a:graphic>
          <a:graphicData uri="http://schemas.openxmlformats.org/presentationml/2006/ole">
            <mc:AlternateContent xmlns:mc="http://schemas.openxmlformats.org/markup-compatibility/2006">
              <mc:Choice xmlns:v="urn:schemas-microsoft-com:vml" Requires="v">
                <p:oleObj spid="_x0000_s39099" name="Equation" r:id="rId6" imgW="914400" imgH="330200" progId="Equation.DSMT4">
                  <p:embed/>
                </p:oleObj>
              </mc:Choice>
              <mc:Fallback>
                <p:oleObj name="Equation" r:id="rId6" imgW="914400" imgH="330200" progId="Equation.DSMT4">
                  <p:embed/>
                  <p:pic>
                    <p:nvPicPr>
                      <p:cNvPr id="28704" name="Object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5181600"/>
                        <a:ext cx="2438400" cy="881063"/>
                      </a:xfrm>
                      <a:prstGeom prst="rect">
                        <a:avLst/>
                      </a:prstGeom>
                      <a:noFill/>
                      <a:ln w="349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05" name="Object 33"/>
          <p:cNvGraphicFramePr>
            <a:graphicFrameLocks noChangeAspect="1"/>
          </p:cNvGraphicFramePr>
          <p:nvPr/>
        </p:nvGraphicFramePr>
        <p:xfrm>
          <a:off x="6400800" y="5791200"/>
          <a:ext cx="2590800" cy="852488"/>
        </p:xfrm>
        <a:graphic>
          <a:graphicData uri="http://schemas.openxmlformats.org/presentationml/2006/ole">
            <mc:AlternateContent xmlns:mc="http://schemas.openxmlformats.org/markup-compatibility/2006">
              <mc:Choice xmlns:v="urn:schemas-microsoft-com:vml" Requires="v">
                <p:oleObj spid="_x0000_s39100" name="Equation" r:id="rId8" imgW="1002865" imgH="330057" progId="Equation.DSMT4">
                  <p:embed/>
                </p:oleObj>
              </mc:Choice>
              <mc:Fallback>
                <p:oleObj name="Equation" r:id="rId8" imgW="1002865" imgH="330057" progId="Equation.DSMT4">
                  <p:embed/>
                  <p:pic>
                    <p:nvPicPr>
                      <p:cNvPr id="28705" name="Object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0800" y="5791200"/>
                        <a:ext cx="2590800" cy="852488"/>
                      </a:xfrm>
                      <a:prstGeom prst="rect">
                        <a:avLst/>
                      </a:prstGeom>
                      <a:noFill/>
                      <a:ln w="349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06" name="Text Box 34"/>
          <p:cNvSpPr txBox="1">
            <a:spLocks noChangeArrowheads="1"/>
          </p:cNvSpPr>
          <p:nvPr/>
        </p:nvSpPr>
        <p:spPr bwMode="auto">
          <a:xfrm>
            <a:off x="1143000" y="0"/>
            <a:ext cx="74009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sz="3600"/>
              <a:t>Характеристическая температура</a:t>
            </a:r>
          </a:p>
        </p:txBody>
      </p:sp>
      <p:sp>
        <p:nvSpPr>
          <p:cNvPr id="28707" name="AutoShape 35"/>
          <p:cNvSpPr>
            <a:spLocks/>
          </p:cNvSpPr>
          <p:nvPr/>
        </p:nvSpPr>
        <p:spPr bwMode="auto">
          <a:xfrm>
            <a:off x="1219200" y="4038600"/>
            <a:ext cx="457200" cy="838200"/>
          </a:xfrm>
          <a:prstGeom prst="leftBrace">
            <a:avLst>
              <a:gd name="adj1" fmla="val 15278"/>
              <a:gd name="adj2" fmla="val 52343"/>
            </a:avLst>
          </a:prstGeom>
          <a:noFill/>
          <a:ln w="222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ru-RU" altLang="ru-RU"/>
          </a:p>
        </p:txBody>
      </p:sp>
      <p:graphicFrame>
        <p:nvGraphicFramePr>
          <p:cNvPr id="28708" name="Object 36"/>
          <p:cNvGraphicFramePr>
            <a:graphicFrameLocks noChangeAspect="1"/>
          </p:cNvGraphicFramePr>
          <p:nvPr/>
        </p:nvGraphicFramePr>
        <p:xfrm>
          <a:off x="3525838" y="822325"/>
          <a:ext cx="2244725" cy="1443038"/>
        </p:xfrm>
        <a:graphic>
          <a:graphicData uri="http://schemas.openxmlformats.org/presentationml/2006/ole">
            <mc:AlternateContent xmlns:mc="http://schemas.openxmlformats.org/markup-compatibility/2006">
              <mc:Choice xmlns:v="urn:schemas-microsoft-com:vml" Requires="v">
                <p:oleObj spid="_x0000_s39101" name="Equation" r:id="rId10" imgW="888840" imgH="571320" progId="Equation.DSMT4">
                  <p:embed/>
                </p:oleObj>
              </mc:Choice>
              <mc:Fallback>
                <p:oleObj name="Equation" r:id="rId10" imgW="888840" imgH="571320" progId="Equation.DSMT4">
                  <p:embed/>
                  <p:pic>
                    <p:nvPicPr>
                      <p:cNvPr id="28708" name="Object 36"/>
                      <p:cNvPicPr>
                        <a:picLocks noChangeAspect="1" noChangeArrowheads="1"/>
                      </p:cNvPicPr>
                      <p:nvPr/>
                    </p:nvPicPr>
                    <p:blipFill>
                      <a:blip r:embed="rId11"/>
                      <a:srcRect/>
                      <a:stretch>
                        <a:fillRect/>
                      </a:stretch>
                    </p:blipFill>
                    <p:spPr bwMode="auto">
                      <a:xfrm>
                        <a:off x="3525838" y="822325"/>
                        <a:ext cx="2244725" cy="1443038"/>
                      </a:xfrm>
                      <a:prstGeom prst="rect">
                        <a:avLst/>
                      </a:prstGeom>
                      <a:noFill/>
                      <a:ln w="222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09" name="AutoShape 37"/>
          <p:cNvSpPr>
            <a:spLocks/>
          </p:cNvSpPr>
          <p:nvPr/>
        </p:nvSpPr>
        <p:spPr bwMode="auto">
          <a:xfrm>
            <a:off x="7543800" y="1219200"/>
            <a:ext cx="381000" cy="4191000"/>
          </a:xfrm>
          <a:prstGeom prst="rightBrace">
            <a:avLst>
              <a:gd name="adj1" fmla="val 91667"/>
              <a:gd name="adj2" fmla="val 49556"/>
            </a:avLst>
          </a:prstGeom>
          <a:noFill/>
          <a:ln w="222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ru-RU" altLang="ru-RU"/>
          </a:p>
        </p:txBody>
      </p:sp>
      <p:graphicFrame>
        <p:nvGraphicFramePr>
          <p:cNvPr id="28710" name="Object 38"/>
          <p:cNvGraphicFramePr>
            <a:graphicFrameLocks noChangeAspect="1"/>
          </p:cNvGraphicFramePr>
          <p:nvPr/>
        </p:nvGraphicFramePr>
        <p:xfrm>
          <a:off x="0" y="4114800"/>
          <a:ext cx="1239838" cy="871538"/>
        </p:xfrm>
        <a:graphic>
          <a:graphicData uri="http://schemas.openxmlformats.org/presentationml/2006/ole">
            <mc:AlternateContent xmlns:mc="http://schemas.openxmlformats.org/markup-compatibility/2006">
              <mc:Choice xmlns:v="urn:schemas-microsoft-com:vml" Requires="v">
                <p:oleObj spid="_x0000_s39102" name="Equation" r:id="rId12" imgW="469696" imgH="330057" progId="Equation.DSMT4">
                  <p:embed/>
                </p:oleObj>
              </mc:Choice>
              <mc:Fallback>
                <p:oleObj name="Equation" r:id="rId12" imgW="469696" imgH="330057" progId="Equation.DSMT4">
                  <p:embed/>
                  <p:pic>
                    <p:nvPicPr>
                      <p:cNvPr id="28710" name="Object 3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4114800"/>
                        <a:ext cx="1239838" cy="871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11" name="Object 39"/>
          <p:cNvGraphicFramePr>
            <a:graphicFrameLocks noChangeAspect="1"/>
          </p:cNvGraphicFramePr>
          <p:nvPr/>
        </p:nvGraphicFramePr>
        <p:xfrm>
          <a:off x="7994650" y="2795588"/>
          <a:ext cx="1004888" cy="804862"/>
        </p:xfrm>
        <a:graphic>
          <a:graphicData uri="http://schemas.openxmlformats.org/presentationml/2006/ole">
            <mc:AlternateContent xmlns:mc="http://schemas.openxmlformats.org/markup-compatibility/2006">
              <mc:Choice xmlns:v="urn:schemas-microsoft-com:vml" Requires="v">
                <p:oleObj spid="_x0000_s39103" name="Equation" r:id="rId14" imgW="380835" imgH="304668" progId="Equation.DSMT4">
                  <p:embed/>
                </p:oleObj>
              </mc:Choice>
              <mc:Fallback>
                <p:oleObj name="Equation" r:id="rId14" imgW="380835" imgH="304668" progId="Equation.DSMT4">
                  <p:embed/>
                  <p:pic>
                    <p:nvPicPr>
                      <p:cNvPr id="28711" name="Object 3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94650" y="2795588"/>
                        <a:ext cx="1004888" cy="804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12" name="AutoShape 40"/>
          <p:cNvSpPr>
            <a:spLocks/>
          </p:cNvSpPr>
          <p:nvPr/>
        </p:nvSpPr>
        <p:spPr bwMode="auto">
          <a:xfrm>
            <a:off x="1143000" y="2438400"/>
            <a:ext cx="381000" cy="2438400"/>
          </a:xfrm>
          <a:prstGeom prst="leftBrace">
            <a:avLst>
              <a:gd name="adj1" fmla="val 53333"/>
              <a:gd name="adj2" fmla="val 50000"/>
            </a:avLst>
          </a:prstGeom>
          <a:noFill/>
          <a:ln w="222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ru-RU" altLang="ru-RU"/>
          </a:p>
        </p:txBody>
      </p:sp>
      <p:graphicFrame>
        <p:nvGraphicFramePr>
          <p:cNvPr id="28713" name="Object 41"/>
          <p:cNvGraphicFramePr>
            <a:graphicFrameLocks noChangeAspect="1"/>
          </p:cNvGraphicFramePr>
          <p:nvPr/>
        </p:nvGraphicFramePr>
        <p:xfrm>
          <a:off x="0" y="3048000"/>
          <a:ext cx="1306513" cy="871538"/>
        </p:xfrm>
        <a:graphic>
          <a:graphicData uri="http://schemas.openxmlformats.org/presentationml/2006/ole">
            <mc:AlternateContent xmlns:mc="http://schemas.openxmlformats.org/markup-compatibility/2006">
              <mc:Choice xmlns:v="urn:schemas-microsoft-com:vml" Requires="v">
                <p:oleObj spid="_x0000_s39104" name="Equation" r:id="rId16" imgW="495085" imgH="330057" progId="Equation.DSMT4">
                  <p:embed/>
                </p:oleObj>
              </mc:Choice>
              <mc:Fallback>
                <p:oleObj name="Equation" r:id="rId16" imgW="495085" imgH="330057" progId="Equation.DSMT4">
                  <p:embed/>
                  <p:pic>
                    <p:nvPicPr>
                      <p:cNvPr id="28713" name="Object 4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3048000"/>
                        <a:ext cx="1306513" cy="871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14" name="AutoShape 42"/>
          <p:cNvSpPr>
            <a:spLocks/>
          </p:cNvSpPr>
          <p:nvPr/>
        </p:nvSpPr>
        <p:spPr bwMode="auto">
          <a:xfrm>
            <a:off x="5638800" y="5257800"/>
            <a:ext cx="609600" cy="76200"/>
          </a:xfrm>
          <a:prstGeom prst="rightBrace">
            <a:avLst>
              <a:gd name="adj1" fmla="val 8333"/>
              <a:gd name="adj2" fmla="val 50000"/>
            </a:avLst>
          </a:prstGeom>
          <a:noFill/>
          <a:ln w="222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ru-RU" altLang="ru-RU"/>
          </a:p>
        </p:txBody>
      </p:sp>
      <p:graphicFrame>
        <p:nvGraphicFramePr>
          <p:cNvPr id="28715" name="Object 43"/>
          <p:cNvGraphicFramePr>
            <a:graphicFrameLocks noChangeAspect="1"/>
          </p:cNvGraphicFramePr>
          <p:nvPr/>
        </p:nvGraphicFramePr>
        <p:xfrm>
          <a:off x="6019800" y="4419600"/>
          <a:ext cx="1006475" cy="803275"/>
        </p:xfrm>
        <a:graphic>
          <a:graphicData uri="http://schemas.openxmlformats.org/presentationml/2006/ole">
            <mc:AlternateContent xmlns:mc="http://schemas.openxmlformats.org/markup-compatibility/2006">
              <mc:Choice xmlns:v="urn:schemas-microsoft-com:vml" Requires="v">
                <p:oleObj spid="_x0000_s39105" name="Equation" r:id="rId18" imgW="380835" imgH="304668" progId="Equation.DSMT4">
                  <p:embed/>
                </p:oleObj>
              </mc:Choice>
              <mc:Fallback>
                <p:oleObj name="Equation" r:id="rId18" imgW="380835" imgH="304668" progId="Equation.DSMT4">
                  <p:embed/>
                  <p:pic>
                    <p:nvPicPr>
                      <p:cNvPr id="28715" name="Object 4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19800" y="4419600"/>
                        <a:ext cx="1006475" cy="80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Номер слайда 1">
            <a:extLst>
              <a:ext uri="{FF2B5EF4-FFF2-40B4-BE49-F238E27FC236}">
                <a16:creationId xmlns:a16="http://schemas.microsoft.com/office/drawing/2014/main" id="{4ABA2144-E2FA-4A0C-B09C-1D801A784130}"/>
              </a:ext>
            </a:extLst>
          </p:cNvPr>
          <p:cNvSpPr>
            <a:spLocks noGrp="1"/>
          </p:cNvSpPr>
          <p:nvPr>
            <p:ph type="sldNum" sz="quarter" idx="12"/>
          </p:nvPr>
        </p:nvSpPr>
        <p:spPr/>
        <p:txBody>
          <a:bodyPr/>
          <a:lstStyle/>
          <a:p>
            <a:fld id="{45989385-0C2A-48FD-964C-3721ACD90A99}" type="slidenum">
              <a:rPr lang="ru-RU" smtClean="0"/>
              <a:t>24</a:t>
            </a:fld>
            <a:endParaRPr lang="ru-RU"/>
          </a:p>
        </p:txBody>
      </p:sp>
    </p:spTree>
    <p:extLst>
      <p:ext uri="{BB962C8B-B14F-4D97-AF65-F5344CB8AC3E}">
        <p14:creationId xmlns:p14="http://schemas.microsoft.com/office/powerpoint/2010/main" val="2731142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Oval 2"/>
          <p:cNvSpPr>
            <a:spLocks noChangeArrowheads="1"/>
          </p:cNvSpPr>
          <p:nvPr/>
        </p:nvSpPr>
        <p:spPr bwMode="auto">
          <a:xfrm>
            <a:off x="1828800" y="1295400"/>
            <a:ext cx="1219200" cy="1143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41315" name="Oval 3"/>
          <p:cNvSpPr>
            <a:spLocks noChangeArrowheads="1"/>
          </p:cNvSpPr>
          <p:nvPr/>
        </p:nvSpPr>
        <p:spPr bwMode="auto">
          <a:xfrm>
            <a:off x="5791200" y="1524000"/>
            <a:ext cx="685800" cy="609600"/>
          </a:xfrm>
          <a:prstGeom prst="ellipse">
            <a:avLst/>
          </a:prstGeom>
          <a:solidFill>
            <a:srgbClr val="FF99CC"/>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41316" name="Line 4"/>
          <p:cNvSpPr>
            <a:spLocks noChangeShapeType="1"/>
          </p:cNvSpPr>
          <p:nvPr/>
        </p:nvSpPr>
        <p:spPr bwMode="auto">
          <a:xfrm>
            <a:off x="2438400" y="1828800"/>
            <a:ext cx="3657600" cy="0"/>
          </a:xfrm>
          <a:prstGeom prst="line">
            <a:avLst/>
          </a:prstGeom>
          <a:noFill/>
          <a:ln w="603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1317" name="Text Box 5"/>
          <p:cNvSpPr txBox="1">
            <a:spLocks noChangeArrowheads="1"/>
          </p:cNvSpPr>
          <p:nvPr/>
        </p:nvSpPr>
        <p:spPr bwMode="auto">
          <a:xfrm>
            <a:off x="1905000" y="1600200"/>
            <a:ext cx="53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M</a:t>
            </a:r>
            <a:endParaRPr lang="ru-RU" altLang="ru-RU" sz="3200" b="1"/>
          </a:p>
        </p:txBody>
      </p:sp>
      <p:sp>
        <p:nvSpPr>
          <p:cNvPr id="141318" name="Text Box 6"/>
          <p:cNvSpPr txBox="1">
            <a:spLocks noChangeArrowheads="1"/>
          </p:cNvSpPr>
          <p:nvPr/>
        </p:nvSpPr>
        <p:spPr bwMode="auto">
          <a:xfrm>
            <a:off x="6019800" y="16002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b="1"/>
              <a:t>m</a:t>
            </a:r>
            <a:endParaRPr lang="ru-RU" altLang="ru-RU" b="1"/>
          </a:p>
        </p:txBody>
      </p:sp>
      <p:sp>
        <p:nvSpPr>
          <p:cNvPr id="141319" name="Text Box 7"/>
          <p:cNvSpPr txBox="1">
            <a:spLocks noChangeArrowheads="1"/>
          </p:cNvSpPr>
          <p:nvPr/>
        </p:nvSpPr>
        <p:spPr bwMode="auto">
          <a:xfrm>
            <a:off x="4038600" y="1143000"/>
            <a:ext cx="609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r</a:t>
            </a:r>
            <a:r>
              <a:rPr lang="en-US" altLang="ru-RU" sz="3200" b="1" baseline="-25000"/>
              <a:t>m</a:t>
            </a:r>
            <a:endParaRPr lang="ru-RU" altLang="ru-RU" sz="3200" b="1"/>
          </a:p>
        </p:txBody>
      </p:sp>
      <p:sp>
        <p:nvSpPr>
          <p:cNvPr id="141320" name="Text Box 8"/>
          <p:cNvSpPr txBox="1">
            <a:spLocks noChangeArrowheads="1"/>
          </p:cNvSpPr>
          <p:nvPr/>
        </p:nvSpPr>
        <p:spPr bwMode="auto">
          <a:xfrm>
            <a:off x="2971800" y="1143000"/>
            <a:ext cx="609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r</a:t>
            </a:r>
            <a:r>
              <a:rPr lang="en-US" altLang="ru-RU" sz="3200" b="1" baseline="-25000"/>
              <a:t>M</a:t>
            </a:r>
            <a:endParaRPr lang="ru-RU" altLang="ru-RU" sz="3200" b="1"/>
          </a:p>
        </p:txBody>
      </p:sp>
      <p:graphicFrame>
        <p:nvGraphicFramePr>
          <p:cNvPr id="141321" name="Object 9"/>
          <p:cNvGraphicFramePr>
            <a:graphicFrameLocks noChangeAspect="1"/>
          </p:cNvGraphicFramePr>
          <p:nvPr/>
        </p:nvGraphicFramePr>
        <p:xfrm>
          <a:off x="228600" y="2743200"/>
          <a:ext cx="2895600" cy="822325"/>
        </p:xfrm>
        <a:graphic>
          <a:graphicData uri="http://schemas.openxmlformats.org/presentationml/2006/ole">
            <mc:AlternateContent xmlns:mc="http://schemas.openxmlformats.org/markup-compatibility/2006">
              <mc:Choice xmlns:v="urn:schemas-microsoft-com:vml" Requires="v">
                <p:oleObj spid="_x0000_s40030" name="Equation" r:id="rId4" imgW="1028520" imgH="291960" progId="Equation.DSMT4">
                  <p:embed/>
                </p:oleObj>
              </mc:Choice>
              <mc:Fallback>
                <p:oleObj name="Equation" r:id="rId4" imgW="1028520" imgH="291960" progId="Equation.DSMT4">
                  <p:embed/>
                  <p:pic>
                    <p:nvPicPr>
                      <p:cNvPr id="141321"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743200"/>
                        <a:ext cx="2895600" cy="822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1322" name="AutoShape 10"/>
          <p:cNvSpPr>
            <a:spLocks/>
          </p:cNvSpPr>
          <p:nvPr/>
        </p:nvSpPr>
        <p:spPr bwMode="auto">
          <a:xfrm rot="16141024" flipV="1">
            <a:off x="4037013" y="227013"/>
            <a:ext cx="457200" cy="3657600"/>
          </a:xfrm>
          <a:prstGeom prst="leftBrace">
            <a:avLst>
              <a:gd name="adj1" fmla="val 66667"/>
              <a:gd name="adj2" fmla="val 50000"/>
            </a:avLst>
          </a:prstGeom>
          <a:noFill/>
          <a:ln w="476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41323" name="Text Box 11"/>
          <p:cNvSpPr txBox="1">
            <a:spLocks noChangeArrowheads="1"/>
          </p:cNvSpPr>
          <p:nvPr/>
        </p:nvSpPr>
        <p:spPr bwMode="auto">
          <a:xfrm>
            <a:off x="4267200" y="2209800"/>
            <a:ext cx="4778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ru-RU" sz="3200" b="1"/>
              <a:t>R</a:t>
            </a:r>
            <a:endParaRPr lang="ru-RU" altLang="ru-RU" sz="3200" b="1"/>
          </a:p>
        </p:txBody>
      </p:sp>
      <p:sp>
        <p:nvSpPr>
          <p:cNvPr id="141324" name="Oval 12"/>
          <p:cNvSpPr>
            <a:spLocks noChangeArrowheads="1"/>
          </p:cNvSpPr>
          <p:nvPr/>
        </p:nvSpPr>
        <p:spPr bwMode="auto">
          <a:xfrm>
            <a:off x="3581400" y="1752600"/>
            <a:ext cx="152400" cy="152400"/>
          </a:xfrm>
          <a:prstGeom prst="ellipse">
            <a:avLst/>
          </a:prstGeom>
          <a:solidFill>
            <a:srgbClr val="6666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aphicFrame>
        <p:nvGraphicFramePr>
          <p:cNvPr id="141325" name="Object 13"/>
          <p:cNvGraphicFramePr>
            <a:graphicFrameLocks noChangeAspect="1"/>
          </p:cNvGraphicFramePr>
          <p:nvPr/>
        </p:nvGraphicFramePr>
        <p:xfrm>
          <a:off x="5943600" y="2667000"/>
          <a:ext cx="2819400" cy="831850"/>
        </p:xfrm>
        <a:graphic>
          <a:graphicData uri="http://schemas.openxmlformats.org/presentationml/2006/ole">
            <mc:AlternateContent xmlns:mc="http://schemas.openxmlformats.org/markup-compatibility/2006">
              <mc:Choice xmlns:v="urn:schemas-microsoft-com:vml" Requires="v">
                <p:oleObj spid="_x0000_s40031" name="Equation" r:id="rId6" imgW="990360" imgH="291960" progId="Equation.DSMT4">
                  <p:embed/>
                </p:oleObj>
              </mc:Choice>
              <mc:Fallback>
                <p:oleObj name="Equation" r:id="rId6" imgW="990360" imgH="291960" progId="Equation.DSMT4">
                  <p:embed/>
                  <p:pic>
                    <p:nvPicPr>
                      <p:cNvPr id="141325"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3600" y="2667000"/>
                        <a:ext cx="2819400" cy="831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1326" name="Object 14"/>
          <p:cNvGraphicFramePr>
            <a:graphicFrameLocks noChangeAspect="1"/>
          </p:cNvGraphicFramePr>
          <p:nvPr/>
        </p:nvGraphicFramePr>
        <p:xfrm>
          <a:off x="1403350" y="5516563"/>
          <a:ext cx="6351588" cy="1065212"/>
        </p:xfrm>
        <a:graphic>
          <a:graphicData uri="http://schemas.openxmlformats.org/presentationml/2006/ole">
            <mc:AlternateContent xmlns:mc="http://schemas.openxmlformats.org/markup-compatibility/2006">
              <mc:Choice xmlns:v="urn:schemas-microsoft-com:vml" Requires="v">
                <p:oleObj spid="_x0000_s40032" name="Equation" r:id="rId8" imgW="1968480" imgH="330120" progId="Equation.DSMT4">
                  <p:embed/>
                </p:oleObj>
              </mc:Choice>
              <mc:Fallback>
                <p:oleObj name="Equation" r:id="rId8" imgW="1968480" imgH="330120" progId="Equation.DSMT4">
                  <p:embed/>
                  <p:pic>
                    <p:nvPicPr>
                      <p:cNvPr id="141326"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03350" y="5516563"/>
                        <a:ext cx="6351588" cy="1065212"/>
                      </a:xfrm>
                      <a:prstGeom prst="rect">
                        <a:avLst/>
                      </a:prstGeom>
                      <a:noFill/>
                      <a:ln w="47625">
                        <a:solidFill>
                          <a:srgbClr val="6666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1327" name="Text Box 15"/>
          <p:cNvSpPr txBox="1">
            <a:spLocks noChangeArrowheads="1"/>
          </p:cNvSpPr>
          <p:nvPr/>
        </p:nvSpPr>
        <p:spPr bwMode="auto">
          <a:xfrm>
            <a:off x="1115616" y="526703"/>
            <a:ext cx="563596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dirty="0">
                <a:latin typeface="+mn-lt"/>
              </a:rPr>
              <a:t>Двухатомная молекула. Момент инерции.</a:t>
            </a:r>
          </a:p>
        </p:txBody>
      </p:sp>
      <p:graphicFrame>
        <p:nvGraphicFramePr>
          <p:cNvPr id="141328" name="Object 16"/>
          <p:cNvGraphicFramePr>
            <a:graphicFrameLocks noChangeAspect="1"/>
          </p:cNvGraphicFramePr>
          <p:nvPr/>
        </p:nvGraphicFramePr>
        <p:xfrm>
          <a:off x="3132138" y="3429000"/>
          <a:ext cx="3124200" cy="1674813"/>
        </p:xfrm>
        <a:graphic>
          <a:graphicData uri="http://schemas.openxmlformats.org/presentationml/2006/ole">
            <mc:AlternateContent xmlns:mc="http://schemas.openxmlformats.org/markup-compatibility/2006">
              <mc:Choice xmlns:v="urn:schemas-microsoft-com:vml" Requires="v">
                <p:oleObj spid="_x0000_s40033" name="Equation" r:id="rId10" imgW="1066680" imgH="571320" progId="Equation.DSMT4">
                  <p:embed/>
                </p:oleObj>
              </mc:Choice>
              <mc:Fallback>
                <p:oleObj name="Equation" r:id="rId10" imgW="1066680" imgH="571320" progId="Equation.DSMT4">
                  <p:embed/>
                  <p:pic>
                    <p:nvPicPr>
                      <p:cNvPr id="141328"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32138" y="3429000"/>
                        <a:ext cx="3124200" cy="167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Номер слайда 1">
            <a:extLst>
              <a:ext uri="{FF2B5EF4-FFF2-40B4-BE49-F238E27FC236}">
                <a16:creationId xmlns:a16="http://schemas.microsoft.com/office/drawing/2014/main" id="{4123B381-E72D-45A7-A2C6-B69B4FA7098B}"/>
              </a:ext>
            </a:extLst>
          </p:cNvPr>
          <p:cNvSpPr>
            <a:spLocks noGrp="1"/>
          </p:cNvSpPr>
          <p:nvPr>
            <p:ph type="sldNum" sz="quarter" idx="12"/>
          </p:nvPr>
        </p:nvSpPr>
        <p:spPr/>
        <p:txBody>
          <a:bodyPr/>
          <a:lstStyle/>
          <a:p>
            <a:fld id="{45989385-0C2A-48FD-964C-3721ACD90A99}" type="slidenum">
              <a:rPr lang="ru-RU" smtClean="0"/>
              <a:t>25</a:t>
            </a:fld>
            <a:endParaRPr lang="ru-RU"/>
          </a:p>
        </p:txBody>
      </p:sp>
    </p:spTree>
    <p:extLst>
      <p:ext uri="{BB962C8B-B14F-4D97-AF65-F5344CB8AC3E}">
        <p14:creationId xmlns:p14="http://schemas.microsoft.com/office/powerpoint/2010/main" val="4359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62" name="Object 2"/>
          <p:cNvGraphicFramePr>
            <a:graphicFrameLocks noChangeAspect="1"/>
          </p:cNvGraphicFramePr>
          <p:nvPr>
            <p:extLst>
              <p:ext uri="{D42A27DB-BD31-4B8C-83A1-F6EECF244321}">
                <p14:modId xmlns:p14="http://schemas.microsoft.com/office/powerpoint/2010/main" val="3094244301"/>
              </p:ext>
            </p:extLst>
          </p:nvPr>
        </p:nvGraphicFramePr>
        <p:xfrm>
          <a:off x="1425575" y="1068388"/>
          <a:ext cx="5543550" cy="1311275"/>
        </p:xfrm>
        <a:graphic>
          <a:graphicData uri="http://schemas.openxmlformats.org/presentationml/2006/ole">
            <mc:AlternateContent xmlns:mc="http://schemas.openxmlformats.org/markup-compatibility/2006">
              <mc:Choice xmlns:v="urn:schemas-microsoft-com:vml" Requires="v">
                <p:oleObj spid="_x0000_s41058" name="Equation" r:id="rId4" imgW="2361960" imgH="558720" progId="Equation.DSMT4">
                  <p:embed/>
                </p:oleObj>
              </mc:Choice>
              <mc:Fallback>
                <p:oleObj name="Equation" r:id="rId4" imgW="2361960" imgH="558720" progId="Equation.DSMT4">
                  <p:embed/>
                  <p:pic>
                    <p:nvPicPr>
                      <p:cNvPr id="143362" name="Object 2"/>
                      <p:cNvPicPr>
                        <a:picLocks noChangeAspect="1" noChangeArrowheads="1"/>
                      </p:cNvPicPr>
                      <p:nvPr/>
                    </p:nvPicPr>
                    <p:blipFill>
                      <a:blip r:embed="rId5"/>
                      <a:srcRect/>
                      <a:stretch>
                        <a:fillRect/>
                      </a:stretch>
                    </p:blipFill>
                    <p:spPr bwMode="auto">
                      <a:xfrm>
                        <a:off x="1425575" y="1068388"/>
                        <a:ext cx="5543550" cy="1311275"/>
                      </a:xfrm>
                      <a:prstGeom prst="rect">
                        <a:avLst/>
                      </a:prstGeom>
                      <a:noFill/>
                      <a:ln>
                        <a:noFill/>
                      </a:ln>
                      <a:effectLst/>
                    </p:spPr>
                  </p:pic>
                </p:oleObj>
              </mc:Fallback>
            </mc:AlternateContent>
          </a:graphicData>
        </a:graphic>
      </p:graphicFrame>
      <p:graphicFrame>
        <p:nvGraphicFramePr>
          <p:cNvPr id="143363" name="Object 3"/>
          <p:cNvGraphicFramePr>
            <a:graphicFrameLocks noChangeAspect="1"/>
          </p:cNvGraphicFramePr>
          <p:nvPr>
            <p:extLst>
              <p:ext uri="{D42A27DB-BD31-4B8C-83A1-F6EECF244321}">
                <p14:modId xmlns:p14="http://schemas.microsoft.com/office/powerpoint/2010/main" val="3501417864"/>
              </p:ext>
            </p:extLst>
          </p:nvPr>
        </p:nvGraphicFramePr>
        <p:xfrm>
          <a:off x="1847850" y="2732088"/>
          <a:ext cx="4913313" cy="1746250"/>
        </p:xfrm>
        <a:graphic>
          <a:graphicData uri="http://schemas.openxmlformats.org/presentationml/2006/ole">
            <mc:AlternateContent xmlns:mc="http://schemas.openxmlformats.org/markup-compatibility/2006">
              <mc:Choice xmlns:v="urn:schemas-microsoft-com:vml" Requires="v">
                <p:oleObj spid="_x0000_s41059" name="Equation" r:id="rId6" imgW="1968480" imgH="698400" progId="Equation.DSMT4">
                  <p:embed/>
                </p:oleObj>
              </mc:Choice>
              <mc:Fallback>
                <p:oleObj name="Equation" r:id="rId6" imgW="1968480" imgH="698400" progId="Equation.DSMT4">
                  <p:embed/>
                  <p:pic>
                    <p:nvPicPr>
                      <p:cNvPr id="143363" name="Object 3"/>
                      <p:cNvPicPr>
                        <a:picLocks noChangeAspect="1" noChangeArrowheads="1"/>
                      </p:cNvPicPr>
                      <p:nvPr/>
                    </p:nvPicPr>
                    <p:blipFill>
                      <a:blip r:embed="rId7"/>
                      <a:srcRect/>
                      <a:stretch>
                        <a:fillRect/>
                      </a:stretch>
                    </p:blipFill>
                    <p:spPr bwMode="auto">
                      <a:xfrm>
                        <a:off x="1847850" y="2732088"/>
                        <a:ext cx="4913313" cy="174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364" name="Text Box 4"/>
          <p:cNvSpPr txBox="1">
            <a:spLocks noChangeArrowheads="1"/>
          </p:cNvSpPr>
          <p:nvPr/>
        </p:nvSpPr>
        <p:spPr bwMode="auto">
          <a:xfrm>
            <a:off x="467544" y="203612"/>
            <a:ext cx="846565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2800" dirty="0"/>
              <a:t>Двухатомная молекула. Вращательное движение</a:t>
            </a:r>
          </a:p>
        </p:txBody>
      </p:sp>
      <p:graphicFrame>
        <p:nvGraphicFramePr>
          <p:cNvPr id="2" name="Объект 1"/>
          <p:cNvGraphicFramePr>
            <a:graphicFrameLocks noChangeAspect="1"/>
          </p:cNvGraphicFramePr>
          <p:nvPr/>
        </p:nvGraphicFramePr>
        <p:xfrm>
          <a:off x="1631850" y="4607502"/>
          <a:ext cx="5131161" cy="434384"/>
        </p:xfrm>
        <a:graphic>
          <a:graphicData uri="http://schemas.openxmlformats.org/presentationml/2006/ole">
            <mc:AlternateContent xmlns:mc="http://schemas.openxmlformats.org/markup-compatibility/2006">
              <mc:Choice xmlns:v="urn:schemas-microsoft-com:vml" Requires="v">
                <p:oleObj spid="_x0000_s41060" name="Equation" r:id="rId8" imgW="2400120" imgH="203040" progId="Equation.DSMT4">
                  <p:embed/>
                </p:oleObj>
              </mc:Choice>
              <mc:Fallback>
                <p:oleObj name="Equation" r:id="rId8" imgW="2400120" imgH="203040" progId="Equation.DSMT4">
                  <p:embed/>
                  <p:pic>
                    <p:nvPicPr>
                      <p:cNvPr id="2" name="Объект 1"/>
                      <p:cNvPicPr/>
                      <p:nvPr/>
                    </p:nvPicPr>
                    <p:blipFill>
                      <a:blip r:embed="rId9"/>
                      <a:stretch>
                        <a:fillRect/>
                      </a:stretch>
                    </p:blipFill>
                    <p:spPr>
                      <a:xfrm>
                        <a:off x="1631850" y="4607502"/>
                        <a:ext cx="5131161" cy="434384"/>
                      </a:xfrm>
                      <a:prstGeom prst="rect">
                        <a:avLst/>
                      </a:prstGeom>
                    </p:spPr>
                  </p:pic>
                </p:oleObj>
              </mc:Fallback>
            </mc:AlternateContent>
          </a:graphicData>
        </a:graphic>
      </p:graphicFrame>
      <p:graphicFrame>
        <p:nvGraphicFramePr>
          <p:cNvPr id="3" name="Объект 2">
            <a:extLst>
              <a:ext uri="{FF2B5EF4-FFF2-40B4-BE49-F238E27FC236}">
                <a16:creationId xmlns:a16="http://schemas.microsoft.com/office/drawing/2014/main" id="{BB2F65DD-4ECD-4706-B850-B735184D3E3D}"/>
              </a:ext>
            </a:extLst>
          </p:cNvPr>
          <p:cNvGraphicFramePr>
            <a:graphicFrameLocks noChangeAspect="1"/>
          </p:cNvGraphicFramePr>
          <p:nvPr>
            <p:extLst>
              <p:ext uri="{D42A27DB-BD31-4B8C-83A1-F6EECF244321}">
                <p14:modId xmlns:p14="http://schemas.microsoft.com/office/powerpoint/2010/main" val="2389779102"/>
              </p:ext>
            </p:extLst>
          </p:nvPr>
        </p:nvGraphicFramePr>
        <p:xfrm>
          <a:off x="2670358" y="5223833"/>
          <a:ext cx="3803284" cy="1130706"/>
        </p:xfrm>
        <a:graphic>
          <a:graphicData uri="http://schemas.openxmlformats.org/presentationml/2006/ole">
            <mc:AlternateContent xmlns:mc="http://schemas.openxmlformats.org/markup-compatibility/2006">
              <mc:Choice xmlns:v="urn:schemas-microsoft-com:vml" Requires="v">
                <p:oleObj spid="_x0000_s41061" name="Equation" r:id="rId10" imgW="2349360" imgH="698400" progId="Equation.DSMT4">
                  <p:embed/>
                </p:oleObj>
              </mc:Choice>
              <mc:Fallback>
                <p:oleObj name="Equation" r:id="rId10" imgW="2349360" imgH="698400" progId="Equation.DSMT4">
                  <p:embed/>
                  <p:pic>
                    <p:nvPicPr>
                      <p:cNvPr id="3" name="Объект 2">
                        <a:extLst>
                          <a:ext uri="{FF2B5EF4-FFF2-40B4-BE49-F238E27FC236}">
                            <a16:creationId xmlns:a16="http://schemas.microsoft.com/office/drawing/2014/main" id="{BB2F65DD-4ECD-4706-B850-B735184D3E3D}"/>
                          </a:ext>
                        </a:extLst>
                      </p:cNvPr>
                      <p:cNvPicPr/>
                      <p:nvPr/>
                    </p:nvPicPr>
                    <p:blipFill>
                      <a:blip r:embed="rId11"/>
                      <a:stretch>
                        <a:fillRect/>
                      </a:stretch>
                    </p:blipFill>
                    <p:spPr>
                      <a:xfrm>
                        <a:off x="2670358" y="5223833"/>
                        <a:ext cx="3803284" cy="1130706"/>
                      </a:xfrm>
                      <a:prstGeom prst="rect">
                        <a:avLst/>
                      </a:prstGeom>
                      <a:noFill/>
                      <a:ln w="22225">
                        <a:solidFill>
                          <a:srgbClr val="FF0000"/>
                        </a:solidFill>
                      </a:ln>
                    </p:spPr>
                  </p:pic>
                </p:oleObj>
              </mc:Fallback>
            </mc:AlternateContent>
          </a:graphicData>
        </a:graphic>
      </p:graphicFrame>
      <p:sp>
        <p:nvSpPr>
          <p:cNvPr id="4" name="Номер слайда 3">
            <a:extLst>
              <a:ext uri="{FF2B5EF4-FFF2-40B4-BE49-F238E27FC236}">
                <a16:creationId xmlns:a16="http://schemas.microsoft.com/office/drawing/2014/main" id="{1B0420BB-E350-4ECE-9877-A21F1C72D33B}"/>
              </a:ext>
            </a:extLst>
          </p:cNvPr>
          <p:cNvSpPr>
            <a:spLocks noGrp="1"/>
          </p:cNvSpPr>
          <p:nvPr>
            <p:ph type="sldNum" sz="quarter" idx="12"/>
          </p:nvPr>
        </p:nvSpPr>
        <p:spPr/>
        <p:txBody>
          <a:bodyPr/>
          <a:lstStyle/>
          <a:p>
            <a:fld id="{45989385-0C2A-48FD-964C-3721ACD90A99}" type="slidenum">
              <a:rPr lang="ru-RU" smtClean="0"/>
              <a:t>26</a:t>
            </a:fld>
            <a:endParaRPr lang="ru-RU"/>
          </a:p>
        </p:txBody>
      </p:sp>
    </p:spTree>
    <p:extLst>
      <p:ext uri="{BB962C8B-B14F-4D97-AF65-F5344CB8AC3E}">
        <p14:creationId xmlns:p14="http://schemas.microsoft.com/office/powerpoint/2010/main" val="3240128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5410" name="Object 2"/>
          <p:cNvGraphicFramePr>
            <a:graphicFrameLocks noChangeAspect="1"/>
          </p:cNvGraphicFramePr>
          <p:nvPr>
            <p:extLst>
              <p:ext uri="{D42A27DB-BD31-4B8C-83A1-F6EECF244321}">
                <p14:modId xmlns:p14="http://schemas.microsoft.com/office/powerpoint/2010/main" val="4203246177"/>
              </p:ext>
            </p:extLst>
          </p:nvPr>
        </p:nvGraphicFramePr>
        <p:xfrm>
          <a:off x="561975" y="1262063"/>
          <a:ext cx="7485063" cy="1389062"/>
        </p:xfrm>
        <a:graphic>
          <a:graphicData uri="http://schemas.openxmlformats.org/presentationml/2006/ole">
            <mc:AlternateContent xmlns:mc="http://schemas.openxmlformats.org/markup-compatibility/2006">
              <mc:Choice xmlns:v="urn:schemas-microsoft-com:vml" Requires="v">
                <p:oleObj spid="_x0000_s42130" name="Equation" r:id="rId4" imgW="3213000" imgH="596880" progId="Equation.DSMT4">
                  <p:embed/>
                </p:oleObj>
              </mc:Choice>
              <mc:Fallback>
                <p:oleObj name="Equation" r:id="rId4" imgW="3213000" imgH="596880" progId="Equation.DSMT4">
                  <p:embed/>
                  <p:pic>
                    <p:nvPicPr>
                      <p:cNvPr id="14541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5" y="1262063"/>
                        <a:ext cx="7485063" cy="1389062"/>
                      </a:xfrm>
                      <a:prstGeom prst="rect">
                        <a:avLst/>
                      </a:prstGeom>
                      <a:noFill/>
                      <a:ln w="60325">
                        <a:noFill/>
                        <a:miter lim="800000"/>
                        <a:headEnd/>
                        <a:tailEnd/>
                      </a:ln>
                      <a:effectLst/>
                    </p:spPr>
                  </p:pic>
                </p:oleObj>
              </mc:Fallback>
            </mc:AlternateContent>
          </a:graphicData>
        </a:graphic>
      </p:graphicFrame>
      <p:sp>
        <p:nvSpPr>
          <p:cNvPr id="145411" name="Line 3"/>
          <p:cNvSpPr>
            <a:spLocks noChangeShapeType="1"/>
          </p:cNvSpPr>
          <p:nvPr/>
        </p:nvSpPr>
        <p:spPr bwMode="auto">
          <a:xfrm>
            <a:off x="4267200" y="6324600"/>
            <a:ext cx="1981200" cy="0"/>
          </a:xfrm>
          <a:prstGeom prst="line">
            <a:avLst/>
          </a:prstGeom>
          <a:noFill/>
          <a:ln w="603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5412" name="Line 4"/>
          <p:cNvSpPr>
            <a:spLocks noChangeShapeType="1"/>
          </p:cNvSpPr>
          <p:nvPr/>
        </p:nvSpPr>
        <p:spPr bwMode="auto">
          <a:xfrm>
            <a:off x="4267200" y="6019800"/>
            <a:ext cx="1981200" cy="0"/>
          </a:xfrm>
          <a:prstGeom prst="line">
            <a:avLst/>
          </a:prstGeom>
          <a:noFill/>
          <a:ln w="603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5413" name="Line 5"/>
          <p:cNvSpPr>
            <a:spLocks noChangeShapeType="1"/>
          </p:cNvSpPr>
          <p:nvPr/>
        </p:nvSpPr>
        <p:spPr bwMode="auto">
          <a:xfrm>
            <a:off x="6629400" y="6019800"/>
            <a:ext cx="1981200" cy="0"/>
          </a:xfrm>
          <a:prstGeom prst="line">
            <a:avLst/>
          </a:prstGeom>
          <a:noFill/>
          <a:ln w="603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5414" name="Line 6"/>
          <p:cNvSpPr>
            <a:spLocks noChangeShapeType="1"/>
          </p:cNvSpPr>
          <p:nvPr/>
        </p:nvSpPr>
        <p:spPr bwMode="auto">
          <a:xfrm>
            <a:off x="2057400" y="6019800"/>
            <a:ext cx="1981200" cy="0"/>
          </a:xfrm>
          <a:prstGeom prst="line">
            <a:avLst/>
          </a:prstGeom>
          <a:noFill/>
          <a:ln w="603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5415" name="Line 7"/>
          <p:cNvSpPr>
            <a:spLocks noChangeShapeType="1"/>
          </p:cNvSpPr>
          <p:nvPr/>
        </p:nvSpPr>
        <p:spPr bwMode="auto">
          <a:xfrm>
            <a:off x="1828800" y="5410200"/>
            <a:ext cx="1295400" cy="0"/>
          </a:xfrm>
          <a:prstGeom prst="line">
            <a:avLst/>
          </a:prstGeom>
          <a:noFill/>
          <a:ln w="603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5416" name="Line 8"/>
          <p:cNvSpPr>
            <a:spLocks noChangeShapeType="1"/>
          </p:cNvSpPr>
          <p:nvPr/>
        </p:nvSpPr>
        <p:spPr bwMode="auto">
          <a:xfrm>
            <a:off x="3352800" y="5410200"/>
            <a:ext cx="1295400" cy="0"/>
          </a:xfrm>
          <a:prstGeom prst="line">
            <a:avLst/>
          </a:prstGeom>
          <a:noFill/>
          <a:ln w="603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5417" name="Line 9"/>
          <p:cNvSpPr>
            <a:spLocks noChangeShapeType="1"/>
          </p:cNvSpPr>
          <p:nvPr/>
        </p:nvSpPr>
        <p:spPr bwMode="auto">
          <a:xfrm>
            <a:off x="4876800" y="5410200"/>
            <a:ext cx="1295400" cy="0"/>
          </a:xfrm>
          <a:prstGeom prst="line">
            <a:avLst/>
          </a:prstGeom>
          <a:noFill/>
          <a:ln w="603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5418" name="Line 10"/>
          <p:cNvSpPr>
            <a:spLocks noChangeShapeType="1"/>
          </p:cNvSpPr>
          <p:nvPr/>
        </p:nvSpPr>
        <p:spPr bwMode="auto">
          <a:xfrm>
            <a:off x="7772400" y="5410200"/>
            <a:ext cx="1295400" cy="0"/>
          </a:xfrm>
          <a:prstGeom prst="line">
            <a:avLst/>
          </a:prstGeom>
          <a:noFill/>
          <a:ln w="603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5419" name="Line 11"/>
          <p:cNvSpPr>
            <a:spLocks noChangeShapeType="1"/>
          </p:cNvSpPr>
          <p:nvPr/>
        </p:nvSpPr>
        <p:spPr bwMode="auto">
          <a:xfrm>
            <a:off x="6324600" y="5410200"/>
            <a:ext cx="1295400" cy="0"/>
          </a:xfrm>
          <a:prstGeom prst="line">
            <a:avLst/>
          </a:prstGeom>
          <a:noFill/>
          <a:ln w="603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5420" name="Text Box 12"/>
          <p:cNvSpPr txBox="1">
            <a:spLocks noChangeArrowheads="1"/>
          </p:cNvSpPr>
          <p:nvPr/>
        </p:nvSpPr>
        <p:spPr bwMode="auto">
          <a:xfrm>
            <a:off x="76200" y="6172200"/>
            <a:ext cx="914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2800" b="1"/>
              <a:t>J=0</a:t>
            </a:r>
            <a:endParaRPr lang="ru-RU" altLang="ru-RU" sz="2800" b="1"/>
          </a:p>
        </p:txBody>
      </p:sp>
      <p:sp>
        <p:nvSpPr>
          <p:cNvPr id="145421" name="Text Box 13"/>
          <p:cNvSpPr txBox="1">
            <a:spLocks noChangeArrowheads="1"/>
          </p:cNvSpPr>
          <p:nvPr/>
        </p:nvSpPr>
        <p:spPr bwMode="auto">
          <a:xfrm>
            <a:off x="76200" y="5486400"/>
            <a:ext cx="914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2800" b="1"/>
              <a:t>J=1</a:t>
            </a:r>
            <a:endParaRPr lang="ru-RU" altLang="ru-RU" sz="2800" b="1"/>
          </a:p>
        </p:txBody>
      </p:sp>
      <p:sp>
        <p:nvSpPr>
          <p:cNvPr id="145422" name="Text Box 14"/>
          <p:cNvSpPr txBox="1">
            <a:spLocks noChangeArrowheads="1"/>
          </p:cNvSpPr>
          <p:nvPr/>
        </p:nvSpPr>
        <p:spPr bwMode="auto">
          <a:xfrm>
            <a:off x="76200" y="4800600"/>
            <a:ext cx="914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2800" b="1"/>
              <a:t>J=2</a:t>
            </a:r>
            <a:endParaRPr lang="ru-RU" altLang="ru-RU" sz="2800" b="1"/>
          </a:p>
        </p:txBody>
      </p:sp>
      <p:sp>
        <p:nvSpPr>
          <p:cNvPr id="145423" name="Text Box 15"/>
          <p:cNvSpPr txBox="1">
            <a:spLocks noChangeArrowheads="1"/>
          </p:cNvSpPr>
          <p:nvPr/>
        </p:nvSpPr>
        <p:spPr bwMode="auto">
          <a:xfrm>
            <a:off x="2727325" y="6186488"/>
            <a:ext cx="13067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ru-RU" sz="2800" b="1" dirty="0"/>
              <a:t>g</a:t>
            </a:r>
            <a:r>
              <a:rPr lang="ru-RU" altLang="ru-RU" sz="2800" b="1" baseline="-25000" dirty="0" err="1"/>
              <a:t>вр</a:t>
            </a:r>
            <a:r>
              <a:rPr lang="en-US" altLang="ru-RU" sz="2800" b="1" dirty="0"/>
              <a:t> = 1</a:t>
            </a:r>
            <a:endParaRPr lang="ru-RU" altLang="ru-RU" sz="2800" b="1" dirty="0"/>
          </a:p>
        </p:txBody>
      </p:sp>
      <p:sp>
        <p:nvSpPr>
          <p:cNvPr id="145424" name="Text Box 16"/>
          <p:cNvSpPr txBox="1">
            <a:spLocks noChangeArrowheads="1"/>
          </p:cNvSpPr>
          <p:nvPr/>
        </p:nvSpPr>
        <p:spPr bwMode="auto">
          <a:xfrm>
            <a:off x="2057400" y="4724400"/>
            <a:ext cx="12073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ru-RU" sz="2800" b="1" dirty="0"/>
              <a:t>g</a:t>
            </a:r>
            <a:r>
              <a:rPr lang="ru-RU" altLang="ru-RU" sz="2800" b="1" baseline="-25000" dirty="0" err="1"/>
              <a:t>вр</a:t>
            </a:r>
            <a:r>
              <a:rPr lang="en-US" altLang="ru-RU" sz="2800" b="1" dirty="0"/>
              <a:t>= 5</a:t>
            </a:r>
            <a:endParaRPr lang="ru-RU" altLang="ru-RU" sz="2800" b="1" dirty="0"/>
          </a:p>
        </p:txBody>
      </p:sp>
      <p:sp>
        <p:nvSpPr>
          <p:cNvPr id="145425" name="Text Box 17"/>
          <p:cNvSpPr txBox="1">
            <a:spLocks noChangeArrowheads="1"/>
          </p:cNvSpPr>
          <p:nvPr/>
        </p:nvSpPr>
        <p:spPr bwMode="auto">
          <a:xfrm>
            <a:off x="2057400" y="5486400"/>
            <a:ext cx="13067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ru-RU" sz="2800" b="1" dirty="0"/>
              <a:t>g</a:t>
            </a:r>
            <a:r>
              <a:rPr lang="ru-RU" altLang="ru-RU" sz="2800" b="1" baseline="-25000" dirty="0" err="1"/>
              <a:t>вр</a:t>
            </a:r>
            <a:r>
              <a:rPr lang="en-US" altLang="ru-RU" sz="2800" b="1" dirty="0"/>
              <a:t> = 3</a:t>
            </a:r>
            <a:endParaRPr lang="ru-RU" altLang="ru-RU" sz="2800" b="1" dirty="0"/>
          </a:p>
        </p:txBody>
      </p:sp>
      <p:graphicFrame>
        <p:nvGraphicFramePr>
          <p:cNvPr id="145426" name="Object 18"/>
          <p:cNvGraphicFramePr>
            <a:graphicFrameLocks noChangeAspect="1"/>
          </p:cNvGraphicFramePr>
          <p:nvPr>
            <p:extLst>
              <p:ext uri="{D42A27DB-BD31-4B8C-83A1-F6EECF244321}">
                <p14:modId xmlns:p14="http://schemas.microsoft.com/office/powerpoint/2010/main" val="1289770504"/>
              </p:ext>
            </p:extLst>
          </p:nvPr>
        </p:nvGraphicFramePr>
        <p:xfrm>
          <a:off x="234950" y="2936875"/>
          <a:ext cx="2730500" cy="793750"/>
        </p:xfrm>
        <a:graphic>
          <a:graphicData uri="http://schemas.openxmlformats.org/presentationml/2006/ole">
            <mc:AlternateContent xmlns:mc="http://schemas.openxmlformats.org/markup-compatibility/2006">
              <mc:Choice xmlns:v="urn:schemas-microsoft-com:vml" Requires="v">
                <p:oleObj spid="_x0000_s42131" name="Equation" r:id="rId6" imgW="1091880" imgH="317160" progId="Equation.DSMT4">
                  <p:embed/>
                </p:oleObj>
              </mc:Choice>
              <mc:Fallback>
                <p:oleObj name="Equation" r:id="rId6" imgW="1091880" imgH="317160" progId="Equation.DSMT4">
                  <p:embed/>
                  <p:pic>
                    <p:nvPicPr>
                      <p:cNvPr id="145426" name="Object 18"/>
                      <p:cNvPicPr>
                        <a:picLocks noChangeAspect="1" noChangeArrowheads="1"/>
                      </p:cNvPicPr>
                      <p:nvPr/>
                    </p:nvPicPr>
                    <p:blipFill>
                      <a:blip r:embed="rId7"/>
                      <a:srcRect/>
                      <a:stretch>
                        <a:fillRect/>
                      </a:stretch>
                    </p:blipFill>
                    <p:spPr bwMode="auto">
                      <a:xfrm>
                        <a:off x="234950" y="2936875"/>
                        <a:ext cx="2730500" cy="793750"/>
                      </a:xfrm>
                      <a:prstGeom prst="rect">
                        <a:avLst/>
                      </a:prstGeom>
                      <a:solidFill>
                        <a:schemeClr val="bg1"/>
                      </a:solidFill>
                      <a:ln w="60325">
                        <a:noFill/>
                        <a:miter lim="800000"/>
                        <a:headEnd/>
                        <a:tailEnd/>
                      </a:ln>
                      <a:effectLst/>
                    </p:spPr>
                  </p:pic>
                </p:oleObj>
              </mc:Fallback>
            </mc:AlternateContent>
          </a:graphicData>
        </a:graphic>
      </p:graphicFrame>
      <p:sp>
        <p:nvSpPr>
          <p:cNvPr id="145427" name="Text Box 19"/>
          <p:cNvSpPr txBox="1">
            <a:spLocks noChangeArrowheads="1"/>
          </p:cNvSpPr>
          <p:nvPr/>
        </p:nvSpPr>
        <p:spPr bwMode="auto">
          <a:xfrm>
            <a:off x="838200" y="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ltLang="ru-RU"/>
          </a:p>
        </p:txBody>
      </p:sp>
      <p:sp>
        <p:nvSpPr>
          <p:cNvPr id="145428" name="Text Box 20"/>
          <p:cNvSpPr txBox="1">
            <a:spLocks noChangeArrowheads="1"/>
          </p:cNvSpPr>
          <p:nvPr/>
        </p:nvSpPr>
        <p:spPr bwMode="auto">
          <a:xfrm>
            <a:off x="234950" y="215124"/>
            <a:ext cx="883284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ru-RU" altLang="ru-RU" sz="2800" dirty="0">
                <a:latin typeface="Times New Roman" panose="02020603050405020304" pitchFamily="18" charset="0"/>
                <a:cs typeface="Times New Roman" panose="02020603050405020304" pitchFamily="18" charset="0"/>
              </a:rPr>
              <a:t>Уровни вращательной энергии двухатомной молекулы</a:t>
            </a:r>
          </a:p>
        </p:txBody>
      </p:sp>
      <p:graphicFrame>
        <p:nvGraphicFramePr>
          <p:cNvPr id="145429" name="Object 21"/>
          <p:cNvGraphicFramePr>
            <a:graphicFrameLocks noChangeAspect="1"/>
          </p:cNvGraphicFramePr>
          <p:nvPr/>
        </p:nvGraphicFramePr>
        <p:xfrm>
          <a:off x="6096000" y="5413375"/>
          <a:ext cx="2987675" cy="655638"/>
        </p:xfrm>
        <a:graphic>
          <a:graphicData uri="http://schemas.openxmlformats.org/presentationml/2006/ole">
            <mc:AlternateContent xmlns:mc="http://schemas.openxmlformats.org/markup-compatibility/2006">
              <mc:Choice xmlns:v="urn:schemas-microsoft-com:vml" Requires="v">
                <p:oleObj spid="_x0000_s42132" name="Equation" r:id="rId8" imgW="1447560" imgH="317160" progId="Equation.DSMT4">
                  <p:embed/>
                </p:oleObj>
              </mc:Choice>
              <mc:Fallback>
                <p:oleObj name="Equation" r:id="rId8" imgW="1447560" imgH="317160" progId="Equation.DSMT4">
                  <p:embed/>
                  <p:pic>
                    <p:nvPicPr>
                      <p:cNvPr id="145429" name="Object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5413375"/>
                        <a:ext cx="2987675" cy="655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5430" name="Object 22"/>
          <p:cNvGraphicFramePr>
            <a:graphicFrameLocks noChangeAspect="1"/>
          </p:cNvGraphicFramePr>
          <p:nvPr/>
        </p:nvGraphicFramePr>
        <p:xfrm>
          <a:off x="5940425" y="4611688"/>
          <a:ext cx="3143250" cy="711200"/>
        </p:xfrm>
        <a:graphic>
          <a:graphicData uri="http://schemas.openxmlformats.org/presentationml/2006/ole">
            <mc:AlternateContent xmlns:mc="http://schemas.openxmlformats.org/markup-compatibility/2006">
              <mc:Choice xmlns:v="urn:schemas-microsoft-com:vml" Requires="v">
                <p:oleObj spid="_x0000_s42133" name="Equation" r:id="rId10" imgW="1460160" imgH="330120" progId="Equation.DSMT4">
                  <p:embed/>
                </p:oleObj>
              </mc:Choice>
              <mc:Fallback>
                <p:oleObj name="Equation" r:id="rId10" imgW="1460160" imgH="330120" progId="Equation.DSMT4">
                  <p:embed/>
                  <p:pic>
                    <p:nvPicPr>
                      <p:cNvPr id="145430" name="Object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40425" y="4611688"/>
                        <a:ext cx="3143250" cy="71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5431" name="Object 23"/>
          <p:cNvGraphicFramePr>
            <a:graphicFrameLocks noChangeAspect="1"/>
          </p:cNvGraphicFramePr>
          <p:nvPr>
            <p:extLst>
              <p:ext uri="{D42A27DB-BD31-4B8C-83A1-F6EECF244321}">
                <p14:modId xmlns:p14="http://schemas.microsoft.com/office/powerpoint/2010/main" val="364005102"/>
              </p:ext>
            </p:extLst>
          </p:nvPr>
        </p:nvGraphicFramePr>
        <p:xfrm>
          <a:off x="3575050" y="2894013"/>
          <a:ext cx="5118100" cy="1287462"/>
        </p:xfrm>
        <a:graphic>
          <a:graphicData uri="http://schemas.openxmlformats.org/presentationml/2006/ole">
            <mc:AlternateContent xmlns:mc="http://schemas.openxmlformats.org/markup-compatibility/2006">
              <mc:Choice xmlns:v="urn:schemas-microsoft-com:vml" Requires="v">
                <p:oleObj spid="_x0000_s42134" name="Equation" r:id="rId12" imgW="2374560" imgH="596880" progId="Equation.DSMT4">
                  <p:embed/>
                </p:oleObj>
              </mc:Choice>
              <mc:Fallback>
                <p:oleObj name="Equation" r:id="rId12" imgW="2374560" imgH="596880" progId="Equation.DSMT4">
                  <p:embed/>
                  <p:pic>
                    <p:nvPicPr>
                      <p:cNvPr id="145431" name="Object 23"/>
                      <p:cNvPicPr>
                        <a:picLocks noChangeAspect="1" noChangeArrowheads="1"/>
                      </p:cNvPicPr>
                      <p:nvPr/>
                    </p:nvPicPr>
                    <p:blipFill>
                      <a:blip r:embed="rId13"/>
                      <a:srcRect/>
                      <a:stretch>
                        <a:fillRect/>
                      </a:stretch>
                    </p:blipFill>
                    <p:spPr bwMode="auto">
                      <a:xfrm>
                        <a:off x="3575050" y="2894013"/>
                        <a:ext cx="5118100" cy="1287462"/>
                      </a:xfrm>
                      <a:prstGeom prst="rect">
                        <a:avLst/>
                      </a:prstGeom>
                      <a:noFill/>
                      <a:ln w="47625">
                        <a:noFill/>
                        <a:miter lim="800000"/>
                        <a:headEnd/>
                        <a:tailEnd/>
                      </a:ln>
                      <a:effectLst/>
                    </p:spPr>
                  </p:pic>
                </p:oleObj>
              </mc:Fallback>
            </mc:AlternateContent>
          </a:graphicData>
        </a:graphic>
      </p:graphicFrame>
      <p:graphicFrame>
        <p:nvGraphicFramePr>
          <p:cNvPr id="145432" name="Object 24"/>
          <p:cNvGraphicFramePr>
            <a:graphicFrameLocks noChangeAspect="1"/>
          </p:cNvGraphicFramePr>
          <p:nvPr/>
        </p:nvGraphicFramePr>
        <p:xfrm>
          <a:off x="6443663" y="6165850"/>
          <a:ext cx="1020762" cy="471488"/>
        </p:xfrm>
        <a:graphic>
          <a:graphicData uri="http://schemas.openxmlformats.org/presentationml/2006/ole">
            <mc:AlternateContent xmlns:mc="http://schemas.openxmlformats.org/markup-compatibility/2006">
              <mc:Choice xmlns:v="urn:schemas-microsoft-com:vml" Requires="v">
                <p:oleObj spid="_x0000_s42135" name="Equation" r:id="rId14" imgW="495000" imgH="228600" progId="Equation.DSMT4">
                  <p:embed/>
                </p:oleObj>
              </mc:Choice>
              <mc:Fallback>
                <p:oleObj name="Equation" r:id="rId14" imgW="495000" imgH="228600" progId="Equation.DSMT4">
                  <p:embed/>
                  <p:pic>
                    <p:nvPicPr>
                      <p:cNvPr id="145432" name="Object 2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43663" y="6165850"/>
                        <a:ext cx="1020762"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Номер слайда 1">
            <a:extLst>
              <a:ext uri="{FF2B5EF4-FFF2-40B4-BE49-F238E27FC236}">
                <a16:creationId xmlns:a16="http://schemas.microsoft.com/office/drawing/2014/main" id="{A8D3BBF1-B3F8-4CB8-9AA7-BB18DBAA8758}"/>
              </a:ext>
            </a:extLst>
          </p:cNvPr>
          <p:cNvSpPr>
            <a:spLocks noGrp="1"/>
          </p:cNvSpPr>
          <p:nvPr>
            <p:ph type="sldNum" sz="quarter" idx="12"/>
          </p:nvPr>
        </p:nvSpPr>
        <p:spPr/>
        <p:txBody>
          <a:bodyPr/>
          <a:lstStyle/>
          <a:p>
            <a:fld id="{45989385-0C2A-48FD-964C-3721ACD90A99}" type="slidenum">
              <a:rPr lang="ru-RU" smtClean="0"/>
              <a:t>27</a:t>
            </a:fld>
            <a:endParaRPr lang="ru-RU"/>
          </a:p>
        </p:txBody>
      </p:sp>
    </p:spTree>
    <p:extLst>
      <p:ext uri="{BB962C8B-B14F-4D97-AF65-F5344CB8AC3E}">
        <p14:creationId xmlns:p14="http://schemas.microsoft.com/office/powerpoint/2010/main" val="223588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5410"/>
                                        </p:tgtEl>
                                        <p:attrNameLst>
                                          <p:attrName>style.visibility</p:attrName>
                                        </p:attrNameLst>
                                      </p:cBhvr>
                                      <p:to>
                                        <p:strVal val="visible"/>
                                      </p:to>
                                    </p:set>
                                    <p:animEffect transition="in" filter="wipe(down)">
                                      <p:cBhvr>
                                        <p:cTn id="7" dur="500"/>
                                        <p:tgtEl>
                                          <p:spTgt spid="1454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5426"/>
                                        </p:tgtEl>
                                        <p:attrNameLst>
                                          <p:attrName>style.visibility</p:attrName>
                                        </p:attrNameLst>
                                      </p:cBhvr>
                                      <p:to>
                                        <p:strVal val="visible"/>
                                      </p:to>
                                    </p:set>
                                    <p:animEffect transition="in" filter="wipe(down)">
                                      <p:cBhvr>
                                        <p:cTn id="12" dur="500"/>
                                        <p:tgtEl>
                                          <p:spTgt spid="1454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45431"/>
                                        </p:tgtEl>
                                        <p:attrNameLst>
                                          <p:attrName>style.visibility</p:attrName>
                                        </p:attrNameLst>
                                      </p:cBhvr>
                                      <p:to>
                                        <p:strVal val="visible"/>
                                      </p:to>
                                    </p:set>
                                    <p:animEffect transition="in" filter="wipe(down)">
                                      <p:cBhvr>
                                        <p:cTn id="17" dur="500"/>
                                        <p:tgtEl>
                                          <p:spTgt spid="145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971600" y="126876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 name="Объект 2"/>
          <p:cNvGraphicFramePr>
            <a:graphicFrameLocks noChangeAspect="1"/>
          </p:cNvGraphicFramePr>
          <p:nvPr>
            <p:extLst>
              <p:ext uri="{D42A27DB-BD31-4B8C-83A1-F6EECF244321}">
                <p14:modId xmlns:p14="http://schemas.microsoft.com/office/powerpoint/2010/main" val="3296671874"/>
              </p:ext>
            </p:extLst>
          </p:nvPr>
        </p:nvGraphicFramePr>
        <p:xfrm>
          <a:off x="683194" y="961831"/>
          <a:ext cx="7354888" cy="1165225"/>
        </p:xfrm>
        <a:graphic>
          <a:graphicData uri="http://schemas.openxmlformats.org/presentationml/2006/ole">
            <mc:AlternateContent xmlns:mc="http://schemas.openxmlformats.org/markup-compatibility/2006">
              <mc:Choice xmlns:v="urn:schemas-microsoft-com:vml" Requires="v">
                <p:oleObj spid="_x0000_s43154" name="Equation" r:id="rId3" imgW="4394160" imgH="698400" progId="Equation.DSMT4">
                  <p:embed/>
                </p:oleObj>
              </mc:Choice>
              <mc:Fallback>
                <p:oleObj name="Equation" r:id="rId3" imgW="4394160" imgH="698400" progId="Equation.DSMT4">
                  <p:embed/>
                  <p:pic>
                    <p:nvPicPr>
                      <p:cNvPr id="3" name="Объект 2"/>
                      <p:cNvPicPr>
                        <a:picLocks noChangeAspect="1" noChangeArrowheads="1"/>
                      </p:cNvPicPr>
                      <p:nvPr/>
                    </p:nvPicPr>
                    <p:blipFill>
                      <a:blip r:embed="rId4"/>
                      <a:srcRect/>
                      <a:stretch>
                        <a:fillRect/>
                      </a:stretch>
                    </p:blipFill>
                    <p:spPr bwMode="auto">
                      <a:xfrm>
                        <a:off x="683194" y="961831"/>
                        <a:ext cx="7354888" cy="1165225"/>
                      </a:xfrm>
                      <a:prstGeom prst="rect">
                        <a:avLst/>
                      </a:prstGeom>
                      <a:noFill/>
                    </p:spPr>
                  </p:pic>
                </p:oleObj>
              </mc:Fallback>
            </mc:AlternateContent>
          </a:graphicData>
        </a:graphic>
      </p:graphicFrame>
      <p:sp>
        <p:nvSpPr>
          <p:cNvPr id="4" name="Rectangle 4"/>
          <p:cNvSpPr>
            <a:spLocks noChangeArrowheads="1"/>
          </p:cNvSpPr>
          <p:nvPr/>
        </p:nvSpPr>
        <p:spPr bwMode="auto">
          <a:xfrm>
            <a:off x="1475656" y="321297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5" name="Объект 4"/>
          <p:cNvGraphicFramePr>
            <a:graphicFrameLocks noChangeAspect="1"/>
          </p:cNvGraphicFramePr>
          <p:nvPr/>
        </p:nvGraphicFramePr>
        <p:xfrm>
          <a:off x="683195" y="2403474"/>
          <a:ext cx="6985150" cy="944519"/>
        </p:xfrm>
        <a:graphic>
          <a:graphicData uri="http://schemas.openxmlformats.org/presentationml/2006/ole">
            <mc:AlternateContent xmlns:mc="http://schemas.openxmlformats.org/markup-compatibility/2006">
              <mc:Choice xmlns:v="urn:schemas-microsoft-com:vml" Requires="v">
                <p:oleObj spid="_x0000_s43155" name="Equation" r:id="rId5" imgW="5168880" imgH="698400" progId="Equation.DSMT4">
                  <p:embed/>
                </p:oleObj>
              </mc:Choice>
              <mc:Fallback>
                <p:oleObj name="Equation" r:id="rId5" imgW="5168880" imgH="698400" progId="Equation.DSMT4">
                  <p:embed/>
                  <p:pic>
                    <p:nvPicPr>
                      <p:cNvPr id="5" name="Объект 4"/>
                      <p:cNvPicPr>
                        <a:picLocks noChangeAspect="1" noChangeArrowheads="1"/>
                      </p:cNvPicPr>
                      <p:nvPr/>
                    </p:nvPicPr>
                    <p:blipFill>
                      <a:blip r:embed="rId6"/>
                      <a:srcRect/>
                      <a:stretch>
                        <a:fillRect/>
                      </a:stretch>
                    </p:blipFill>
                    <p:spPr bwMode="auto">
                      <a:xfrm>
                        <a:off x="683195" y="2403474"/>
                        <a:ext cx="6985150" cy="944519"/>
                      </a:xfrm>
                      <a:prstGeom prst="rect">
                        <a:avLst/>
                      </a:prstGeom>
                      <a:noFill/>
                    </p:spPr>
                  </p:pic>
                </p:oleObj>
              </mc:Fallback>
            </mc:AlternateContent>
          </a:graphicData>
        </a:graphic>
      </p:graphicFrame>
      <p:sp>
        <p:nvSpPr>
          <p:cNvPr id="6" name="Rectangle 6"/>
          <p:cNvSpPr>
            <a:spLocks noChangeArrowheads="1"/>
          </p:cNvSpPr>
          <p:nvPr/>
        </p:nvSpPr>
        <p:spPr bwMode="auto">
          <a:xfrm>
            <a:off x="971600" y="438700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 name="Объект 6"/>
          <p:cNvGraphicFramePr>
            <a:graphicFrameLocks noChangeAspect="1"/>
          </p:cNvGraphicFramePr>
          <p:nvPr/>
        </p:nvGraphicFramePr>
        <p:xfrm>
          <a:off x="1568597" y="4333678"/>
          <a:ext cx="5584082" cy="1034436"/>
        </p:xfrm>
        <a:graphic>
          <a:graphicData uri="http://schemas.openxmlformats.org/presentationml/2006/ole">
            <mc:AlternateContent xmlns:mc="http://schemas.openxmlformats.org/markup-compatibility/2006">
              <mc:Choice xmlns:v="urn:schemas-microsoft-com:vml" Requires="v">
                <p:oleObj spid="_x0000_s43156" name="Equation" r:id="rId7" imgW="3784320" imgH="698400" progId="Equation.DSMT4">
                  <p:embed/>
                </p:oleObj>
              </mc:Choice>
              <mc:Fallback>
                <p:oleObj name="Equation" r:id="rId7" imgW="3784320" imgH="698400" progId="Equation.DSMT4">
                  <p:embed/>
                  <p:pic>
                    <p:nvPicPr>
                      <p:cNvPr id="7" name="Объект 6"/>
                      <p:cNvPicPr>
                        <a:picLocks noChangeAspect="1" noChangeArrowheads="1"/>
                      </p:cNvPicPr>
                      <p:nvPr/>
                    </p:nvPicPr>
                    <p:blipFill>
                      <a:blip r:embed="rId8"/>
                      <a:srcRect/>
                      <a:stretch>
                        <a:fillRect/>
                      </a:stretch>
                    </p:blipFill>
                    <p:spPr bwMode="auto">
                      <a:xfrm>
                        <a:off x="1568597" y="4333678"/>
                        <a:ext cx="5584082" cy="1034436"/>
                      </a:xfrm>
                      <a:prstGeom prst="rect">
                        <a:avLst/>
                      </a:prstGeom>
                      <a:noFill/>
                    </p:spPr>
                  </p:pic>
                </p:oleObj>
              </mc:Fallback>
            </mc:AlternateContent>
          </a:graphicData>
        </a:graphic>
      </p:graphicFrame>
      <p:sp>
        <p:nvSpPr>
          <p:cNvPr id="8" name="Rectangle 8"/>
          <p:cNvSpPr>
            <a:spLocks noChangeArrowheads="1"/>
          </p:cNvSpPr>
          <p:nvPr/>
        </p:nvSpPr>
        <p:spPr bwMode="auto">
          <a:xfrm>
            <a:off x="2267744" y="33560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9" name="Объект 8"/>
          <p:cNvGraphicFramePr>
            <a:graphicFrameLocks noChangeAspect="1"/>
          </p:cNvGraphicFramePr>
          <p:nvPr>
            <p:extLst>
              <p:ext uri="{D42A27DB-BD31-4B8C-83A1-F6EECF244321}">
                <p14:modId xmlns:p14="http://schemas.microsoft.com/office/powerpoint/2010/main" val="4257619537"/>
              </p:ext>
            </p:extLst>
          </p:nvPr>
        </p:nvGraphicFramePr>
        <p:xfrm>
          <a:off x="1568597" y="5421442"/>
          <a:ext cx="3015655" cy="1110761"/>
        </p:xfrm>
        <a:graphic>
          <a:graphicData uri="http://schemas.openxmlformats.org/presentationml/2006/ole">
            <mc:AlternateContent xmlns:mc="http://schemas.openxmlformats.org/markup-compatibility/2006">
              <mc:Choice xmlns:v="urn:schemas-microsoft-com:vml" Requires="v">
                <p:oleObj spid="_x0000_s43157" name="Equation" r:id="rId9" imgW="1866600" imgH="685800" progId="Equation.DSMT4">
                  <p:embed/>
                </p:oleObj>
              </mc:Choice>
              <mc:Fallback>
                <p:oleObj name="Equation" r:id="rId9" imgW="1866600" imgH="685800" progId="Equation.DSMT4">
                  <p:embed/>
                  <p:pic>
                    <p:nvPicPr>
                      <p:cNvPr id="9" name="Объект 8"/>
                      <p:cNvPicPr>
                        <a:picLocks noChangeAspect="1" noChangeArrowheads="1"/>
                      </p:cNvPicPr>
                      <p:nvPr/>
                    </p:nvPicPr>
                    <p:blipFill>
                      <a:blip r:embed="rId10"/>
                      <a:srcRect/>
                      <a:stretch>
                        <a:fillRect/>
                      </a:stretch>
                    </p:blipFill>
                    <p:spPr bwMode="auto">
                      <a:xfrm>
                        <a:off x="1568597" y="5421442"/>
                        <a:ext cx="3015655" cy="1110761"/>
                      </a:xfrm>
                      <a:prstGeom prst="rect">
                        <a:avLst/>
                      </a:prstGeom>
                      <a:noFill/>
                    </p:spPr>
                  </p:pic>
                </p:oleObj>
              </mc:Fallback>
            </mc:AlternateContent>
          </a:graphicData>
        </a:graphic>
      </p:graphicFrame>
      <p:sp>
        <p:nvSpPr>
          <p:cNvPr id="10" name="Rectangle 10"/>
          <p:cNvSpPr>
            <a:spLocks noChangeArrowheads="1"/>
          </p:cNvSpPr>
          <p:nvPr/>
        </p:nvSpPr>
        <p:spPr bwMode="auto">
          <a:xfrm>
            <a:off x="1403648" y="530120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12" name="Объект 11"/>
          <p:cNvGraphicFramePr>
            <a:graphicFrameLocks noChangeAspect="1"/>
          </p:cNvGraphicFramePr>
          <p:nvPr/>
        </p:nvGraphicFramePr>
        <p:xfrm>
          <a:off x="971600" y="3524622"/>
          <a:ext cx="7209677" cy="641292"/>
        </p:xfrm>
        <a:graphic>
          <a:graphicData uri="http://schemas.openxmlformats.org/presentationml/2006/ole">
            <mc:AlternateContent xmlns:mc="http://schemas.openxmlformats.org/markup-compatibility/2006">
              <mc:Choice xmlns:v="urn:schemas-microsoft-com:vml" Requires="v">
                <p:oleObj spid="_x0000_s43158" name="Equation" r:id="rId11" imgW="4711680" imgH="419040" progId="Equation.DSMT4">
                  <p:embed/>
                </p:oleObj>
              </mc:Choice>
              <mc:Fallback>
                <p:oleObj name="Equation" r:id="rId11" imgW="4711680" imgH="419040" progId="Equation.DSMT4">
                  <p:embed/>
                  <p:pic>
                    <p:nvPicPr>
                      <p:cNvPr id="12" name="Объект 11"/>
                      <p:cNvPicPr/>
                      <p:nvPr/>
                    </p:nvPicPr>
                    <p:blipFill>
                      <a:blip r:embed="rId12"/>
                      <a:stretch>
                        <a:fillRect/>
                      </a:stretch>
                    </p:blipFill>
                    <p:spPr>
                      <a:xfrm>
                        <a:off x="971600" y="3524622"/>
                        <a:ext cx="7209677" cy="641292"/>
                      </a:xfrm>
                      <a:prstGeom prst="rect">
                        <a:avLst/>
                      </a:prstGeom>
                    </p:spPr>
                  </p:pic>
                </p:oleObj>
              </mc:Fallback>
            </mc:AlternateContent>
          </a:graphicData>
        </a:graphic>
      </p:graphicFrame>
      <p:sp>
        <p:nvSpPr>
          <p:cNvPr id="13" name="TextBox 12"/>
          <p:cNvSpPr txBox="1"/>
          <p:nvPr/>
        </p:nvSpPr>
        <p:spPr>
          <a:xfrm>
            <a:off x="752581" y="162193"/>
            <a:ext cx="7028142" cy="523220"/>
          </a:xfrm>
          <a:prstGeom prst="rect">
            <a:avLst/>
          </a:prstGeom>
          <a:noFill/>
        </p:spPr>
        <p:txBody>
          <a:bodyPr wrap="none" rtlCol="0">
            <a:spAutoFit/>
          </a:bodyPr>
          <a:lstStyle/>
          <a:p>
            <a:r>
              <a:rPr lang="ru-RU" sz="2800" dirty="0">
                <a:latin typeface="Times New Roman" panose="02020603050405020304" pitchFamily="18" charset="0"/>
                <a:cs typeface="Times New Roman" panose="02020603050405020304" pitchFamily="18" charset="0"/>
              </a:rPr>
              <a:t>Вращательная сумма двухатомной молекулы</a:t>
            </a:r>
          </a:p>
        </p:txBody>
      </p:sp>
      <p:graphicFrame>
        <p:nvGraphicFramePr>
          <p:cNvPr id="11" name="Объект 10"/>
          <p:cNvGraphicFramePr>
            <a:graphicFrameLocks noChangeAspect="1"/>
          </p:cNvGraphicFramePr>
          <p:nvPr>
            <p:extLst>
              <p:ext uri="{D42A27DB-BD31-4B8C-83A1-F6EECF244321}">
                <p14:modId xmlns:p14="http://schemas.microsoft.com/office/powerpoint/2010/main" val="3041673301"/>
              </p:ext>
            </p:extLst>
          </p:nvPr>
        </p:nvGraphicFramePr>
        <p:xfrm>
          <a:off x="5975648" y="5770897"/>
          <a:ext cx="1661124" cy="638894"/>
        </p:xfrm>
        <a:graphic>
          <a:graphicData uri="http://schemas.openxmlformats.org/presentationml/2006/ole">
            <mc:AlternateContent xmlns:mc="http://schemas.openxmlformats.org/markup-compatibility/2006">
              <mc:Choice xmlns:v="urn:schemas-microsoft-com:vml" Requires="v">
                <p:oleObj spid="_x0000_s43159" name="Equation" r:id="rId13" imgW="660240" imgH="253800" progId="Equation.DSMT4">
                  <p:embed/>
                </p:oleObj>
              </mc:Choice>
              <mc:Fallback>
                <p:oleObj name="Equation" r:id="rId13" imgW="660240" imgH="253800" progId="Equation.DSMT4">
                  <p:embed/>
                  <p:pic>
                    <p:nvPicPr>
                      <p:cNvPr id="11" name="Объект 10"/>
                      <p:cNvPicPr/>
                      <p:nvPr/>
                    </p:nvPicPr>
                    <p:blipFill>
                      <a:blip r:embed="rId14"/>
                      <a:stretch>
                        <a:fillRect/>
                      </a:stretch>
                    </p:blipFill>
                    <p:spPr>
                      <a:xfrm>
                        <a:off x="5975648" y="5770897"/>
                        <a:ext cx="1661124" cy="638894"/>
                      </a:xfrm>
                      <a:prstGeom prst="rect">
                        <a:avLst/>
                      </a:prstGeom>
                      <a:noFill/>
                      <a:ln w="25400">
                        <a:solidFill>
                          <a:srgbClr val="FF0000"/>
                        </a:solidFill>
                      </a:ln>
                    </p:spPr>
                  </p:pic>
                </p:oleObj>
              </mc:Fallback>
            </mc:AlternateContent>
          </a:graphicData>
        </a:graphic>
      </p:graphicFrame>
      <p:sp>
        <p:nvSpPr>
          <p:cNvPr id="14" name="Номер слайда 13">
            <a:extLst>
              <a:ext uri="{FF2B5EF4-FFF2-40B4-BE49-F238E27FC236}">
                <a16:creationId xmlns:a16="http://schemas.microsoft.com/office/drawing/2014/main" id="{94B1481E-1AE2-42CA-BC7B-89299FDA92DE}"/>
              </a:ext>
            </a:extLst>
          </p:cNvPr>
          <p:cNvSpPr>
            <a:spLocks noGrp="1"/>
          </p:cNvSpPr>
          <p:nvPr>
            <p:ph type="sldNum" sz="quarter" idx="12"/>
          </p:nvPr>
        </p:nvSpPr>
        <p:spPr/>
        <p:txBody>
          <a:bodyPr/>
          <a:lstStyle/>
          <a:p>
            <a:fld id="{45989385-0C2A-48FD-964C-3721ACD90A99}" type="slidenum">
              <a:rPr lang="ru-RU" smtClean="0"/>
              <a:t>28</a:t>
            </a:fld>
            <a:endParaRPr lang="ru-RU"/>
          </a:p>
        </p:txBody>
      </p:sp>
    </p:spTree>
    <p:extLst>
      <p:ext uri="{BB962C8B-B14F-4D97-AF65-F5344CB8AC3E}">
        <p14:creationId xmlns:p14="http://schemas.microsoft.com/office/powerpoint/2010/main" val="301709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7459" name="Object 3"/>
          <p:cNvGraphicFramePr>
            <a:graphicFrameLocks noChangeAspect="1"/>
          </p:cNvGraphicFramePr>
          <p:nvPr>
            <p:extLst>
              <p:ext uri="{D42A27DB-BD31-4B8C-83A1-F6EECF244321}">
                <p14:modId xmlns:p14="http://schemas.microsoft.com/office/powerpoint/2010/main" val="3912816127"/>
              </p:ext>
            </p:extLst>
          </p:nvPr>
        </p:nvGraphicFramePr>
        <p:xfrm>
          <a:off x="271463" y="1155700"/>
          <a:ext cx="8382000" cy="1196975"/>
        </p:xfrm>
        <a:graphic>
          <a:graphicData uri="http://schemas.openxmlformats.org/presentationml/2006/ole">
            <mc:AlternateContent xmlns:mc="http://schemas.openxmlformats.org/markup-compatibility/2006">
              <mc:Choice xmlns:v="urn:schemas-microsoft-com:vml" Requires="v">
                <p:oleObj spid="_x0000_s44106" name="Equation" r:id="rId4" imgW="5067000" imgH="723600" progId="Equation.DSMT4">
                  <p:embed/>
                </p:oleObj>
              </mc:Choice>
              <mc:Fallback>
                <p:oleObj name="Equation" r:id="rId4" imgW="5067000" imgH="723600" progId="Equation.DSMT4">
                  <p:embed/>
                  <p:pic>
                    <p:nvPicPr>
                      <p:cNvPr id="147459" name="Object 3"/>
                      <p:cNvPicPr>
                        <a:picLocks noChangeAspect="1" noChangeArrowheads="1"/>
                      </p:cNvPicPr>
                      <p:nvPr/>
                    </p:nvPicPr>
                    <p:blipFill>
                      <a:blip r:embed="rId5"/>
                      <a:srcRect/>
                      <a:stretch>
                        <a:fillRect/>
                      </a:stretch>
                    </p:blipFill>
                    <p:spPr bwMode="auto">
                      <a:xfrm>
                        <a:off x="271463" y="1155700"/>
                        <a:ext cx="8382000" cy="1196975"/>
                      </a:xfrm>
                      <a:prstGeom prst="rect">
                        <a:avLst/>
                      </a:prstGeom>
                      <a:noFill/>
                      <a:ln w="47625">
                        <a:noFill/>
                        <a:miter lim="800000"/>
                        <a:headEnd/>
                        <a:tailEnd/>
                      </a:ln>
                      <a:effectLst/>
                    </p:spPr>
                  </p:pic>
                </p:oleObj>
              </mc:Fallback>
            </mc:AlternateContent>
          </a:graphicData>
        </a:graphic>
      </p:graphicFrame>
      <p:graphicFrame>
        <p:nvGraphicFramePr>
          <p:cNvPr id="147460" name="Object 4"/>
          <p:cNvGraphicFramePr>
            <a:graphicFrameLocks noChangeAspect="1"/>
          </p:cNvGraphicFramePr>
          <p:nvPr>
            <p:extLst>
              <p:ext uri="{D42A27DB-BD31-4B8C-83A1-F6EECF244321}">
                <p14:modId xmlns:p14="http://schemas.microsoft.com/office/powerpoint/2010/main" val="3859240992"/>
              </p:ext>
            </p:extLst>
          </p:nvPr>
        </p:nvGraphicFramePr>
        <p:xfrm>
          <a:off x="2154238" y="2932113"/>
          <a:ext cx="4835525" cy="1082675"/>
        </p:xfrm>
        <a:graphic>
          <a:graphicData uri="http://schemas.openxmlformats.org/presentationml/2006/ole">
            <mc:AlternateContent xmlns:mc="http://schemas.openxmlformats.org/markup-compatibility/2006">
              <mc:Choice xmlns:v="urn:schemas-microsoft-com:vml" Requires="v">
                <p:oleObj spid="_x0000_s44107" name="Equation" r:id="rId6" imgW="3238200" imgH="723600" progId="Equation.DSMT4">
                  <p:embed/>
                </p:oleObj>
              </mc:Choice>
              <mc:Fallback>
                <p:oleObj name="Equation" r:id="rId6" imgW="3238200" imgH="723600" progId="Equation.DSMT4">
                  <p:embed/>
                  <p:pic>
                    <p:nvPicPr>
                      <p:cNvPr id="147460" name="Object 4"/>
                      <p:cNvPicPr>
                        <a:picLocks noChangeAspect="1" noChangeArrowheads="1"/>
                      </p:cNvPicPr>
                      <p:nvPr/>
                    </p:nvPicPr>
                    <p:blipFill>
                      <a:blip r:embed="rId7"/>
                      <a:srcRect/>
                      <a:stretch>
                        <a:fillRect/>
                      </a:stretch>
                    </p:blipFill>
                    <p:spPr bwMode="auto">
                      <a:xfrm>
                        <a:off x="2154238" y="2932113"/>
                        <a:ext cx="4835525" cy="1082675"/>
                      </a:xfrm>
                      <a:prstGeom prst="rect">
                        <a:avLst/>
                      </a:prstGeom>
                      <a:noFill/>
                      <a:ln w="47625">
                        <a:noFill/>
                        <a:miter lim="800000"/>
                        <a:headEnd/>
                        <a:tailEnd/>
                      </a:ln>
                      <a:effectLst/>
                    </p:spPr>
                  </p:pic>
                </p:oleObj>
              </mc:Fallback>
            </mc:AlternateContent>
          </a:graphicData>
        </a:graphic>
      </p:graphicFrame>
      <p:graphicFrame>
        <p:nvGraphicFramePr>
          <p:cNvPr id="147461" name="Object 5"/>
          <p:cNvGraphicFramePr>
            <a:graphicFrameLocks noChangeAspect="1"/>
          </p:cNvGraphicFramePr>
          <p:nvPr>
            <p:extLst>
              <p:ext uri="{D42A27DB-BD31-4B8C-83A1-F6EECF244321}">
                <p14:modId xmlns:p14="http://schemas.microsoft.com/office/powerpoint/2010/main" val="3455239354"/>
              </p:ext>
            </p:extLst>
          </p:nvPr>
        </p:nvGraphicFramePr>
        <p:xfrm>
          <a:off x="611560" y="4973709"/>
          <a:ext cx="7871792" cy="1218459"/>
        </p:xfrm>
        <a:graphic>
          <a:graphicData uri="http://schemas.openxmlformats.org/presentationml/2006/ole">
            <mc:AlternateContent xmlns:mc="http://schemas.openxmlformats.org/markup-compatibility/2006">
              <mc:Choice xmlns:v="urn:schemas-microsoft-com:vml" Requires="v">
                <p:oleObj spid="_x0000_s44108" name="Equation" r:id="rId8" imgW="4267080" imgH="660240" progId="Equation.DSMT4">
                  <p:embed/>
                </p:oleObj>
              </mc:Choice>
              <mc:Fallback>
                <p:oleObj name="Equation" r:id="rId8" imgW="4267080" imgH="660240" progId="Equation.DSMT4">
                  <p:embed/>
                  <p:pic>
                    <p:nvPicPr>
                      <p:cNvPr id="14746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560" y="4973709"/>
                        <a:ext cx="7871792" cy="1218459"/>
                      </a:xfrm>
                      <a:prstGeom prst="rect">
                        <a:avLst/>
                      </a:prstGeom>
                      <a:noFill/>
                      <a:ln w="47625">
                        <a:noFill/>
                        <a:miter lim="800000"/>
                        <a:headEnd/>
                        <a:tailEnd/>
                      </a:ln>
                      <a:effectLst/>
                    </p:spPr>
                  </p:pic>
                </p:oleObj>
              </mc:Fallback>
            </mc:AlternateContent>
          </a:graphicData>
        </a:graphic>
      </p:graphicFrame>
      <p:sp>
        <p:nvSpPr>
          <p:cNvPr id="6" name="TextBox 5"/>
          <p:cNvSpPr txBox="1"/>
          <p:nvPr/>
        </p:nvSpPr>
        <p:spPr>
          <a:xfrm>
            <a:off x="802337" y="312472"/>
            <a:ext cx="7110793" cy="523220"/>
          </a:xfrm>
          <a:prstGeom prst="rect">
            <a:avLst/>
          </a:prstGeom>
          <a:noFill/>
        </p:spPr>
        <p:txBody>
          <a:bodyPr wrap="none" rtlCol="0">
            <a:spAutoFit/>
          </a:bodyPr>
          <a:lstStyle/>
          <a:p>
            <a:r>
              <a:rPr lang="ru-RU" sz="2800" dirty="0">
                <a:latin typeface="Times New Roman" panose="02020603050405020304" pitchFamily="18" charset="0"/>
                <a:cs typeface="Times New Roman" panose="02020603050405020304" pitchFamily="18" charset="0"/>
              </a:rPr>
              <a:t>Вращательная сумма двухатомной молекулы</a:t>
            </a:r>
          </a:p>
        </p:txBody>
      </p:sp>
      <p:sp>
        <p:nvSpPr>
          <p:cNvPr id="2" name="Номер слайда 1">
            <a:extLst>
              <a:ext uri="{FF2B5EF4-FFF2-40B4-BE49-F238E27FC236}">
                <a16:creationId xmlns:a16="http://schemas.microsoft.com/office/drawing/2014/main" id="{9FC54F4B-640B-4C76-84B5-B0013B24AC61}"/>
              </a:ext>
            </a:extLst>
          </p:cNvPr>
          <p:cNvSpPr>
            <a:spLocks noGrp="1"/>
          </p:cNvSpPr>
          <p:nvPr>
            <p:ph type="sldNum" sz="quarter" idx="12"/>
          </p:nvPr>
        </p:nvSpPr>
        <p:spPr/>
        <p:txBody>
          <a:bodyPr/>
          <a:lstStyle/>
          <a:p>
            <a:fld id="{45989385-0C2A-48FD-964C-3721ACD90A99}" type="slidenum">
              <a:rPr lang="ru-RU" smtClean="0"/>
              <a:t>29</a:t>
            </a:fld>
            <a:endParaRPr lang="ru-RU"/>
          </a:p>
        </p:txBody>
      </p:sp>
    </p:spTree>
    <p:extLst>
      <p:ext uri="{BB962C8B-B14F-4D97-AF65-F5344CB8AC3E}">
        <p14:creationId xmlns:p14="http://schemas.microsoft.com/office/powerpoint/2010/main" val="3912163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7460"/>
                                        </p:tgtEl>
                                        <p:attrNameLst>
                                          <p:attrName>style.visibility</p:attrName>
                                        </p:attrNameLst>
                                      </p:cBhvr>
                                      <p:to>
                                        <p:strVal val="visible"/>
                                      </p:to>
                                    </p:set>
                                    <p:animEffect transition="in" filter="wipe(down)">
                                      <p:cBhvr>
                                        <p:cTn id="7" dur="500"/>
                                        <p:tgtEl>
                                          <p:spTgt spid="14746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47461"/>
                                        </p:tgtEl>
                                        <p:attrNameLst>
                                          <p:attrName>style.visibility</p:attrName>
                                        </p:attrNameLst>
                                      </p:cBhvr>
                                      <p:to>
                                        <p:strVal val="visible"/>
                                      </p:to>
                                    </p:set>
                                    <p:anim calcmode="lin" valueType="num">
                                      <p:cBhvr additive="base">
                                        <p:cTn id="12" dur="500" fill="hold"/>
                                        <p:tgtEl>
                                          <p:spTgt spid="147461"/>
                                        </p:tgtEl>
                                        <p:attrNameLst>
                                          <p:attrName>ppt_x</p:attrName>
                                        </p:attrNameLst>
                                      </p:cBhvr>
                                      <p:tavLst>
                                        <p:tav tm="0">
                                          <p:val>
                                            <p:strVal val="0-#ppt_w/2"/>
                                          </p:val>
                                        </p:tav>
                                        <p:tav tm="100000">
                                          <p:val>
                                            <p:strVal val="#ppt_x"/>
                                          </p:val>
                                        </p:tav>
                                      </p:tavLst>
                                    </p:anim>
                                    <p:anim calcmode="lin" valueType="num">
                                      <p:cBhvr additive="base">
                                        <p:cTn id="13" dur="500" fill="hold"/>
                                        <p:tgtEl>
                                          <p:spTgt spid="1474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6567" y="350111"/>
            <a:ext cx="7527851" cy="954107"/>
          </a:xfrm>
          <a:prstGeom prst="rect">
            <a:avLst/>
          </a:prstGeom>
          <a:noFill/>
        </p:spPr>
        <p:txBody>
          <a:bodyPr wrap="square" rtlCol="0">
            <a:spAutoFit/>
          </a:bodyPr>
          <a:lstStyle/>
          <a:p>
            <a:r>
              <a:rPr lang="ru-RU" sz="2800" dirty="0">
                <a:latin typeface="Times New Roman" panose="02020603050405020304" pitchFamily="18" charset="0"/>
                <a:cs typeface="Times New Roman" panose="02020603050405020304" pitchFamily="18" charset="0"/>
              </a:rPr>
              <a:t>Вращательная сумма двухатомной молекулы. </a:t>
            </a:r>
          </a:p>
          <a:p>
            <a:pPr algn="ctr"/>
            <a:r>
              <a:rPr lang="ru-RU" sz="2800" dirty="0">
                <a:latin typeface="Times New Roman" panose="02020603050405020304" pitchFamily="18" charset="0"/>
                <a:cs typeface="Times New Roman" panose="02020603050405020304" pitchFamily="18" charset="0"/>
              </a:rPr>
              <a:t>Вклад в термодинамические функции.</a:t>
            </a:r>
          </a:p>
        </p:txBody>
      </p:sp>
      <p:sp>
        <p:nvSpPr>
          <p:cNvPr id="3" name="Rectangle 2"/>
          <p:cNvSpPr>
            <a:spLocks noChangeArrowheads="1"/>
          </p:cNvSpPr>
          <p:nvPr/>
        </p:nvSpPr>
        <p:spPr bwMode="auto">
          <a:xfrm>
            <a:off x="1835696" y="227687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3184301175"/>
              </p:ext>
            </p:extLst>
          </p:nvPr>
        </p:nvGraphicFramePr>
        <p:xfrm>
          <a:off x="1122363" y="1944688"/>
          <a:ext cx="7061200" cy="1008062"/>
        </p:xfrm>
        <a:graphic>
          <a:graphicData uri="http://schemas.openxmlformats.org/presentationml/2006/ole">
            <mc:AlternateContent xmlns:mc="http://schemas.openxmlformats.org/markup-compatibility/2006">
              <mc:Choice xmlns:v="urn:schemas-microsoft-com:vml" Requires="v">
                <p:oleObj spid="_x0000_s45127" name="Equation" r:id="rId3" imgW="4063680" imgH="583920" progId="Equation.DSMT4">
                  <p:embed/>
                </p:oleObj>
              </mc:Choice>
              <mc:Fallback>
                <p:oleObj name="Equation" r:id="rId3" imgW="4063680" imgH="583920" progId="Equation.DSMT4">
                  <p:embed/>
                  <p:pic>
                    <p:nvPicPr>
                      <p:cNvPr id="4" name="Объект 3"/>
                      <p:cNvPicPr>
                        <a:picLocks noChangeAspect="1" noChangeArrowheads="1"/>
                      </p:cNvPicPr>
                      <p:nvPr/>
                    </p:nvPicPr>
                    <p:blipFill>
                      <a:blip r:embed="rId4"/>
                      <a:srcRect/>
                      <a:stretch>
                        <a:fillRect/>
                      </a:stretch>
                    </p:blipFill>
                    <p:spPr bwMode="auto">
                      <a:xfrm>
                        <a:off x="1122363" y="1944688"/>
                        <a:ext cx="7061200" cy="1008062"/>
                      </a:xfrm>
                      <a:prstGeom prst="rect">
                        <a:avLst/>
                      </a:prstGeom>
                      <a:noFill/>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3298409781"/>
              </p:ext>
            </p:extLst>
          </p:nvPr>
        </p:nvGraphicFramePr>
        <p:xfrm>
          <a:off x="2190750" y="4425950"/>
          <a:ext cx="4395788" cy="1195388"/>
        </p:xfrm>
        <a:graphic>
          <a:graphicData uri="http://schemas.openxmlformats.org/presentationml/2006/ole">
            <mc:AlternateContent xmlns:mc="http://schemas.openxmlformats.org/markup-compatibility/2006">
              <mc:Choice xmlns:v="urn:schemas-microsoft-com:vml" Requires="v">
                <p:oleObj spid="_x0000_s45128" name="Equation" r:id="rId5" imgW="1638000" imgH="444240" progId="Equation.DSMT4">
                  <p:embed/>
                </p:oleObj>
              </mc:Choice>
              <mc:Fallback>
                <p:oleObj name="Equation" r:id="rId5" imgW="1638000" imgH="444240" progId="Equation.DSMT4">
                  <p:embed/>
                  <p:pic>
                    <p:nvPicPr>
                      <p:cNvPr id="5" name="Объект 4"/>
                      <p:cNvPicPr/>
                      <p:nvPr/>
                    </p:nvPicPr>
                    <p:blipFill>
                      <a:blip r:embed="rId6"/>
                      <a:stretch>
                        <a:fillRect/>
                      </a:stretch>
                    </p:blipFill>
                    <p:spPr>
                      <a:xfrm>
                        <a:off x="2190750" y="4425950"/>
                        <a:ext cx="4395788" cy="1195388"/>
                      </a:xfrm>
                      <a:prstGeom prst="rect">
                        <a:avLst/>
                      </a:prstGeom>
                    </p:spPr>
                  </p:pic>
                </p:oleObj>
              </mc:Fallback>
            </mc:AlternateContent>
          </a:graphicData>
        </a:graphic>
      </p:graphicFrame>
      <p:graphicFrame>
        <p:nvGraphicFramePr>
          <p:cNvPr id="6" name="Объект 5">
            <a:extLst>
              <a:ext uri="{FF2B5EF4-FFF2-40B4-BE49-F238E27FC236}">
                <a16:creationId xmlns:a16="http://schemas.microsoft.com/office/drawing/2014/main" id="{282882F4-0BB2-4E28-B275-EB603AD205F3}"/>
              </a:ext>
            </a:extLst>
          </p:cNvPr>
          <p:cNvGraphicFramePr>
            <a:graphicFrameLocks noChangeAspect="1"/>
          </p:cNvGraphicFramePr>
          <p:nvPr>
            <p:extLst>
              <p:ext uri="{D42A27DB-BD31-4B8C-83A1-F6EECF244321}">
                <p14:modId xmlns:p14="http://schemas.microsoft.com/office/powerpoint/2010/main" val="1315937291"/>
              </p:ext>
            </p:extLst>
          </p:nvPr>
        </p:nvGraphicFramePr>
        <p:xfrm>
          <a:off x="1957388" y="2974975"/>
          <a:ext cx="4759325" cy="1084263"/>
        </p:xfrm>
        <a:graphic>
          <a:graphicData uri="http://schemas.openxmlformats.org/presentationml/2006/ole">
            <mc:AlternateContent xmlns:mc="http://schemas.openxmlformats.org/markup-compatibility/2006">
              <mc:Choice xmlns:v="urn:schemas-microsoft-com:vml" Requires="v">
                <p:oleObj spid="_x0000_s45129" name="Equation" r:id="rId7" imgW="2006280" imgH="457200" progId="Equation.DSMT4">
                  <p:embed/>
                </p:oleObj>
              </mc:Choice>
              <mc:Fallback>
                <p:oleObj name="Equation" r:id="rId7" imgW="2006280" imgH="457200" progId="Equation.DSMT4">
                  <p:embed/>
                  <p:pic>
                    <p:nvPicPr>
                      <p:cNvPr id="6" name="Объект 5">
                        <a:extLst>
                          <a:ext uri="{FF2B5EF4-FFF2-40B4-BE49-F238E27FC236}">
                            <a16:creationId xmlns:a16="http://schemas.microsoft.com/office/drawing/2014/main" id="{282882F4-0BB2-4E28-B275-EB603AD205F3}"/>
                          </a:ext>
                        </a:extLst>
                      </p:cNvPr>
                      <p:cNvPicPr/>
                      <p:nvPr/>
                    </p:nvPicPr>
                    <p:blipFill>
                      <a:blip r:embed="rId8"/>
                      <a:stretch>
                        <a:fillRect/>
                      </a:stretch>
                    </p:blipFill>
                    <p:spPr>
                      <a:xfrm>
                        <a:off x="1957388" y="2974975"/>
                        <a:ext cx="4759325" cy="1084263"/>
                      </a:xfrm>
                      <a:prstGeom prst="rect">
                        <a:avLst/>
                      </a:prstGeom>
                    </p:spPr>
                  </p:pic>
                </p:oleObj>
              </mc:Fallback>
            </mc:AlternateContent>
          </a:graphicData>
        </a:graphic>
      </p:graphicFrame>
      <p:sp>
        <p:nvSpPr>
          <p:cNvPr id="7" name="Номер слайда 6">
            <a:extLst>
              <a:ext uri="{FF2B5EF4-FFF2-40B4-BE49-F238E27FC236}">
                <a16:creationId xmlns:a16="http://schemas.microsoft.com/office/drawing/2014/main" id="{92F1B831-6A5D-4446-8E63-0DAB29FCC90D}"/>
              </a:ext>
            </a:extLst>
          </p:cNvPr>
          <p:cNvSpPr>
            <a:spLocks noGrp="1"/>
          </p:cNvSpPr>
          <p:nvPr>
            <p:ph type="sldNum" sz="quarter" idx="12"/>
          </p:nvPr>
        </p:nvSpPr>
        <p:spPr/>
        <p:txBody>
          <a:bodyPr/>
          <a:lstStyle/>
          <a:p>
            <a:fld id="{45989385-0C2A-48FD-964C-3721ACD90A99}" type="slidenum">
              <a:rPr lang="ru-RU" smtClean="0"/>
              <a:t>30</a:t>
            </a:fld>
            <a:endParaRPr lang="ru-RU"/>
          </a:p>
        </p:txBody>
      </p:sp>
    </p:spTree>
    <p:extLst>
      <p:ext uri="{BB962C8B-B14F-4D97-AF65-F5344CB8AC3E}">
        <p14:creationId xmlns:p14="http://schemas.microsoft.com/office/powerpoint/2010/main" val="84339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Text Box 3"/>
          <p:cNvSpPr txBox="1">
            <a:spLocks noChangeArrowheads="1"/>
          </p:cNvSpPr>
          <p:nvPr/>
        </p:nvSpPr>
        <p:spPr bwMode="auto">
          <a:xfrm>
            <a:off x="990600" y="2286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ltLang="ru-RU"/>
          </a:p>
        </p:txBody>
      </p:sp>
      <p:sp>
        <p:nvSpPr>
          <p:cNvPr id="157700" name="Text Box 4"/>
          <p:cNvSpPr txBox="1">
            <a:spLocks noChangeArrowheads="1"/>
          </p:cNvSpPr>
          <p:nvPr/>
        </p:nvSpPr>
        <p:spPr bwMode="auto">
          <a:xfrm>
            <a:off x="593026" y="403187"/>
            <a:ext cx="7957948" cy="523220"/>
          </a:xfrm>
          <a:prstGeom prst="rect">
            <a:avLst/>
          </a:prstGeom>
          <a:noFill/>
          <a:ln>
            <a:noFill/>
          </a:ln>
          <a:effectLst/>
        </p:spPr>
        <p:txBody>
          <a:bodyPr wrap="none">
            <a:spAutoFit/>
          </a:bodyPr>
          <a:lstStyle/>
          <a:p>
            <a:r>
              <a:rPr lang="ru-RU" altLang="ru-RU" sz="2800" dirty="0">
                <a:latin typeface="Times New Roman" panose="02020603050405020304" pitchFamily="18" charset="0"/>
                <a:cs typeface="Times New Roman" panose="02020603050405020304" pitchFamily="18" charset="0"/>
              </a:rPr>
              <a:t>Вращательная сумма для многоатомной молекулы.</a:t>
            </a:r>
          </a:p>
        </p:txBody>
      </p:sp>
      <p:sp>
        <p:nvSpPr>
          <p:cNvPr id="157701" name="Text Box 5"/>
          <p:cNvSpPr txBox="1">
            <a:spLocks noChangeArrowheads="1"/>
          </p:cNvSpPr>
          <p:nvPr/>
        </p:nvSpPr>
        <p:spPr bwMode="auto">
          <a:xfrm>
            <a:off x="108407" y="1649583"/>
            <a:ext cx="4892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i="1" dirty="0"/>
              <a:t>Нелинейная молекула:</a:t>
            </a:r>
          </a:p>
        </p:txBody>
      </p:sp>
      <p:sp>
        <p:nvSpPr>
          <p:cNvPr id="157702" name="Text Box 6"/>
          <p:cNvSpPr txBox="1">
            <a:spLocks noChangeArrowheads="1"/>
          </p:cNvSpPr>
          <p:nvPr/>
        </p:nvSpPr>
        <p:spPr bwMode="auto">
          <a:xfrm>
            <a:off x="108407" y="3546224"/>
            <a:ext cx="4892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i="1" dirty="0"/>
              <a:t>Линейная молекула:</a:t>
            </a:r>
            <a:r>
              <a:rPr lang="ru-RU" altLang="ru-RU" dirty="0"/>
              <a:t>  </a:t>
            </a:r>
          </a:p>
        </p:txBody>
      </p:sp>
      <p:graphicFrame>
        <p:nvGraphicFramePr>
          <p:cNvPr id="157703" name="Object 7"/>
          <p:cNvGraphicFramePr>
            <a:graphicFrameLocks noChangeAspect="1"/>
          </p:cNvGraphicFramePr>
          <p:nvPr/>
        </p:nvGraphicFramePr>
        <p:xfrm>
          <a:off x="108407" y="2106783"/>
          <a:ext cx="6475413" cy="1069975"/>
        </p:xfrm>
        <a:graphic>
          <a:graphicData uri="http://schemas.openxmlformats.org/presentationml/2006/ole">
            <mc:AlternateContent xmlns:mc="http://schemas.openxmlformats.org/markup-compatibility/2006">
              <mc:Choice xmlns:v="urn:schemas-microsoft-com:vml" Requires="v">
                <p:oleObj spid="_x0000_s46154" name="Equation" r:id="rId4" imgW="4762440" imgH="787320" progId="Equation.DSMT4">
                  <p:embed/>
                </p:oleObj>
              </mc:Choice>
              <mc:Fallback>
                <p:oleObj name="Equation" r:id="rId4" imgW="4762440" imgH="787320" progId="Equation.DSMT4">
                  <p:embed/>
                  <p:pic>
                    <p:nvPicPr>
                      <p:cNvPr id="157703" name="Object 7"/>
                      <p:cNvPicPr>
                        <a:picLocks noChangeAspect="1" noChangeArrowheads="1"/>
                      </p:cNvPicPr>
                      <p:nvPr/>
                    </p:nvPicPr>
                    <p:blipFill>
                      <a:blip r:embed="rId5"/>
                      <a:srcRect/>
                      <a:stretch>
                        <a:fillRect/>
                      </a:stretch>
                    </p:blipFill>
                    <p:spPr bwMode="auto">
                      <a:xfrm>
                        <a:off x="108407" y="2106783"/>
                        <a:ext cx="647541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7704" name="Object 8"/>
          <p:cNvGraphicFramePr>
            <a:graphicFrameLocks noChangeAspect="1"/>
          </p:cNvGraphicFramePr>
          <p:nvPr/>
        </p:nvGraphicFramePr>
        <p:xfrm>
          <a:off x="2867062" y="4181193"/>
          <a:ext cx="2287587" cy="1042987"/>
        </p:xfrm>
        <a:graphic>
          <a:graphicData uri="http://schemas.openxmlformats.org/presentationml/2006/ole">
            <mc:AlternateContent xmlns:mc="http://schemas.openxmlformats.org/markup-compatibility/2006">
              <mc:Choice xmlns:v="urn:schemas-microsoft-com:vml" Requires="v">
                <p:oleObj spid="_x0000_s46155" name="Equation" r:id="rId6" imgW="1447560" imgH="660240" progId="Equation.DSMT4">
                  <p:embed/>
                </p:oleObj>
              </mc:Choice>
              <mc:Fallback>
                <p:oleObj name="Equation" r:id="rId6" imgW="1447560" imgH="660240" progId="Equation.DSMT4">
                  <p:embed/>
                  <p:pic>
                    <p:nvPicPr>
                      <p:cNvPr id="157704" name="Object 8"/>
                      <p:cNvPicPr>
                        <a:picLocks noChangeAspect="1" noChangeArrowheads="1"/>
                      </p:cNvPicPr>
                      <p:nvPr/>
                    </p:nvPicPr>
                    <p:blipFill>
                      <a:blip r:embed="rId7"/>
                      <a:srcRect/>
                      <a:stretch>
                        <a:fillRect/>
                      </a:stretch>
                    </p:blipFill>
                    <p:spPr bwMode="auto">
                      <a:xfrm>
                        <a:off x="2867062" y="4181193"/>
                        <a:ext cx="2287587"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 name="Объект 1"/>
          <p:cNvGraphicFramePr>
            <a:graphicFrameLocks noChangeAspect="1"/>
          </p:cNvGraphicFramePr>
          <p:nvPr/>
        </p:nvGraphicFramePr>
        <p:xfrm>
          <a:off x="1512879" y="5367987"/>
          <a:ext cx="3371245" cy="447510"/>
        </p:xfrm>
        <a:graphic>
          <a:graphicData uri="http://schemas.openxmlformats.org/presentationml/2006/ole">
            <mc:AlternateContent xmlns:mc="http://schemas.openxmlformats.org/markup-compatibility/2006">
              <mc:Choice xmlns:v="urn:schemas-microsoft-com:vml" Requires="v">
                <p:oleObj spid="_x0000_s46156" name="Equation" r:id="rId8" imgW="1434960" imgH="190440" progId="Equation.DSMT4">
                  <p:embed/>
                </p:oleObj>
              </mc:Choice>
              <mc:Fallback>
                <p:oleObj name="Equation" r:id="rId8" imgW="1434960" imgH="190440" progId="Equation.DSMT4">
                  <p:embed/>
                  <p:pic>
                    <p:nvPicPr>
                      <p:cNvPr id="2" name="Объект 1"/>
                      <p:cNvPicPr/>
                      <p:nvPr/>
                    </p:nvPicPr>
                    <p:blipFill>
                      <a:blip r:embed="rId9"/>
                      <a:stretch>
                        <a:fillRect/>
                      </a:stretch>
                    </p:blipFill>
                    <p:spPr>
                      <a:xfrm>
                        <a:off x="1512879" y="5367987"/>
                        <a:ext cx="3371245" cy="447510"/>
                      </a:xfrm>
                      <a:prstGeom prst="rect">
                        <a:avLst/>
                      </a:prstGeom>
                    </p:spPr>
                  </p:pic>
                </p:oleObj>
              </mc:Fallback>
            </mc:AlternateContent>
          </a:graphicData>
        </a:graphic>
      </p:graphicFrame>
      <p:sp>
        <p:nvSpPr>
          <p:cNvPr id="3" name="Номер слайда 2">
            <a:extLst>
              <a:ext uri="{FF2B5EF4-FFF2-40B4-BE49-F238E27FC236}">
                <a16:creationId xmlns:a16="http://schemas.microsoft.com/office/drawing/2014/main" id="{0000127D-F581-4D9F-AB3D-86B00DFD15CE}"/>
              </a:ext>
            </a:extLst>
          </p:cNvPr>
          <p:cNvSpPr>
            <a:spLocks noGrp="1"/>
          </p:cNvSpPr>
          <p:nvPr>
            <p:ph type="sldNum" sz="quarter" idx="12"/>
          </p:nvPr>
        </p:nvSpPr>
        <p:spPr/>
        <p:txBody>
          <a:bodyPr/>
          <a:lstStyle/>
          <a:p>
            <a:fld id="{45989385-0C2A-48FD-964C-3721ACD90A99}" type="slidenum">
              <a:rPr lang="ru-RU" smtClean="0"/>
              <a:t>31</a:t>
            </a:fld>
            <a:endParaRPr lang="ru-RU"/>
          </a:p>
        </p:txBody>
      </p:sp>
    </p:spTree>
    <p:extLst>
      <p:ext uri="{BB962C8B-B14F-4D97-AF65-F5344CB8AC3E}">
        <p14:creationId xmlns:p14="http://schemas.microsoft.com/office/powerpoint/2010/main" val="866634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Text Box 3"/>
          <p:cNvSpPr txBox="1">
            <a:spLocks noChangeArrowheads="1"/>
          </p:cNvSpPr>
          <p:nvPr/>
        </p:nvSpPr>
        <p:spPr bwMode="auto">
          <a:xfrm>
            <a:off x="990600" y="2286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ltLang="ru-RU"/>
          </a:p>
        </p:txBody>
      </p:sp>
      <p:sp>
        <p:nvSpPr>
          <p:cNvPr id="157700" name="Text Box 4"/>
          <p:cNvSpPr txBox="1">
            <a:spLocks noChangeArrowheads="1"/>
          </p:cNvSpPr>
          <p:nvPr/>
        </p:nvSpPr>
        <p:spPr bwMode="auto">
          <a:xfrm>
            <a:off x="593026" y="452870"/>
            <a:ext cx="7957948" cy="954107"/>
          </a:xfrm>
          <a:prstGeom prst="rect">
            <a:avLst/>
          </a:prstGeom>
          <a:noFill/>
          <a:ln>
            <a:noFill/>
          </a:ln>
          <a:effectLst/>
        </p:spPr>
        <p:txBody>
          <a:bodyPr wrap="none">
            <a:spAutoFit/>
          </a:bodyPr>
          <a:lstStyle/>
          <a:p>
            <a:r>
              <a:rPr lang="ru-RU" altLang="ru-RU" sz="2800" dirty="0">
                <a:latin typeface="Times New Roman" panose="02020603050405020304" pitchFamily="18" charset="0"/>
                <a:cs typeface="Times New Roman" panose="02020603050405020304" pitchFamily="18" charset="0"/>
              </a:rPr>
              <a:t>Вращательная сумма для многоатомной молекулы.</a:t>
            </a:r>
          </a:p>
          <a:p>
            <a:r>
              <a:rPr lang="ru-RU" altLang="ru-RU" sz="2800" dirty="0">
                <a:latin typeface="Times New Roman" panose="02020603050405020304" pitchFamily="18" charset="0"/>
                <a:cs typeface="Times New Roman" panose="02020603050405020304" pitchFamily="18" charset="0"/>
              </a:rPr>
              <a:t>        Вклад в термодинамические функции</a:t>
            </a:r>
          </a:p>
        </p:txBody>
      </p:sp>
      <p:sp>
        <p:nvSpPr>
          <p:cNvPr id="157701" name="Text Box 5"/>
          <p:cNvSpPr txBox="1">
            <a:spLocks noChangeArrowheads="1"/>
          </p:cNvSpPr>
          <p:nvPr/>
        </p:nvSpPr>
        <p:spPr bwMode="auto">
          <a:xfrm>
            <a:off x="108407" y="2422098"/>
            <a:ext cx="4892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i="1" dirty="0"/>
              <a:t>Нелинейная молекула:</a:t>
            </a:r>
          </a:p>
        </p:txBody>
      </p:sp>
      <p:sp>
        <p:nvSpPr>
          <p:cNvPr id="157702" name="Text Box 6"/>
          <p:cNvSpPr txBox="1">
            <a:spLocks noChangeArrowheads="1"/>
          </p:cNvSpPr>
          <p:nvPr/>
        </p:nvSpPr>
        <p:spPr bwMode="auto">
          <a:xfrm>
            <a:off x="108407" y="4318000"/>
            <a:ext cx="4892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i="1" dirty="0"/>
              <a:t>Линейная молекула:</a:t>
            </a:r>
            <a:r>
              <a:rPr lang="ru-RU" altLang="ru-RU" dirty="0"/>
              <a:t>  </a:t>
            </a:r>
          </a:p>
        </p:txBody>
      </p:sp>
      <p:graphicFrame>
        <p:nvGraphicFramePr>
          <p:cNvPr id="157703" name="Object 7"/>
          <p:cNvGraphicFramePr>
            <a:graphicFrameLocks noChangeAspect="1"/>
          </p:cNvGraphicFramePr>
          <p:nvPr/>
        </p:nvGraphicFramePr>
        <p:xfrm>
          <a:off x="863170" y="3039287"/>
          <a:ext cx="7128792" cy="920365"/>
        </p:xfrm>
        <a:graphic>
          <a:graphicData uri="http://schemas.openxmlformats.org/presentationml/2006/ole">
            <mc:AlternateContent xmlns:mc="http://schemas.openxmlformats.org/markup-compatibility/2006">
              <mc:Choice xmlns:v="urn:schemas-microsoft-com:vml" Requires="v">
                <p:oleObj spid="_x0000_s47178" name="Equation" r:id="rId4" imgW="6184800" imgH="799920" progId="Equation.DSMT4">
                  <p:embed/>
                </p:oleObj>
              </mc:Choice>
              <mc:Fallback>
                <p:oleObj name="Equation" r:id="rId4" imgW="6184800" imgH="799920" progId="Equation.DSMT4">
                  <p:embed/>
                  <p:pic>
                    <p:nvPicPr>
                      <p:cNvPr id="157703" name="Object 7"/>
                      <p:cNvPicPr>
                        <a:picLocks noChangeAspect="1" noChangeArrowheads="1"/>
                      </p:cNvPicPr>
                      <p:nvPr/>
                    </p:nvPicPr>
                    <p:blipFill>
                      <a:blip r:embed="rId5"/>
                      <a:srcRect/>
                      <a:stretch>
                        <a:fillRect/>
                      </a:stretch>
                    </p:blipFill>
                    <p:spPr bwMode="auto">
                      <a:xfrm>
                        <a:off x="863170" y="3039287"/>
                        <a:ext cx="7128792" cy="920365"/>
                      </a:xfrm>
                      <a:prstGeom prst="rect">
                        <a:avLst/>
                      </a:prstGeom>
                      <a:noFill/>
                      <a:ln>
                        <a:noFill/>
                      </a:ln>
                      <a:effectLst/>
                    </p:spPr>
                  </p:pic>
                </p:oleObj>
              </mc:Fallback>
            </mc:AlternateContent>
          </a:graphicData>
        </a:graphic>
      </p:graphicFrame>
      <p:graphicFrame>
        <p:nvGraphicFramePr>
          <p:cNvPr id="157704" name="Object 8"/>
          <p:cNvGraphicFramePr>
            <a:graphicFrameLocks noChangeAspect="1"/>
          </p:cNvGraphicFramePr>
          <p:nvPr/>
        </p:nvGraphicFramePr>
        <p:xfrm>
          <a:off x="896938" y="4546600"/>
          <a:ext cx="6442075" cy="1042988"/>
        </p:xfrm>
        <a:graphic>
          <a:graphicData uri="http://schemas.openxmlformats.org/presentationml/2006/ole">
            <mc:AlternateContent xmlns:mc="http://schemas.openxmlformats.org/markup-compatibility/2006">
              <mc:Choice xmlns:v="urn:schemas-microsoft-com:vml" Requires="v">
                <p:oleObj spid="_x0000_s47179" name="Equation" r:id="rId6" imgW="4076640" imgH="660240" progId="Equation.DSMT4">
                  <p:embed/>
                </p:oleObj>
              </mc:Choice>
              <mc:Fallback>
                <p:oleObj name="Equation" r:id="rId6" imgW="4076640" imgH="660240" progId="Equation.DSMT4">
                  <p:embed/>
                  <p:pic>
                    <p:nvPicPr>
                      <p:cNvPr id="157704" name="Object 8"/>
                      <p:cNvPicPr>
                        <a:picLocks noChangeAspect="1" noChangeArrowheads="1"/>
                      </p:cNvPicPr>
                      <p:nvPr/>
                    </p:nvPicPr>
                    <p:blipFill>
                      <a:blip r:embed="rId7"/>
                      <a:srcRect/>
                      <a:stretch>
                        <a:fillRect/>
                      </a:stretch>
                    </p:blipFill>
                    <p:spPr bwMode="auto">
                      <a:xfrm>
                        <a:off x="896938" y="4546600"/>
                        <a:ext cx="6442075"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val="505006737"/>
              </p:ext>
            </p:extLst>
          </p:nvPr>
        </p:nvGraphicFramePr>
        <p:xfrm>
          <a:off x="1629837" y="6077834"/>
          <a:ext cx="3371245" cy="447510"/>
        </p:xfrm>
        <a:graphic>
          <a:graphicData uri="http://schemas.openxmlformats.org/presentationml/2006/ole">
            <mc:AlternateContent xmlns:mc="http://schemas.openxmlformats.org/markup-compatibility/2006">
              <mc:Choice xmlns:v="urn:schemas-microsoft-com:vml" Requires="v">
                <p:oleObj spid="_x0000_s47180" name="Equation" r:id="rId8" imgW="1434960" imgH="190440" progId="Equation.DSMT4">
                  <p:embed/>
                </p:oleObj>
              </mc:Choice>
              <mc:Fallback>
                <p:oleObj name="Equation" r:id="rId8" imgW="1434960" imgH="190440" progId="Equation.DSMT4">
                  <p:embed/>
                  <p:pic>
                    <p:nvPicPr>
                      <p:cNvPr id="2" name="Объект 1"/>
                      <p:cNvPicPr/>
                      <p:nvPr/>
                    </p:nvPicPr>
                    <p:blipFill>
                      <a:blip r:embed="rId9"/>
                      <a:stretch>
                        <a:fillRect/>
                      </a:stretch>
                    </p:blipFill>
                    <p:spPr>
                      <a:xfrm>
                        <a:off x="1629837" y="6077834"/>
                        <a:ext cx="3371245" cy="447510"/>
                      </a:xfrm>
                      <a:prstGeom prst="rect">
                        <a:avLst/>
                      </a:prstGeom>
                      <a:ln w="25400">
                        <a:solidFill>
                          <a:srgbClr val="FF0000"/>
                        </a:solidFill>
                      </a:ln>
                    </p:spPr>
                  </p:pic>
                </p:oleObj>
              </mc:Fallback>
            </mc:AlternateContent>
          </a:graphicData>
        </a:graphic>
      </p:graphicFrame>
      <p:sp>
        <p:nvSpPr>
          <p:cNvPr id="3" name="Номер слайда 2">
            <a:extLst>
              <a:ext uri="{FF2B5EF4-FFF2-40B4-BE49-F238E27FC236}">
                <a16:creationId xmlns:a16="http://schemas.microsoft.com/office/drawing/2014/main" id="{7717C866-1906-4847-82D4-1497DC6878BB}"/>
              </a:ext>
            </a:extLst>
          </p:cNvPr>
          <p:cNvSpPr>
            <a:spLocks noGrp="1"/>
          </p:cNvSpPr>
          <p:nvPr>
            <p:ph type="sldNum" sz="quarter" idx="12"/>
          </p:nvPr>
        </p:nvSpPr>
        <p:spPr/>
        <p:txBody>
          <a:bodyPr/>
          <a:lstStyle/>
          <a:p>
            <a:fld id="{45989385-0C2A-48FD-964C-3721ACD90A99}" type="slidenum">
              <a:rPr lang="ru-RU" smtClean="0"/>
              <a:t>32</a:t>
            </a:fld>
            <a:endParaRPr lang="ru-RU"/>
          </a:p>
        </p:txBody>
      </p:sp>
    </p:spTree>
    <p:extLst>
      <p:ext uri="{BB962C8B-B14F-4D97-AF65-F5344CB8AC3E}">
        <p14:creationId xmlns:p14="http://schemas.microsoft.com/office/powerpoint/2010/main" val="3614836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720" y="1844824"/>
            <a:ext cx="5040196" cy="584775"/>
          </a:xfrm>
          <a:prstGeom prst="rect">
            <a:avLst/>
          </a:prstGeom>
          <a:noFill/>
        </p:spPr>
        <p:txBody>
          <a:bodyPr wrap="square" rtlCol="0">
            <a:spAutoFit/>
          </a:bodyPr>
          <a:lstStyle/>
          <a:p>
            <a:r>
              <a:rPr lang="ru-RU" sz="3200" dirty="0">
                <a:latin typeface="Times New Roman" panose="02020603050405020304" pitchFamily="18" charset="0"/>
                <a:cs typeface="Times New Roman" panose="02020603050405020304" pitchFamily="18" charset="0"/>
              </a:rPr>
              <a:t>Закон равнораспределения</a:t>
            </a:r>
          </a:p>
        </p:txBody>
      </p:sp>
      <p:sp>
        <p:nvSpPr>
          <p:cNvPr id="3" name="Номер слайда 2">
            <a:extLst>
              <a:ext uri="{FF2B5EF4-FFF2-40B4-BE49-F238E27FC236}">
                <a16:creationId xmlns:a16="http://schemas.microsoft.com/office/drawing/2014/main" id="{6AEE3513-7A95-49C7-B2C4-8784490E7421}"/>
              </a:ext>
            </a:extLst>
          </p:cNvPr>
          <p:cNvSpPr>
            <a:spLocks noGrp="1"/>
          </p:cNvSpPr>
          <p:nvPr>
            <p:ph type="sldNum" sz="quarter" idx="12"/>
          </p:nvPr>
        </p:nvSpPr>
        <p:spPr/>
        <p:txBody>
          <a:bodyPr/>
          <a:lstStyle/>
          <a:p>
            <a:fld id="{45989385-0C2A-48FD-964C-3721ACD90A99}" type="slidenum">
              <a:rPr lang="ru-RU" smtClean="0"/>
              <a:t>33</a:t>
            </a:fld>
            <a:endParaRPr lang="ru-RU"/>
          </a:p>
        </p:txBody>
      </p:sp>
    </p:spTree>
    <p:extLst>
      <p:ext uri="{BB962C8B-B14F-4D97-AF65-F5344CB8AC3E}">
        <p14:creationId xmlns:p14="http://schemas.microsoft.com/office/powerpoint/2010/main" val="287979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8C458D-BD56-430E-99F9-D3B6AD96910E}"/>
              </a:ext>
            </a:extLst>
          </p:cNvPr>
          <p:cNvSpPr txBox="1"/>
          <p:nvPr/>
        </p:nvSpPr>
        <p:spPr>
          <a:xfrm>
            <a:off x="363198" y="349956"/>
            <a:ext cx="8780802" cy="584775"/>
          </a:xfrm>
          <a:prstGeom prst="rect">
            <a:avLst/>
          </a:prstGeom>
          <a:noFill/>
        </p:spPr>
        <p:txBody>
          <a:bodyPr wrap="none" rtlCol="0">
            <a:spAutoFit/>
          </a:bodyPr>
          <a:lstStyle/>
          <a:p>
            <a:r>
              <a:rPr lang="ru-RU" sz="3200" dirty="0">
                <a:latin typeface="Times New Roman" panose="02020603050405020304" pitchFamily="18" charset="0"/>
                <a:cs typeface="Times New Roman" panose="02020603050405020304" pitchFamily="18" charset="0"/>
              </a:rPr>
              <a:t>Закон равнораспределения по степеням свободы.</a:t>
            </a:r>
          </a:p>
        </p:txBody>
      </p:sp>
      <p:sp>
        <p:nvSpPr>
          <p:cNvPr id="4" name="TextBox 3">
            <a:extLst>
              <a:ext uri="{FF2B5EF4-FFF2-40B4-BE49-F238E27FC236}">
                <a16:creationId xmlns:a16="http://schemas.microsoft.com/office/drawing/2014/main" id="{6DFE1F2B-BCA0-43FE-AF6E-E62F1D4199B1}"/>
              </a:ext>
            </a:extLst>
          </p:cNvPr>
          <p:cNvSpPr txBox="1"/>
          <p:nvPr/>
        </p:nvSpPr>
        <p:spPr>
          <a:xfrm>
            <a:off x="756357" y="1182231"/>
            <a:ext cx="7337776" cy="2246769"/>
          </a:xfrm>
          <a:prstGeom prst="rect">
            <a:avLst/>
          </a:prstGeom>
          <a:noFill/>
        </p:spPr>
        <p:txBody>
          <a:bodyPr wrap="square">
            <a:spAutoFit/>
          </a:bodyPr>
          <a:lstStyle/>
          <a:p>
            <a:pPr algn="just"/>
            <a:r>
              <a:rPr lang="ru-RU" sz="2800" b="0" i="0" dirty="0">
                <a:solidFill>
                  <a:srgbClr val="0A0A0A"/>
                </a:solidFill>
                <a:effectLst/>
                <a:latin typeface="Times New Roman" panose="02020603050405020304" pitchFamily="18" charset="0"/>
                <a:cs typeface="Times New Roman" panose="02020603050405020304" pitchFamily="18" charset="0"/>
              </a:rPr>
              <a:t>В состоянии термодинамического равновесия любая степень свободы, которая входит в энергию системы как квадратичный член, содержит  в среднем одинаковую порцию энергии. </a:t>
            </a:r>
            <a:endParaRPr lang="ru-RU" sz="2800" dirty="0">
              <a:latin typeface="Times New Roman" panose="02020603050405020304" pitchFamily="18" charset="0"/>
              <a:cs typeface="Times New Roman" panose="02020603050405020304" pitchFamily="18" charset="0"/>
            </a:endParaRPr>
          </a:p>
        </p:txBody>
      </p:sp>
      <p:graphicFrame>
        <p:nvGraphicFramePr>
          <p:cNvPr id="6" name="Объект 5">
            <a:extLst>
              <a:ext uri="{FF2B5EF4-FFF2-40B4-BE49-F238E27FC236}">
                <a16:creationId xmlns:a16="http://schemas.microsoft.com/office/drawing/2014/main" id="{70B609B2-3283-4EA4-993A-199474BAF5AF}"/>
              </a:ext>
            </a:extLst>
          </p:cNvPr>
          <p:cNvGraphicFramePr>
            <a:graphicFrameLocks noChangeAspect="1"/>
          </p:cNvGraphicFramePr>
          <p:nvPr>
            <p:extLst>
              <p:ext uri="{D42A27DB-BD31-4B8C-83A1-F6EECF244321}">
                <p14:modId xmlns:p14="http://schemas.microsoft.com/office/powerpoint/2010/main" val="89968601"/>
              </p:ext>
            </p:extLst>
          </p:nvPr>
        </p:nvGraphicFramePr>
        <p:xfrm>
          <a:off x="307975" y="3773488"/>
          <a:ext cx="8526463" cy="2187575"/>
        </p:xfrm>
        <a:graphic>
          <a:graphicData uri="http://schemas.openxmlformats.org/presentationml/2006/ole">
            <mc:AlternateContent xmlns:mc="http://schemas.openxmlformats.org/markup-compatibility/2006">
              <mc:Choice xmlns:v="urn:schemas-microsoft-com:vml" Requires="v">
                <p:oleObj spid="_x0000_s32794" name="Equation" r:id="rId3" imgW="4952880" imgH="1269720" progId="Equation.DSMT4">
                  <p:embed/>
                </p:oleObj>
              </mc:Choice>
              <mc:Fallback>
                <p:oleObj name="Equation" r:id="rId3" imgW="4952880" imgH="1269720" progId="Equation.DSMT4">
                  <p:embed/>
                  <p:pic>
                    <p:nvPicPr>
                      <p:cNvPr id="6" name="Объект 5">
                        <a:extLst>
                          <a:ext uri="{FF2B5EF4-FFF2-40B4-BE49-F238E27FC236}">
                            <a16:creationId xmlns:a16="http://schemas.microsoft.com/office/drawing/2014/main" id="{70B609B2-3283-4EA4-993A-199474BAF5AF}"/>
                          </a:ext>
                        </a:extLst>
                      </p:cNvPr>
                      <p:cNvPicPr/>
                      <p:nvPr/>
                    </p:nvPicPr>
                    <p:blipFill>
                      <a:blip r:embed="rId4"/>
                      <a:stretch>
                        <a:fillRect/>
                      </a:stretch>
                    </p:blipFill>
                    <p:spPr>
                      <a:xfrm>
                        <a:off x="307975" y="3773488"/>
                        <a:ext cx="8526463" cy="2187575"/>
                      </a:xfrm>
                      <a:prstGeom prst="rect">
                        <a:avLst/>
                      </a:prstGeom>
                      <a:solidFill>
                        <a:srgbClr val="CCECFF"/>
                      </a:solidFill>
                    </p:spPr>
                  </p:pic>
                </p:oleObj>
              </mc:Fallback>
            </mc:AlternateContent>
          </a:graphicData>
        </a:graphic>
      </p:graphicFrame>
      <p:sp>
        <p:nvSpPr>
          <p:cNvPr id="3" name="Номер слайда 2">
            <a:extLst>
              <a:ext uri="{FF2B5EF4-FFF2-40B4-BE49-F238E27FC236}">
                <a16:creationId xmlns:a16="http://schemas.microsoft.com/office/drawing/2014/main" id="{4E68E270-3550-478C-87F3-11F8608CF3AA}"/>
              </a:ext>
            </a:extLst>
          </p:cNvPr>
          <p:cNvSpPr>
            <a:spLocks noGrp="1"/>
          </p:cNvSpPr>
          <p:nvPr>
            <p:ph type="sldNum" sz="quarter" idx="12"/>
          </p:nvPr>
        </p:nvSpPr>
        <p:spPr/>
        <p:txBody>
          <a:bodyPr/>
          <a:lstStyle/>
          <a:p>
            <a:fld id="{45989385-0C2A-48FD-964C-3721ACD90A99}" type="slidenum">
              <a:rPr lang="ru-RU" smtClean="0"/>
              <a:t>34</a:t>
            </a:fld>
            <a:endParaRPr lang="ru-RU"/>
          </a:p>
        </p:txBody>
      </p:sp>
    </p:spTree>
    <p:extLst>
      <p:ext uri="{BB962C8B-B14F-4D97-AF65-F5344CB8AC3E}">
        <p14:creationId xmlns:p14="http://schemas.microsoft.com/office/powerpoint/2010/main" val="37203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63" name="Object 3"/>
          <p:cNvGraphicFramePr>
            <a:graphicFrameLocks noChangeAspect="1"/>
          </p:cNvGraphicFramePr>
          <p:nvPr>
            <p:extLst>
              <p:ext uri="{D42A27DB-BD31-4B8C-83A1-F6EECF244321}">
                <p14:modId xmlns:p14="http://schemas.microsoft.com/office/powerpoint/2010/main" val="1311208537"/>
              </p:ext>
            </p:extLst>
          </p:nvPr>
        </p:nvGraphicFramePr>
        <p:xfrm>
          <a:off x="1560329" y="1377373"/>
          <a:ext cx="4913313" cy="1746250"/>
        </p:xfrm>
        <a:graphic>
          <a:graphicData uri="http://schemas.openxmlformats.org/presentationml/2006/ole">
            <mc:AlternateContent xmlns:mc="http://schemas.openxmlformats.org/markup-compatibility/2006">
              <mc:Choice xmlns:v="urn:schemas-microsoft-com:vml" Requires="v">
                <p:oleObj spid="_x0000_s52258" name="Equation" r:id="rId4" imgW="1968480" imgH="698400" progId="Equation.DSMT4">
                  <p:embed/>
                </p:oleObj>
              </mc:Choice>
              <mc:Fallback>
                <p:oleObj name="Equation" r:id="rId4" imgW="1968480" imgH="698400" progId="Equation.DSMT4">
                  <p:embed/>
                  <p:pic>
                    <p:nvPicPr>
                      <p:cNvPr id="143363" name="Object 3"/>
                      <p:cNvPicPr>
                        <a:picLocks noChangeAspect="1" noChangeArrowheads="1"/>
                      </p:cNvPicPr>
                      <p:nvPr/>
                    </p:nvPicPr>
                    <p:blipFill>
                      <a:blip r:embed="rId5"/>
                      <a:srcRect/>
                      <a:stretch>
                        <a:fillRect/>
                      </a:stretch>
                    </p:blipFill>
                    <p:spPr bwMode="auto">
                      <a:xfrm>
                        <a:off x="1560329" y="1377373"/>
                        <a:ext cx="4913313" cy="174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364" name="Text Box 4"/>
          <p:cNvSpPr txBox="1">
            <a:spLocks noChangeArrowheads="1"/>
          </p:cNvSpPr>
          <p:nvPr/>
        </p:nvSpPr>
        <p:spPr bwMode="auto">
          <a:xfrm>
            <a:off x="467544" y="203612"/>
            <a:ext cx="785586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2400" dirty="0">
                <a:latin typeface="Times New Roman" panose="02020603050405020304" pitchFamily="18" charset="0"/>
                <a:cs typeface="Times New Roman" panose="02020603050405020304" pitchFamily="18" charset="0"/>
              </a:rPr>
              <a:t>Поступательное и вращательное движения:  вид  суммы </a:t>
            </a:r>
            <a:r>
              <a:rPr lang="en-US" altLang="ru-RU" sz="2400" dirty="0">
                <a:latin typeface="Times New Roman" panose="02020603050405020304" pitchFamily="18" charset="0"/>
                <a:cs typeface="Times New Roman" panose="02020603050405020304" pitchFamily="18" charset="0"/>
              </a:rPr>
              <a:t>Q</a:t>
            </a:r>
            <a:endParaRPr lang="ru-RU" altLang="ru-RU" sz="2400" dirty="0">
              <a:latin typeface="Times New Roman" panose="02020603050405020304" pitchFamily="18" charset="0"/>
              <a:cs typeface="Times New Roman" panose="02020603050405020304" pitchFamily="18" charset="0"/>
            </a:endParaRPr>
          </a:p>
        </p:txBody>
      </p:sp>
      <p:graphicFrame>
        <p:nvGraphicFramePr>
          <p:cNvPr id="3" name="Объект 2">
            <a:extLst>
              <a:ext uri="{FF2B5EF4-FFF2-40B4-BE49-F238E27FC236}">
                <a16:creationId xmlns:a16="http://schemas.microsoft.com/office/drawing/2014/main" id="{BB2F65DD-4ECD-4706-B850-B735184D3E3D}"/>
              </a:ext>
            </a:extLst>
          </p:cNvPr>
          <p:cNvGraphicFramePr>
            <a:graphicFrameLocks noChangeAspect="1"/>
          </p:cNvGraphicFramePr>
          <p:nvPr>
            <p:extLst>
              <p:ext uri="{D42A27DB-BD31-4B8C-83A1-F6EECF244321}">
                <p14:modId xmlns:p14="http://schemas.microsoft.com/office/powerpoint/2010/main" val="530607063"/>
              </p:ext>
            </p:extLst>
          </p:nvPr>
        </p:nvGraphicFramePr>
        <p:xfrm>
          <a:off x="1360741" y="3675338"/>
          <a:ext cx="5873750" cy="1746250"/>
        </p:xfrm>
        <a:graphic>
          <a:graphicData uri="http://schemas.openxmlformats.org/presentationml/2006/ole">
            <mc:AlternateContent xmlns:mc="http://schemas.openxmlformats.org/markup-compatibility/2006">
              <mc:Choice xmlns:v="urn:schemas-microsoft-com:vml" Requires="v">
                <p:oleObj spid="_x0000_s52259" name="Equation" r:id="rId6" imgW="2349360" imgH="698400" progId="Equation.DSMT4">
                  <p:embed/>
                </p:oleObj>
              </mc:Choice>
              <mc:Fallback>
                <p:oleObj name="Equation" r:id="rId6" imgW="2349360" imgH="698400" progId="Equation.DSMT4">
                  <p:embed/>
                  <p:pic>
                    <p:nvPicPr>
                      <p:cNvPr id="3" name="Объект 2">
                        <a:extLst>
                          <a:ext uri="{FF2B5EF4-FFF2-40B4-BE49-F238E27FC236}">
                            <a16:creationId xmlns:a16="http://schemas.microsoft.com/office/drawing/2014/main" id="{BB2F65DD-4ECD-4706-B850-B735184D3E3D}"/>
                          </a:ext>
                        </a:extLst>
                      </p:cNvPr>
                      <p:cNvPicPr/>
                      <p:nvPr/>
                    </p:nvPicPr>
                    <p:blipFill>
                      <a:blip r:embed="rId7"/>
                      <a:stretch>
                        <a:fillRect/>
                      </a:stretch>
                    </p:blipFill>
                    <p:spPr>
                      <a:xfrm>
                        <a:off x="1360741" y="3675338"/>
                        <a:ext cx="5873750" cy="1746250"/>
                      </a:xfrm>
                      <a:prstGeom prst="rect">
                        <a:avLst/>
                      </a:prstGeom>
                      <a:noFill/>
                    </p:spPr>
                  </p:pic>
                </p:oleObj>
              </mc:Fallback>
            </mc:AlternateContent>
          </a:graphicData>
        </a:graphic>
      </p:graphicFrame>
      <p:sp>
        <p:nvSpPr>
          <p:cNvPr id="2" name="Номер слайда 1">
            <a:extLst>
              <a:ext uri="{FF2B5EF4-FFF2-40B4-BE49-F238E27FC236}">
                <a16:creationId xmlns:a16="http://schemas.microsoft.com/office/drawing/2014/main" id="{E1F19D7A-2E0A-4FEC-933A-15A3DB392030}"/>
              </a:ext>
            </a:extLst>
          </p:cNvPr>
          <p:cNvSpPr>
            <a:spLocks noGrp="1"/>
          </p:cNvSpPr>
          <p:nvPr>
            <p:ph type="sldNum" sz="quarter" idx="12"/>
          </p:nvPr>
        </p:nvSpPr>
        <p:spPr/>
        <p:txBody>
          <a:bodyPr/>
          <a:lstStyle/>
          <a:p>
            <a:fld id="{45989385-0C2A-48FD-964C-3721ACD90A99}" type="slidenum">
              <a:rPr lang="ru-RU" smtClean="0"/>
              <a:t>35</a:t>
            </a:fld>
            <a:endParaRPr lang="ru-RU"/>
          </a:p>
        </p:txBody>
      </p:sp>
    </p:spTree>
    <p:extLst>
      <p:ext uri="{BB962C8B-B14F-4D97-AF65-F5344CB8AC3E}">
        <p14:creationId xmlns:p14="http://schemas.microsoft.com/office/powerpoint/2010/main" val="2200274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366F7A-FAEF-4492-91F1-1CB2E2597B97}"/>
              </a:ext>
            </a:extLst>
          </p:cNvPr>
          <p:cNvSpPr txBox="1"/>
          <p:nvPr/>
        </p:nvSpPr>
        <p:spPr>
          <a:xfrm>
            <a:off x="1212874" y="25507"/>
            <a:ext cx="5525039" cy="523220"/>
          </a:xfrm>
          <a:prstGeom prst="rect">
            <a:avLst/>
          </a:prstGeom>
          <a:noFill/>
        </p:spPr>
        <p:txBody>
          <a:bodyPr wrap="none" rtlCol="0">
            <a:spAutoFit/>
          </a:bodyPr>
          <a:lstStyle/>
          <a:p>
            <a:r>
              <a:rPr lang="ru-RU" sz="2800" dirty="0">
                <a:latin typeface="Times New Roman" panose="02020603050405020304" pitchFamily="18" charset="0"/>
                <a:cs typeface="Times New Roman" panose="02020603050405020304" pitchFamily="18" charset="0"/>
              </a:rPr>
              <a:t>Математические соображения……</a:t>
            </a:r>
          </a:p>
        </p:txBody>
      </p:sp>
      <p:graphicFrame>
        <p:nvGraphicFramePr>
          <p:cNvPr id="4" name="Объект 3">
            <a:extLst>
              <a:ext uri="{FF2B5EF4-FFF2-40B4-BE49-F238E27FC236}">
                <a16:creationId xmlns:a16="http://schemas.microsoft.com/office/drawing/2014/main" id="{1C5215A4-89A8-4295-A474-8A64C38C9D2B}"/>
              </a:ext>
            </a:extLst>
          </p:cNvPr>
          <p:cNvGraphicFramePr>
            <a:graphicFrameLocks noChangeAspect="1"/>
          </p:cNvGraphicFramePr>
          <p:nvPr>
            <p:extLst>
              <p:ext uri="{D42A27DB-BD31-4B8C-83A1-F6EECF244321}">
                <p14:modId xmlns:p14="http://schemas.microsoft.com/office/powerpoint/2010/main" val="1164233633"/>
              </p:ext>
            </p:extLst>
          </p:nvPr>
        </p:nvGraphicFramePr>
        <p:xfrm>
          <a:off x="295095" y="772009"/>
          <a:ext cx="8068875" cy="747847"/>
        </p:xfrm>
        <a:graphic>
          <a:graphicData uri="http://schemas.openxmlformats.org/presentationml/2006/ole">
            <mc:AlternateContent xmlns:mc="http://schemas.openxmlformats.org/markup-compatibility/2006">
              <mc:Choice xmlns:v="urn:schemas-microsoft-com:vml" Requires="v">
                <p:oleObj spid="_x0000_s33890" name="Equation" r:id="rId3" imgW="5206680" imgH="482400" progId="Equation.DSMT4">
                  <p:embed/>
                </p:oleObj>
              </mc:Choice>
              <mc:Fallback>
                <p:oleObj name="Equation" r:id="rId3" imgW="5206680" imgH="482400" progId="Equation.DSMT4">
                  <p:embed/>
                  <p:pic>
                    <p:nvPicPr>
                      <p:cNvPr id="0" name=""/>
                      <p:cNvPicPr/>
                      <p:nvPr/>
                    </p:nvPicPr>
                    <p:blipFill>
                      <a:blip r:embed="rId4"/>
                      <a:stretch>
                        <a:fillRect/>
                      </a:stretch>
                    </p:blipFill>
                    <p:spPr>
                      <a:xfrm>
                        <a:off x="295095" y="772009"/>
                        <a:ext cx="8068875" cy="747847"/>
                      </a:xfrm>
                      <a:prstGeom prst="rect">
                        <a:avLst/>
                      </a:prstGeom>
                    </p:spPr>
                  </p:pic>
                </p:oleObj>
              </mc:Fallback>
            </mc:AlternateContent>
          </a:graphicData>
        </a:graphic>
      </p:graphicFrame>
      <p:graphicFrame>
        <p:nvGraphicFramePr>
          <p:cNvPr id="5" name="Объект 4">
            <a:extLst>
              <a:ext uri="{FF2B5EF4-FFF2-40B4-BE49-F238E27FC236}">
                <a16:creationId xmlns:a16="http://schemas.microsoft.com/office/drawing/2014/main" id="{B8545DA4-2A3C-4B90-9667-A1435669473B}"/>
              </a:ext>
            </a:extLst>
          </p:cNvPr>
          <p:cNvGraphicFramePr>
            <a:graphicFrameLocks noChangeAspect="1"/>
          </p:cNvGraphicFramePr>
          <p:nvPr>
            <p:extLst>
              <p:ext uri="{D42A27DB-BD31-4B8C-83A1-F6EECF244321}">
                <p14:modId xmlns:p14="http://schemas.microsoft.com/office/powerpoint/2010/main" val="1697525451"/>
              </p:ext>
            </p:extLst>
          </p:nvPr>
        </p:nvGraphicFramePr>
        <p:xfrm>
          <a:off x="1076573" y="5122862"/>
          <a:ext cx="6657731" cy="1104900"/>
        </p:xfrm>
        <a:graphic>
          <a:graphicData uri="http://schemas.openxmlformats.org/presentationml/2006/ole">
            <mc:AlternateContent xmlns:mc="http://schemas.openxmlformats.org/markup-compatibility/2006">
              <mc:Choice xmlns:v="urn:schemas-microsoft-com:vml" Requires="v">
                <p:oleObj spid="_x0000_s33891" name="Equation" r:id="rId5" imgW="2984400" imgH="495000" progId="Equation.DSMT4">
                  <p:embed/>
                </p:oleObj>
              </mc:Choice>
              <mc:Fallback>
                <p:oleObj name="Equation" r:id="rId5" imgW="2984400" imgH="495000" progId="Equation.DSMT4">
                  <p:embed/>
                  <p:pic>
                    <p:nvPicPr>
                      <p:cNvPr id="0" name=""/>
                      <p:cNvPicPr/>
                      <p:nvPr/>
                    </p:nvPicPr>
                    <p:blipFill>
                      <a:blip r:embed="rId6"/>
                      <a:stretch>
                        <a:fillRect/>
                      </a:stretch>
                    </p:blipFill>
                    <p:spPr>
                      <a:xfrm>
                        <a:off x="1076573" y="5122862"/>
                        <a:ext cx="6657731" cy="1104900"/>
                      </a:xfrm>
                      <a:prstGeom prst="rect">
                        <a:avLst/>
                      </a:prstGeom>
                    </p:spPr>
                  </p:pic>
                </p:oleObj>
              </mc:Fallback>
            </mc:AlternateContent>
          </a:graphicData>
        </a:graphic>
      </p:graphicFrame>
      <p:graphicFrame>
        <p:nvGraphicFramePr>
          <p:cNvPr id="6" name="Объект 5">
            <a:extLst>
              <a:ext uri="{FF2B5EF4-FFF2-40B4-BE49-F238E27FC236}">
                <a16:creationId xmlns:a16="http://schemas.microsoft.com/office/drawing/2014/main" id="{07C35F80-563D-43EA-9F5F-B2439B7C9C36}"/>
              </a:ext>
            </a:extLst>
          </p:cNvPr>
          <p:cNvGraphicFramePr>
            <a:graphicFrameLocks noChangeAspect="1"/>
          </p:cNvGraphicFramePr>
          <p:nvPr>
            <p:extLst>
              <p:ext uri="{D42A27DB-BD31-4B8C-83A1-F6EECF244321}">
                <p14:modId xmlns:p14="http://schemas.microsoft.com/office/powerpoint/2010/main" val="696516148"/>
              </p:ext>
            </p:extLst>
          </p:nvPr>
        </p:nvGraphicFramePr>
        <p:xfrm>
          <a:off x="419518" y="1659415"/>
          <a:ext cx="8304964" cy="1259819"/>
        </p:xfrm>
        <a:graphic>
          <a:graphicData uri="http://schemas.openxmlformats.org/presentationml/2006/ole">
            <mc:AlternateContent xmlns:mc="http://schemas.openxmlformats.org/markup-compatibility/2006">
              <mc:Choice xmlns:v="urn:schemas-microsoft-com:vml" Requires="v">
                <p:oleObj spid="_x0000_s33892" name="Equation" r:id="rId7" imgW="5117760" imgH="774360" progId="Equation.DSMT4">
                  <p:embed/>
                </p:oleObj>
              </mc:Choice>
              <mc:Fallback>
                <p:oleObj name="Equation" r:id="rId7" imgW="5117760" imgH="774360" progId="Equation.DSMT4">
                  <p:embed/>
                  <p:pic>
                    <p:nvPicPr>
                      <p:cNvPr id="0" name=""/>
                      <p:cNvPicPr/>
                      <p:nvPr/>
                    </p:nvPicPr>
                    <p:blipFill>
                      <a:blip r:embed="rId8"/>
                      <a:stretch>
                        <a:fillRect/>
                      </a:stretch>
                    </p:blipFill>
                    <p:spPr>
                      <a:xfrm>
                        <a:off x="419518" y="1659415"/>
                        <a:ext cx="8304964" cy="1259819"/>
                      </a:xfrm>
                      <a:prstGeom prst="rect">
                        <a:avLst/>
                      </a:prstGeom>
                    </p:spPr>
                  </p:pic>
                </p:oleObj>
              </mc:Fallback>
            </mc:AlternateContent>
          </a:graphicData>
        </a:graphic>
      </p:graphicFrame>
      <p:graphicFrame>
        <p:nvGraphicFramePr>
          <p:cNvPr id="7" name="Объект 6">
            <a:extLst>
              <a:ext uri="{FF2B5EF4-FFF2-40B4-BE49-F238E27FC236}">
                <a16:creationId xmlns:a16="http://schemas.microsoft.com/office/drawing/2014/main" id="{3E3D9544-0E10-49AD-8898-7032B7D27488}"/>
              </a:ext>
            </a:extLst>
          </p:cNvPr>
          <p:cNvGraphicFramePr>
            <a:graphicFrameLocks noChangeAspect="1"/>
          </p:cNvGraphicFramePr>
          <p:nvPr>
            <p:extLst>
              <p:ext uri="{D42A27DB-BD31-4B8C-83A1-F6EECF244321}">
                <p14:modId xmlns:p14="http://schemas.microsoft.com/office/powerpoint/2010/main" val="2593161903"/>
              </p:ext>
            </p:extLst>
          </p:nvPr>
        </p:nvGraphicFramePr>
        <p:xfrm>
          <a:off x="390787" y="3429000"/>
          <a:ext cx="7877489" cy="1259819"/>
        </p:xfrm>
        <a:graphic>
          <a:graphicData uri="http://schemas.openxmlformats.org/presentationml/2006/ole">
            <mc:AlternateContent xmlns:mc="http://schemas.openxmlformats.org/markup-compatibility/2006">
              <mc:Choice xmlns:v="urn:schemas-microsoft-com:vml" Requires="v">
                <p:oleObj spid="_x0000_s33893" name="Equation" r:id="rId9" imgW="6908760" imgH="1104840" progId="Equation.DSMT4">
                  <p:embed/>
                </p:oleObj>
              </mc:Choice>
              <mc:Fallback>
                <p:oleObj name="Equation" r:id="rId9" imgW="6908760" imgH="1104840" progId="Equation.DSMT4">
                  <p:embed/>
                  <p:pic>
                    <p:nvPicPr>
                      <p:cNvPr id="0" name=""/>
                      <p:cNvPicPr/>
                      <p:nvPr/>
                    </p:nvPicPr>
                    <p:blipFill>
                      <a:blip r:embed="rId10"/>
                      <a:stretch>
                        <a:fillRect/>
                      </a:stretch>
                    </p:blipFill>
                    <p:spPr>
                      <a:xfrm>
                        <a:off x="390787" y="3429000"/>
                        <a:ext cx="7877489" cy="1259819"/>
                      </a:xfrm>
                      <a:prstGeom prst="rect">
                        <a:avLst/>
                      </a:prstGeom>
                    </p:spPr>
                  </p:pic>
                </p:oleObj>
              </mc:Fallback>
            </mc:AlternateContent>
          </a:graphicData>
        </a:graphic>
      </p:graphicFrame>
      <p:sp>
        <p:nvSpPr>
          <p:cNvPr id="3" name="Номер слайда 2">
            <a:extLst>
              <a:ext uri="{FF2B5EF4-FFF2-40B4-BE49-F238E27FC236}">
                <a16:creationId xmlns:a16="http://schemas.microsoft.com/office/drawing/2014/main" id="{7D8C982D-E9E0-439D-8F98-297C44DFAA19}"/>
              </a:ext>
            </a:extLst>
          </p:cNvPr>
          <p:cNvSpPr>
            <a:spLocks noGrp="1"/>
          </p:cNvSpPr>
          <p:nvPr>
            <p:ph type="sldNum" sz="quarter" idx="12"/>
          </p:nvPr>
        </p:nvSpPr>
        <p:spPr/>
        <p:txBody>
          <a:bodyPr/>
          <a:lstStyle/>
          <a:p>
            <a:fld id="{45989385-0C2A-48FD-964C-3721ACD90A99}" type="slidenum">
              <a:rPr lang="ru-RU" smtClean="0"/>
              <a:t>36</a:t>
            </a:fld>
            <a:endParaRPr lang="ru-RU"/>
          </a:p>
        </p:txBody>
      </p:sp>
    </p:spTree>
    <p:extLst>
      <p:ext uri="{BB962C8B-B14F-4D97-AF65-F5344CB8AC3E}">
        <p14:creationId xmlns:p14="http://schemas.microsoft.com/office/powerpoint/2010/main" val="201336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917" y="429307"/>
            <a:ext cx="8184420" cy="3477875"/>
          </a:xfrm>
          <a:prstGeom prst="rect">
            <a:avLst/>
          </a:prstGeom>
          <a:noFill/>
        </p:spPr>
        <p:txBody>
          <a:bodyPr wrap="none" rtlCol="0">
            <a:spAutoFit/>
          </a:bodyPr>
          <a:lstStyle/>
          <a:p>
            <a:r>
              <a:rPr lang="ru-RU" sz="2400" dirty="0">
                <a:latin typeface="Times New Roman" panose="02020603050405020304" pitchFamily="18" charset="0"/>
                <a:cs typeface="Times New Roman" panose="02020603050405020304" pitchFamily="18" charset="0"/>
              </a:rPr>
              <a:t>ЗАКОН  РАВНОРАСПРЕДЕЛЕНИЯ это :</a:t>
            </a:r>
          </a:p>
          <a:p>
            <a:endParaRPr lang="ru-RU" dirty="0"/>
          </a:p>
          <a:p>
            <a:endParaRPr lang="ru-RU" dirty="0"/>
          </a:p>
          <a:p>
            <a:pPr marL="342900" indent="-342900">
              <a:buAutoNum type="arabicPeriod"/>
            </a:pPr>
            <a:r>
              <a:rPr lang="ru-RU" sz="2400" dirty="0">
                <a:latin typeface="Times New Roman" panose="02020603050405020304" pitchFamily="18" charset="0"/>
                <a:cs typeface="Times New Roman" panose="02020603050405020304" pitchFamily="18" charset="0"/>
              </a:rPr>
              <a:t>Идеальный газ</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низкая характеристическая температура, </a:t>
            </a:r>
          </a:p>
          <a:p>
            <a:r>
              <a:rPr lang="ru-RU" sz="2400" dirty="0">
                <a:latin typeface="Times New Roman" panose="02020603050405020304" pitchFamily="18" charset="0"/>
                <a:cs typeface="Times New Roman" panose="02020603050405020304" pitchFamily="18" charset="0"/>
              </a:rPr>
              <a:t>близко лежащие уровни энергии,</a:t>
            </a:r>
            <a:r>
              <a:rPr lang="en-US" sz="24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возможность замены </a:t>
            </a:r>
          </a:p>
          <a:p>
            <a:r>
              <a:rPr lang="ru-RU" sz="2400" dirty="0">
                <a:latin typeface="Times New Roman" panose="02020603050405020304" pitchFamily="18" charset="0"/>
                <a:cs typeface="Times New Roman" panose="02020603050405020304" pitchFamily="18" charset="0"/>
              </a:rPr>
              <a:t>суммирования на интегрирование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 </a:t>
            </a:r>
            <a:r>
              <a:rPr lang="ru-RU" sz="4000" b="1" dirty="0">
                <a:latin typeface="Times New Roman" panose="02020603050405020304" pitchFamily="18" charset="0"/>
                <a:cs typeface="Times New Roman" panose="02020603050405020304" pitchFamily="18" charset="0"/>
              </a:rPr>
              <a:t>+</a:t>
            </a:r>
          </a:p>
          <a:p>
            <a:endParaRPr lang="ru-RU"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2. </a:t>
            </a:r>
            <a:r>
              <a:rPr lang="ru-RU" sz="2400" dirty="0">
                <a:latin typeface="Times New Roman" panose="02020603050405020304" pitchFamily="18" charset="0"/>
                <a:cs typeface="Times New Roman" panose="02020603050405020304" pitchFamily="18" charset="0"/>
              </a:rPr>
              <a:t>Конкретный вид интеграла</a:t>
            </a:r>
            <a:r>
              <a:rPr lang="en-US" sz="2400" dirty="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a:t>
            </a:r>
          </a:p>
        </p:txBody>
      </p:sp>
      <p:graphicFrame>
        <p:nvGraphicFramePr>
          <p:cNvPr id="4" name="Объект 3"/>
          <p:cNvGraphicFramePr>
            <a:graphicFrameLocks noChangeAspect="1"/>
          </p:cNvGraphicFramePr>
          <p:nvPr>
            <p:extLst>
              <p:ext uri="{D42A27DB-BD31-4B8C-83A1-F6EECF244321}">
                <p14:modId xmlns:p14="http://schemas.microsoft.com/office/powerpoint/2010/main" val="720687092"/>
              </p:ext>
            </p:extLst>
          </p:nvPr>
        </p:nvGraphicFramePr>
        <p:xfrm>
          <a:off x="2483840" y="4153265"/>
          <a:ext cx="3432175" cy="998537"/>
        </p:xfrm>
        <a:graphic>
          <a:graphicData uri="http://schemas.openxmlformats.org/presentationml/2006/ole">
            <mc:AlternateContent xmlns:mc="http://schemas.openxmlformats.org/markup-compatibility/2006">
              <mc:Choice xmlns:v="urn:schemas-microsoft-com:vml" Requires="v">
                <p:oleObj spid="_x0000_s35868" name="Equation" r:id="rId3" imgW="1701720" imgH="495000" progId="Equation.DSMT4">
                  <p:embed/>
                </p:oleObj>
              </mc:Choice>
              <mc:Fallback>
                <p:oleObj name="Equation" r:id="rId3" imgW="1701720" imgH="495000" progId="Equation.DSMT4">
                  <p:embed/>
                  <p:pic>
                    <p:nvPicPr>
                      <p:cNvPr id="4" name="Объект 3"/>
                      <p:cNvPicPr/>
                      <p:nvPr/>
                    </p:nvPicPr>
                    <p:blipFill>
                      <a:blip r:embed="rId4"/>
                      <a:stretch>
                        <a:fillRect/>
                      </a:stretch>
                    </p:blipFill>
                    <p:spPr>
                      <a:xfrm>
                        <a:off x="2483840" y="4153265"/>
                        <a:ext cx="3432175" cy="998537"/>
                      </a:xfrm>
                      <a:prstGeom prst="rect">
                        <a:avLst/>
                      </a:prstGeom>
                    </p:spPr>
                  </p:pic>
                </p:oleObj>
              </mc:Fallback>
            </mc:AlternateContent>
          </a:graphicData>
        </a:graphic>
      </p:graphicFrame>
      <p:sp>
        <p:nvSpPr>
          <p:cNvPr id="3" name="Номер слайда 2">
            <a:extLst>
              <a:ext uri="{FF2B5EF4-FFF2-40B4-BE49-F238E27FC236}">
                <a16:creationId xmlns:a16="http://schemas.microsoft.com/office/drawing/2014/main" id="{EF5327CA-A694-4056-8886-B3F1B3A4EC3B}"/>
              </a:ext>
            </a:extLst>
          </p:cNvPr>
          <p:cNvSpPr>
            <a:spLocks noGrp="1"/>
          </p:cNvSpPr>
          <p:nvPr>
            <p:ph type="sldNum" sz="quarter" idx="12"/>
          </p:nvPr>
        </p:nvSpPr>
        <p:spPr/>
        <p:txBody>
          <a:bodyPr/>
          <a:lstStyle/>
          <a:p>
            <a:fld id="{45989385-0C2A-48FD-964C-3721ACD90A99}" type="slidenum">
              <a:rPr lang="ru-RU" smtClean="0"/>
              <a:t>37</a:t>
            </a:fld>
            <a:endParaRPr lang="ru-RU"/>
          </a:p>
        </p:txBody>
      </p:sp>
    </p:spTree>
    <p:extLst>
      <p:ext uri="{BB962C8B-B14F-4D97-AF65-F5344CB8AC3E}">
        <p14:creationId xmlns:p14="http://schemas.microsoft.com/office/powerpoint/2010/main" val="1561432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5828" y="646839"/>
            <a:ext cx="6476838" cy="5262979"/>
          </a:xfrm>
          <a:prstGeom prst="rect">
            <a:avLst/>
          </a:prstGeom>
          <a:solidFill>
            <a:srgbClr val="CCECFF"/>
          </a:solidFill>
        </p:spPr>
        <p:txBody>
          <a:bodyPr wrap="none" rtlCol="0">
            <a:spAutoFit/>
          </a:bodyPr>
          <a:lstStyle/>
          <a:p>
            <a:pPr algn="ctr"/>
            <a:r>
              <a:rPr lang="ru-RU" sz="2400" dirty="0">
                <a:latin typeface="Times New Roman" panose="02020603050405020304" pitchFamily="18" charset="0"/>
                <a:cs typeface="Times New Roman" panose="02020603050405020304" pitchFamily="18" charset="0"/>
              </a:rPr>
              <a:t>Закон равнораспределения применим </a:t>
            </a:r>
          </a:p>
          <a:p>
            <a:pPr algn="ctr"/>
            <a:r>
              <a:rPr lang="ru-RU" sz="2400" dirty="0">
                <a:latin typeface="Times New Roman" panose="02020603050405020304" pitchFamily="18" charset="0"/>
                <a:cs typeface="Times New Roman" panose="02020603050405020304" pitchFamily="18" charset="0"/>
              </a:rPr>
              <a:t> для расчета </a:t>
            </a:r>
          </a:p>
          <a:p>
            <a:pPr algn="ctr"/>
            <a:endParaRPr lang="ru-RU" sz="2400" dirty="0">
              <a:latin typeface="Times New Roman" panose="02020603050405020304" pitchFamily="18" charset="0"/>
              <a:cs typeface="Times New Roman" panose="02020603050405020304" pitchFamily="18" charset="0"/>
            </a:endParaRPr>
          </a:p>
          <a:p>
            <a:pPr algn="ctr"/>
            <a:r>
              <a:rPr lang="ru-RU" sz="2400" dirty="0">
                <a:latin typeface="Times New Roman" panose="02020603050405020304" pitchFamily="18" charset="0"/>
                <a:cs typeface="Times New Roman" panose="02020603050405020304" pitchFamily="18" charset="0"/>
              </a:rPr>
              <a:t>ПОСТУПАТЕЛЬНОЙ и ВРАЩАТЕЛЬНОЙ </a:t>
            </a:r>
          </a:p>
          <a:p>
            <a:pPr algn="ctr"/>
            <a:endParaRPr lang="ru-RU" sz="2400" dirty="0">
              <a:latin typeface="Times New Roman" panose="02020603050405020304" pitchFamily="18" charset="0"/>
              <a:cs typeface="Times New Roman" panose="02020603050405020304" pitchFamily="18" charset="0"/>
            </a:endParaRPr>
          </a:p>
          <a:p>
            <a:pPr algn="ctr"/>
            <a:r>
              <a:rPr lang="ru-RU" sz="2400" dirty="0">
                <a:latin typeface="Times New Roman" panose="02020603050405020304" pitchFamily="18" charset="0"/>
                <a:cs typeface="Times New Roman" panose="02020603050405020304" pitchFamily="18" charset="0"/>
              </a:rPr>
              <a:t>ТЕПЛОЕМКОСТИ и  ЭНЕРГИИ</a:t>
            </a:r>
          </a:p>
          <a:p>
            <a:pPr algn="ctr"/>
            <a:endParaRPr lang="ru-RU" sz="2400" dirty="0">
              <a:latin typeface="Times New Roman" panose="02020603050405020304" pitchFamily="18" charset="0"/>
              <a:cs typeface="Times New Roman" panose="02020603050405020304" pitchFamily="18" charset="0"/>
            </a:endParaRPr>
          </a:p>
          <a:p>
            <a:pPr algn="ctr"/>
            <a:r>
              <a:rPr lang="ru-RU" sz="2400" dirty="0">
                <a:latin typeface="Times New Roman" panose="02020603050405020304" pitchFamily="18" charset="0"/>
                <a:cs typeface="Times New Roman" panose="02020603050405020304" pitchFamily="18" charset="0"/>
              </a:rPr>
              <a:t>Закон равнораспределения не распространяется</a:t>
            </a:r>
          </a:p>
          <a:p>
            <a:pPr algn="ctr"/>
            <a:r>
              <a:rPr lang="ru-RU" sz="2400" dirty="0">
                <a:latin typeface="Times New Roman" panose="02020603050405020304" pitchFamily="18" charset="0"/>
                <a:cs typeface="Times New Roman" panose="02020603050405020304" pitchFamily="18" charset="0"/>
              </a:rPr>
              <a:t>на </a:t>
            </a:r>
          </a:p>
          <a:p>
            <a:pPr algn="ctr"/>
            <a:r>
              <a:rPr lang="ru-RU" sz="2400" dirty="0">
                <a:latin typeface="Times New Roman" panose="02020603050405020304" pitchFamily="18" charset="0"/>
                <a:cs typeface="Times New Roman" panose="02020603050405020304" pitchFamily="18" charset="0"/>
              </a:rPr>
              <a:t>Колебательную и электронную </a:t>
            </a:r>
          </a:p>
          <a:p>
            <a:pPr algn="ctr"/>
            <a:r>
              <a:rPr lang="ru-RU" sz="2400" dirty="0">
                <a:latin typeface="Times New Roman" panose="02020603050405020304" pitchFamily="18" charset="0"/>
                <a:cs typeface="Times New Roman" panose="02020603050405020304" pitchFamily="18" charset="0"/>
              </a:rPr>
              <a:t>Теплоемкость и  Энергию</a:t>
            </a:r>
          </a:p>
          <a:p>
            <a:pPr algn="ctr"/>
            <a:endParaRPr lang="ru-RU" sz="2400" dirty="0">
              <a:latin typeface="Times New Roman" panose="02020603050405020304" pitchFamily="18" charset="0"/>
              <a:cs typeface="Times New Roman" panose="02020603050405020304" pitchFamily="18" charset="0"/>
            </a:endParaRPr>
          </a:p>
          <a:p>
            <a:pPr algn="ctr"/>
            <a:endParaRPr lang="ru-RU" sz="2400" dirty="0">
              <a:latin typeface="Times New Roman" panose="02020603050405020304" pitchFamily="18" charset="0"/>
              <a:cs typeface="Times New Roman" panose="02020603050405020304" pitchFamily="18" charset="0"/>
            </a:endParaRPr>
          </a:p>
          <a:p>
            <a:pPr algn="ctr"/>
            <a:r>
              <a:rPr lang="ru-RU" sz="2400" dirty="0">
                <a:latin typeface="Times New Roman" panose="02020603050405020304" pitchFamily="18" charset="0"/>
                <a:cs typeface="Times New Roman" panose="02020603050405020304" pitchFamily="18" charset="0"/>
              </a:rPr>
              <a:t>Впрочем, при </a:t>
            </a:r>
            <a:r>
              <a:rPr lang="en-US" sz="2400" dirty="0">
                <a:latin typeface="Times New Roman" panose="02020603050405020304" pitchFamily="18" charset="0"/>
                <a:cs typeface="Times New Roman" panose="02020603050405020304" pitchFamily="18" charset="0"/>
              </a:rPr>
              <a:t>T = 1000-5000K</a:t>
            </a:r>
            <a:r>
              <a:rPr lang="ru-RU" sz="2400" dirty="0">
                <a:latin typeface="Times New Roman" panose="02020603050405020304" pitchFamily="18" charset="0"/>
                <a:cs typeface="Times New Roman" panose="02020603050405020304" pitchFamily="18" charset="0"/>
              </a:rPr>
              <a:t>….</a:t>
            </a:r>
          </a:p>
        </p:txBody>
      </p:sp>
      <p:sp>
        <p:nvSpPr>
          <p:cNvPr id="3" name="Номер слайда 2">
            <a:extLst>
              <a:ext uri="{FF2B5EF4-FFF2-40B4-BE49-F238E27FC236}">
                <a16:creationId xmlns:a16="http://schemas.microsoft.com/office/drawing/2014/main" id="{17F1B1C8-B450-4DA4-AF2E-CD27AFDDBCC4}"/>
              </a:ext>
            </a:extLst>
          </p:cNvPr>
          <p:cNvSpPr>
            <a:spLocks noGrp="1"/>
          </p:cNvSpPr>
          <p:nvPr>
            <p:ph type="sldNum" sz="quarter" idx="12"/>
          </p:nvPr>
        </p:nvSpPr>
        <p:spPr/>
        <p:txBody>
          <a:bodyPr/>
          <a:lstStyle/>
          <a:p>
            <a:fld id="{45989385-0C2A-48FD-964C-3721ACD90A99}" type="slidenum">
              <a:rPr lang="ru-RU" smtClean="0"/>
              <a:t>38</a:t>
            </a:fld>
            <a:endParaRPr lang="ru-RU"/>
          </a:p>
        </p:txBody>
      </p:sp>
    </p:spTree>
    <p:extLst>
      <p:ext uri="{BB962C8B-B14F-4D97-AF65-F5344CB8AC3E}">
        <p14:creationId xmlns:p14="http://schemas.microsoft.com/office/powerpoint/2010/main" val="4058396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2"/>
          <p:cNvSpPr>
            <a:spLocks noChangeShapeType="1"/>
          </p:cNvSpPr>
          <p:nvPr/>
        </p:nvSpPr>
        <p:spPr bwMode="auto">
          <a:xfrm flipV="1">
            <a:off x="762000" y="914400"/>
            <a:ext cx="0" cy="53340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5" name="Line 3"/>
          <p:cNvSpPr>
            <a:spLocks noChangeShapeType="1"/>
          </p:cNvSpPr>
          <p:nvPr/>
        </p:nvSpPr>
        <p:spPr bwMode="auto">
          <a:xfrm>
            <a:off x="762000" y="6248400"/>
            <a:ext cx="78486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6" name="Line 4"/>
          <p:cNvSpPr>
            <a:spLocks noChangeShapeType="1"/>
          </p:cNvSpPr>
          <p:nvPr/>
        </p:nvSpPr>
        <p:spPr bwMode="auto">
          <a:xfrm>
            <a:off x="762000" y="4495800"/>
            <a:ext cx="8382000" cy="0"/>
          </a:xfrm>
          <a:prstGeom prst="line">
            <a:avLst/>
          </a:prstGeom>
          <a:noFill/>
          <a:ln w="476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7" name="Line 5"/>
          <p:cNvSpPr>
            <a:spLocks noChangeShapeType="1"/>
          </p:cNvSpPr>
          <p:nvPr/>
        </p:nvSpPr>
        <p:spPr bwMode="auto">
          <a:xfrm>
            <a:off x="762000" y="2895600"/>
            <a:ext cx="8305800" cy="0"/>
          </a:xfrm>
          <a:prstGeom prst="line">
            <a:avLst/>
          </a:prstGeom>
          <a:noFill/>
          <a:ln w="476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8" name="Freeform 6"/>
          <p:cNvSpPr>
            <a:spLocks/>
          </p:cNvSpPr>
          <p:nvPr/>
        </p:nvSpPr>
        <p:spPr bwMode="auto">
          <a:xfrm>
            <a:off x="746125" y="638175"/>
            <a:ext cx="7932738" cy="5610225"/>
          </a:xfrm>
          <a:custGeom>
            <a:avLst/>
            <a:gdLst>
              <a:gd name="T0" fmla="*/ 15875 w 4997"/>
              <a:gd name="T1" fmla="*/ 5610225 h 3534"/>
              <a:gd name="T2" fmla="*/ 15875 w 4997"/>
              <a:gd name="T3" fmla="*/ 3857625 h 3534"/>
              <a:gd name="T4" fmla="*/ 15875 w 4997"/>
              <a:gd name="T5" fmla="*/ 3705225 h 3534"/>
              <a:gd name="T6" fmla="*/ 15875 w 4997"/>
              <a:gd name="T7" fmla="*/ 3171825 h 3534"/>
              <a:gd name="T8" fmla="*/ 109538 w 4997"/>
              <a:gd name="T9" fmla="*/ 2738438 h 3534"/>
              <a:gd name="T10" fmla="*/ 250825 w 4997"/>
              <a:gd name="T11" fmla="*/ 2305050 h 3534"/>
              <a:gd name="T12" fmla="*/ 695325 w 4997"/>
              <a:gd name="T13" fmla="*/ 2233613 h 3534"/>
              <a:gd name="T14" fmla="*/ 882650 w 4997"/>
              <a:gd name="T15" fmla="*/ 2152650 h 3534"/>
              <a:gd name="T16" fmla="*/ 1246188 w 4997"/>
              <a:gd name="T17" fmla="*/ 2046288 h 3534"/>
              <a:gd name="T18" fmla="*/ 1706563 w 4997"/>
              <a:gd name="T19" fmla="*/ 1989138 h 3534"/>
              <a:gd name="T20" fmla="*/ 2606675 w 4997"/>
              <a:gd name="T21" fmla="*/ 1960563 h 3534"/>
              <a:gd name="T22" fmla="*/ 3549650 w 4997"/>
              <a:gd name="T23" fmla="*/ 1814513 h 3534"/>
              <a:gd name="T24" fmla="*/ 4333875 w 4997"/>
              <a:gd name="T25" fmla="*/ 1481138 h 3534"/>
              <a:gd name="T26" fmla="*/ 5059363 w 4997"/>
              <a:gd name="T27" fmla="*/ 1117600 h 3534"/>
              <a:gd name="T28" fmla="*/ 5770563 w 4997"/>
              <a:gd name="T29" fmla="*/ 769938 h 3534"/>
              <a:gd name="T30" fmla="*/ 6467475 w 4997"/>
              <a:gd name="T31" fmla="*/ 479425 h 3534"/>
              <a:gd name="T32" fmla="*/ 7062788 w 4997"/>
              <a:gd name="T33" fmla="*/ 247650 h 3534"/>
              <a:gd name="T34" fmla="*/ 7932738 w 4997"/>
              <a:gd name="T35" fmla="*/ 0 h 35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997" h="3534">
                <a:moveTo>
                  <a:pt x="10" y="3534"/>
                </a:moveTo>
                <a:cubicBezTo>
                  <a:pt x="10" y="3082"/>
                  <a:pt x="10" y="2630"/>
                  <a:pt x="10" y="2430"/>
                </a:cubicBezTo>
                <a:cubicBezTo>
                  <a:pt x="10" y="2230"/>
                  <a:pt x="10" y="2406"/>
                  <a:pt x="10" y="2334"/>
                </a:cubicBezTo>
                <a:cubicBezTo>
                  <a:pt x="10" y="2262"/>
                  <a:pt x="0" y="2100"/>
                  <a:pt x="10" y="1998"/>
                </a:cubicBezTo>
                <a:cubicBezTo>
                  <a:pt x="20" y="1896"/>
                  <a:pt x="44" y="1816"/>
                  <a:pt x="69" y="1725"/>
                </a:cubicBezTo>
                <a:cubicBezTo>
                  <a:pt x="94" y="1634"/>
                  <a:pt x="97" y="1505"/>
                  <a:pt x="158" y="1452"/>
                </a:cubicBezTo>
                <a:cubicBezTo>
                  <a:pt x="219" y="1399"/>
                  <a:pt x="372" y="1423"/>
                  <a:pt x="438" y="1407"/>
                </a:cubicBezTo>
                <a:cubicBezTo>
                  <a:pt x="504" y="1391"/>
                  <a:pt x="498" y="1376"/>
                  <a:pt x="556" y="1356"/>
                </a:cubicBezTo>
                <a:cubicBezTo>
                  <a:pt x="614" y="1336"/>
                  <a:pt x="699" y="1306"/>
                  <a:pt x="785" y="1289"/>
                </a:cubicBezTo>
                <a:cubicBezTo>
                  <a:pt x="871" y="1272"/>
                  <a:pt x="932" y="1262"/>
                  <a:pt x="1075" y="1253"/>
                </a:cubicBezTo>
                <a:cubicBezTo>
                  <a:pt x="1218" y="1244"/>
                  <a:pt x="1449" y="1253"/>
                  <a:pt x="1642" y="1235"/>
                </a:cubicBezTo>
                <a:cubicBezTo>
                  <a:pt x="1835" y="1217"/>
                  <a:pt x="2055" y="1193"/>
                  <a:pt x="2236" y="1143"/>
                </a:cubicBezTo>
                <a:cubicBezTo>
                  <a:pt x="2417" y="1093"/>
                  <a:pt x="2572" y="1006"/>
                  <a:pt x="2730" y="933"/>
                </a:cubicBezTo>
                <a:cubicBezTo>
                  <a:pt x="2888" y="860"/>
                  <a:pt x="3036" y="779"/>
                  <a:pt x="3187" y="704"/>
                </a:cubicBezTo>
                <a:cubicBezTo>
                  <a:pt x="3338" y="629"/>
                  <a:pt x="3487" y="552"/>
                  <a:pt x="3635" y="485"/>
                </a:cubicBezTo>
                <a:cubicBezTo>
                  <a:pt x="3783" y="418"/>
                  <a:pt x="3938" y="357"/>
                  <a:pt x="4074" y="302"/>
                </a:cubicBezTo>
                <a:cubicBezTo>
                  <a:pt x="4210" y="247"/>
                  <a:pt x="4295" y="206"/>
                  <a:pt x="4449" y="156"/>
                </a:cubicBezTo>
                <a:cubicBezTo>
                  <a:pt x="4603" y="106"/>
                  <a:pt x="4883" y="32"/>
                  <a:pt x="4997" y="0"/>
                </a:cubicBezTo>
              </a:path>
            </a:pathLst>
          </a:custGeom>
          <a:noFill/>
          <a:ln w="603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79" name="Text Box 7"/>
          <p:cNvSpPr txBox="1">
            <a:spLocks noChangeArrowheads="1"/>
          </p:cNvSpPr>
          <p:nvPr/>
        </p:nvSpPr>
        <p:spPr bwMode="auto">
          <a:xfrm>
            <a:off x="914400" y="3911600"/>
            <a:ext cx="10350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sz="2800" b="1"/>
              <a:t>3</a:t>
            </a:r>
            <a:r>
              <a:rPr lang="en-US" altLang="ru-RU" sz="2800" b="1"/>
              <a:t>/2 R</a:t>
            </a:r>
            <a:endParaRPr lang="ru-RU" altLang="ru-RU" sz="2800" b="1"/>
          </a:p>
        </p:txBody>
      </p:sp>
      <p:sp>
        <p:nvSpPr>
          <p:cNvPr id="28680" name="Text Box 8"/>
          <p:cNvSpPr txBox="1">
            <a:spLocks noChangeArrowheads="1"/>
          </p:cNvSpPr>
          <p:nvPr/>
        </p:nvSpPr>
        <p:spPr bwMode="auto">
          <a:xfrm>
            <a:off x="1403350" y="2997200"/>
            <a:ext cx="19446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sz="2800" b="1"/>
              <a:t>3</a:t>
            </a:r>
            <a:r>
              <a:rPr lang="en-US" altLang="ru-RU" sz="2800" b="1"/>
              <a:t>R</a:t>
            </a:r>
            <a:r>
              <a:rPr lang="ru-RU" altLang="ru-RU" sz="2800" b="1"/>
              <a:t>, 5/2 </a:t>
            </a:r>
            <a:r>
              <a:rPr lang="en-US" altLang="ru-RU" sz="2800" b="1"/>
              <a:t>R</a:t>
            </a:r>
            <a:endParaRPr lang="ru-RU" altLang="ru-RU" sz="2800" b="1"/>
          </a:p>
        </p:txBody>
      </p:sp>
      <p:sp>
        <p:nvSpPr>
          <p:cNvPr id="28681" name="Text Box 9"/>
          <p:cNvSpPr txBox="1">
            <a:spLocks noChangeArrowheads="1"/>
          </p:cNvSpPr>
          <p:nvPr/>
        </p:nvSpPr>
        <p:spPr bwMode="auto">
          <a:xfrm>
            <a:off x="4953000" y="228600"/>
            <a:ext cx="3276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ru-RU" sz="2800" b="1"/>
              <a:t>C</a:t>
            </a:r>
            <a:r>
              <a:rPr lang="en-US" altLang="ru-RU" sz="2800" b="1" baseline="-25000"/>
              <a:t>V</a:t>
            </a:r>
            <a:r>
              <a:rPr lang="en-US" altLang="ru-RU" sz="2800" b="1"/>
              <a:t> </a:t>
            </a:r>
            <a:r>
              <a:rPr lang="en-US" altLang="ru-RU" sz="2800" b="1">
                <a:sym typeface="Wingdings" panose="05000000000000000000" pitchFamily="2" charset="2"/>
              </a:rPr>
              <a:t></a:t>
            </a:r>
            <a:r>
              <a:rPr lang="en-US" altLang="ru-RU" sz="2800" b="1"/>
              <a:t> </a:t>
            </a:r>
            <a:r>
              <a:rPr lang="ru-RU" altLang="ru-RU" sz="2800" b="1"/>
              <a:t>3</a:t>
            </a:r>
            <a:r>
              <a:rPr lang="en-US" altLang="ru-RU" sz="2800" b="1"/>
              <a:t>R + R(3N-6)</a:t>
            </a:r>
            <a:endParaRPr lang="ru-RU" altLang="ru-RU" sz="2800" b="1"/>
          </a:p>
        </p:txBody>
      </p:sp>
      <p:sp>
        <p:nvSpPr>
          <p:cNvPr id="28682" name="Line 10"/>
          <p:cNvSpPr>
            <a:spLocks noChangeShapeType="1"/>
          </p:cNvSpPr>
          <p:nvPr/>
        </p:nvSpPr>
        <p:spPr bwMode="auto">
          <a:xfrm flipV="1">
            <a:off x="7391400" y="4495800"/>
            <a:ext cx="0" cy="609600"/>
          </a:xfrm>
          <a:prstGeom prst="line">
            <a:avLst/>
          </a:prstGeom>
          <a:noFill/>
          <a:ln w="47625">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3" name="Line 11"/>
          <p:cNvSpPr>
            <a:spLocks noChangeShapeType="1"/>
          </p:cNvSpPr>
          <p:nvPr/>
        </p:nvSpPr>
        <p:spPr bwMode="auto">
          <a:xfrm rot="10764004" flipV="1">
            <a:off x="7391400" y="3962400"/>
            <a:ext cx="1588" cy="609600"/>
          </a:xfrm>
          <a:prstGeom prst="line">
            <a:avLst/>
          </a:prstGeom>
          <a:noFill/>
          <a:ln w="47625">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4" name="Text Box 12"/>
          <p:cNvSpPr txBox="1">
            <a:spLocks noChangeArrowheads="1"/>
          </p:cNvSpPr>
          <p:nvPr/>
        </p:nvSpPr>
        <p:spPr bwMode="auto">
          <a:xfrm>
            <a:off x="5791200" y="5181600"/>
            <a:ext cx="1981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ru-RU" sz="2800" b="1"/>
              <a:t>C</a:t>
            </a:r>
            <a:r>
              <a:rPr lang="en-US" altLang="ru-RU" sz="2800" b="1" baseline="-25000"/>
              <a:t>V</a:t>
            </a:r>
            <a:r>
              <a:rPr lang="en-US" altLang="ru-RU" sz="2800" b="1"/>
              <a:t> (</a:t>
            </a:r>
            <a:r>
              <a:rPr lang="ru-RU" altLang="ru-RU" sz="2800" b="1"/>
              <a:t>пост)</a:t>
            </a:r>
          </a:p>
        </p:txBody>
      </p:sp>
      <p:sp>
        <p:nvSpPr>
          <p:cNvPr id="28685" name="Line 13"/>
          <p:cNvSpPr>
            <a:spLocks noChangeShapeType="1"/>
          </p:cNvSpPr>
          <p:nvPr/>
        </p:nvSpPr>
        <p:spPr bwMode="auto">
          <a:xfrm flipV="1">
            <a:off x="7391400" y="2895600"/>
            <a:ext cx="0" cy="609600"/>
          </a:xfrm>
          <a:prstGeom prst="line">
            <a:avLst/>
          </a:prstGeom>
          <a:noFill/>
          <a:ln w="47625">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6" name="Line 14"/>
          <p:cNvSpPr>
            <a:spLocks noChangeShapeType="1"/>
          </p:cNvSpPr>
          <p:nvPr/>
        </p:nvSpPr>
        <p:spPr bwMode="auto">
          <a:xfrm rot="10764004" flipV="1">
            <a:off x="7391400" y="5638800"/>
            <a:ext cx="1588" cy="609600"/>
          </a:xfrm>
          <a:prstGeom prst="line">
            <a:avLst/>
          </a:prstGeom>
          <a:noFill/>
          <a:ln w="47625">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7" name="Line 15"/>
          <p:cNvSpPr>
            <a:spLocks noChangeShapeType="1"/>
          </p:cNvSpPr>
          <p:nvPr/>
        </p:nvSpPr>
        <p:spPr bwMode="auto">
          <a:xfrm rot="10764004" flipV="1">
            <a:off x="8610600" y="2286000"/>
            <a:ext cx="1588" cy="609600"/>
          </a:xfrm>
          <a:prstGeom prst="line">
            <a:avLst/>
          </a:prstGeom>
          <a:noFill/>
          <a:ln w="47625">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8" name="Line 16"/>
          <p:cNvSpPr>
            <a:spLocks noChangeShapeType="1"/>
          </p:cNvSpPr>
          <p:nvPr/>
        </p:nvSpPr>
        <p:spPr bwMode="auto">
          <a:xfrm flipV="1">
            <a:off x="8610600" y="685800"/>
            <a:ext cx="0" cy="609600"/>
          </a:xfrm>
          <a:prstGeom prst="line">
            <a:avLst/>
          </a:prstGeom>
          <a:noFill/>
          <a:ln w="47625">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89" name="Text Box 17"/>
          <p:cNvSpPr txBox="1">
            <a:spLocks noChangeArrowheads="1"/>
          </p:cNvSpPr>
          <p:nvPr/>
        </p:nvSpPr>
        <p:spPr bwMode="auto">
          <a:xfrm>
            <a:off x="5791200" y="3581400"/>
            <a:ext cx="1524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ru-RU" sz="2800" b="1"/>
              <a:t>C</a:t>
            </a:r>
            <a:r>
              <a:rPr lang="en-US" altLang="ru-RU" sz="2800" b="1" baseline="-25000"/>
              <a:t>V</a:t>
            </a:r>
            <a:r>
              <a:rPr lang="en-US" altLang="ru-RU" sz="2800" b="1"/>
              <a:t> (</a:t>
            </a:r>
            <a:r>
              <a:rPr lang="ru-RU" altLang="ru-RU" sz="2800" b="1"/>
              <a:t>вр)</a:t>
            </a:r>
          </a:p>
        </p:txBody>
      </p:sp>
      <p:sp>
        <p:nvSpPr>
          <p:cNvPr id="28690" name="Text Box 18"/>
          <p:cNvSpPr txBox="1">
            <a:spLocks noChangeArrowheads="1"/>
          </p:cNvSpPr>
          <p:nvPr/>
        </p:nvSpPr>
        <p:spPr bwMode="auto">
          <a:xfrm>
            <a:off x="7239000" y="1600200"/>
            <a:ext cx="1905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ru-RU" sz="2800" b="1"/>
              <a:t>C</a:t>
            </a:r>
            <a:r>
              <a:rPr lang="en-US" altLang="ru-RU" sz="2800" b="1" baseline="-25000"/>
              <a:t>V</a:t>
            </a:r>
            <a:r>
              <a:rPr lang="en-US" altLang="ru-RU" sz="2800" b="1"/>
              <a:t> (</a:t>
            </a:r>
            <a:r>
              <a:rPr lang="ru-RU" altLang="ru-RU" sz="2800" b="1"/>
              <a:t>кол)</a:t>
            </a:r>
          </a:p>
        </p:txBody>
      </p:sp>
      <p:sp>
        <p:nvSpPr>
          <p:cNvPr id="28691" name="Text Box 19"/>
          <p:cNvSpPr txBox="1">
            <a:spLocks noChangeArrowheads="1"/>
          </p:cNvSpPr>
          <p:nvPr/>
        </p:nvSpPr>
        <p:spPr bwMode="auto">
          <a:xfrm>
            <a:off x="152400" y="457200"/>
            <a:ext cx="990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ru-RU" altLang="ru-RU" sz="3200" b="1"/>
              <a:t>С</a:t>
            </a:r>
            <a:r>
              <a:rPr lang="en-US" altLang="ru-RU" sz="3200" b="1" baseline="-25000"/>
              <a:t>V</a:t>
            </a:r>
            <a:endParaRPr lang="ru-RU" altLang="ru-RU" sz="3200" b="1"/>
          </a:p>
        </p:txBody>
      </p:sp>
      <p:sp>
        <p:nvSpPr>
          <p:cNvPr id="28692" name="Text Box 20"/>
          <p:cNvSpPr txBox="1">
            <a:spLocks noChangeArrowheads="1"/>
          </p:cNvSpPr>
          <p:nvPr/>
        </p:nvSpPr>
        <p:spPr bwMode="auto">
          <a:xfrm>
            <a:off x="8458200" y="5486400"/>
            <a:ext cx="431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ru-RU" sz="3200" b="1"/>
              <a:t>T</a:t>
            </a:r>
            <a:endParaRPr lang="ru-RU" altLang="ru-RU" sz="3200" b="1"/>
          </a:p>
        </p:txBody>
      </p:sp>
      <p:sp>
        <p:nvSpPr>
          <p:cNvPr id="28693" name="Line 21"/>
          <p:cNvSpPr>
            <a:spLocks noChangeShapeType="1"/>
          </p:cNvSpPr>
          <p:nvPr/>
        </p:nvSpPr>
        <p:spPr bwMode="auto">
          <a:xfrm flipH="1">
            <a:off x="1547813" y="2060575"/>
            <a:ext cx="287337"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8694" name="Text Box 22"/>
          <p:cNvSpPr txBox="1">
            <a:spLocks noChangeArrowheads="1"/>
          </p:cNvSpPr>
          <p:nvPr/>
        </p:nvSpPr>
        <p:spPr bwMode="auto">
          <a:xfrm>
            <a:off x="1816100" y="1574800"/>
            <a:ext cx="1531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ru-RU" altLang="ru-RU"/>
              <a:t>Н</a:t>
            </a:r>
            <a:r>
              <a:rPr lang="ru-RU" altLang="ru-RU" baseline="-25000"/>
              <a:t>2</a:t>
            </a:r>
            <a:r>
              <a:rPr lang="ru-RU" altLang="ru-RU"/>
              <a:t>, 300 К</a:t>
            </a:r>
          </a:p>
        </p:txBody>
      </p:sp>
      <p:sp>
        <p:nvSpPr>
          <p:cNvPr id="28695" name="Freeform 24"/>
          <p:cNvSpPr>
            <a:spLocks/>
          </p:cNvSpPr>
          <p:nvPr/>
        </p:nvSpPr>
        <p:spPr bwMode="auto">
          <a:xfrm>
            <a:off x="755650" y="2846388"/>
            <a:ext cx="703263" cy="869950"/>
          </a:xfrm>
          <a:custGeom>
            <a:avLst/>
            <a:gdLst>
              <a:gd name="T0" fmla="*/ 0 w 443"/>
              <a:gd name="T1" fmla="*/ 869950 h 548"/>
              <a:gd name="T2" fmla="*/ 144463 w 443"/>
              <a:gd name="T3" fmla="*/ 654050 h 548"/>
              <a:gd name="T4" fmla="*/ 311150 w 443"/>
              <a:gd name="T5" fmla="*/ 471488 h 548"/>
              <a:gd name="T6" fmla="*/ 647700 w 443"/>
              <a:gd name="T7" fmla="*/ 77788 h 548"/>
              <a:gd name="T8" fmla="*/ 647700 w 443"/>
              <a:gd name="T9" fmla="*/ 6350 h 5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3" h="548">
                <a:moveTo>
                  <a:pt x="0" y="548"/>
                </a:moveTo>
                <a:cubicBezTo>
                  <a:pt x="34" y="502"/>
                  <a:pt x="58" y="454"/>
                  <a:pt x="91" y="412"/>
                </a:cubicBezTo>
                <a:cubicBezTo>
                  <a:pt x="124" y="370"/>
                  <a:pt x="143" y="358"/>
                  <a:pt x="196" y="297"/>
                </a:cubicBezTo>
                <a:cubicBezTo>
                  <a:pt x="249" y="236"/>
                  <a:pt x="373" y="98"/>
                  <a:pt x="408" y="49"/>
                </a:cubicBezTo>
                <a:cubicBezTo>
                  <a:pt x="443" y="0"/>
                  <a:pt x="430" y="4"/>
                  <a:pt x="408" y="4"/>
                </a:cubicBezTo>
              </a:path>
            </a:pathLst>
          </a:custGeom>
          <a:noFill/>
          <a:ln w="34925" cap="flat">
            <a:solidFill>
              <a:srgbClr val="80008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 name="Номер слайда 1">
            <a:extLst>
              <a:ext uri="{FF2B5EF4-FFF2-40B4-BE49-F238E27FC236}">
                <a16:creationId xmlns:a16="http://schemas.microsoft.com/office/drawing/2014/main" id="{C2B9D599-899A-491B-B631-86953165A65F}"/>
              </a:ext>
            </a:extLst>
          </p:cNvPr>
          <p:cNvSpPr>
            <a:spLocks noGrp="1"/>
          </p:cNvSpPr>
          <p:nvPr>
            <p:ph type="sldNum" sz="quarter" idx="12"/>
          </p:nvPr>
        </p:nvSpPr>
        <p:spPr/>
        <p:txBody>
          <a:bodyPr/>
          <a:lstStyle/>
          <a:p>
            <a:fld id="{45989385-0C2A-48FD-964C-3721ACD90A99}" type="slidenum">
              <a:rPr lang="ru-RU" smtClean="0"/>
              <a:t>39</a:t>
            </a:fld>
            <a:endParaRPr lang="ru-RU"/>
          </a:p>
        </p:txBody>
      </p:sp>
    </p:spTree>
    <p:extLst>
      <p:ext uri="{BB962C8B-B14F-4D97-AF65-F5344CB8AC3E}">
        <p14:creationId xmlns:p14="http://schemas.microsoft.com/office/powerpoint/2010/main" val="1102739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1420034"/>
            <a:ext cx="7061677" cy="1569660"/>
          </a:xfrm>
          <a:prstGeom prst="rect">
            <a:avLst/>
          </a:prstGeom>
          <a:noFill/>
        </p:spPr>
        <p:txBody>
          <a:bodyPr wrap="none" rtlCol="0">
            <a:spAutoFit/>
          </a:bodyPr>
          <a:lstStyle/>
          <a:p>
            <a:r>
              <a:rPr lang="ru-RU" dirty="0"/>
              <a:t> </a:t>
            </a:r>
            <a:r>
              <a:rPr lang="el-GR" sz="3200" dirty="0">
                <a:latin typeface="Times New Roman" panose="02020603050405020304" pitchFamily="18" charset="0"/>
                <a:cs typeface="Times New Roman" panose="02020603050405020304" pitchFamily="18" charset="0"/>
              </a:rPr>
              <a:t>μ</a:t>
            </a:r>
            <a:r>
              <a:rPr lang="ru-RU" sz="3200" dirty="0">
                <a:latin typeface="Times New Roman" panose="02020603050405020304" pitchFamily="18" charset="0"/>
                <a:cs typeface="Times New Roman" panose="02020603050405020304" pitchFamily="18" charset="0"/>
              </a:rPr>
              <a:t> – пространство. Система, состоящая </a:t>
            </a:r>
          </a:p>
          <a:p>
            <a:endParaRPr lang="ru-RU" sz="3200" dirty="0">
              <a:latin typeface="Times New Roman" panose="02020603050405020304" pitchFamily="18" charset="0"/>
              <a:cs typeface="Times New Roman" panose="02020603050405020304" pitchFamily="18" charset="0"/>
            </a:endParaRPr>
          </a:p>
          <a:p>
            <a:r>
              <a:rPr lang="ru-RU" sz="3200" dirty="0">
                <a:latin typeface="Times New Roman" panose="02020603050405020304" pitchFamily="18" charset="0"/>
                <a:cs typeface="Times New Roman" panose="02020603050405020304" pitchFamily="18" charset="0"/>
              </a:rPr>
              <a:t>                из одной частицы</a:t>
            </a:r>
          </a:p>
        </p:txBody>
      </p:sp>
      <p:sp>
        <p:nvSpPr>
          <p:cNvPr id="3" name="TextBox 2"/>
          <p:cNvSpPr txBox="1"/>
          <p:nvPr/>
        </p:nvSpPr>
        <p:spPr>
          <a:xfrm>
            <a:off x="1687736" y="4416069"/>
            <a:ext cx="5122171" cy="523220"/>
          </a:xfrm>
          <a:prstGeom prst="rect">
            <a:avLst/>
          </a:prstGeom>
          <a:solidFill>
            <a:srgbClr val="00B0F0">
              <a:alpha val="13000"/>
            </a:srgbClr>
          </a:solidFill>
        </p:spPr>
        <p:txBody>
          <a:bodyPr wrap="none" rtlCol="0">
            <a:spAutoFit/>
          </a:bodyPr>
          <a:lstStyle/>
          <a:p>
            <a:r>
              <a:rPr lang="ru-RU" sz="2800" dirty="0">
                <a:latin typeface="Times New Roman" panose="02020603050405020304" pitchFamily="18" charset="0"/>
                <a:cs typeface="Times New Roman" panose="02020603050405020304" pitchFamily="18" charset="0"/>
                <a:sym typeface="Symbol" panose="05050102010706020507" pitchFamily="18" charset="2"/>
              </a:rPr>
              <a:t>- пространство размерности 6.</a:t>
            </a:r>
            <a:endParaRPr lang="ru-RU" sz="2800"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129B5BF4-96CF-43E6-A801-562CFA701D6C}"/>
              </a:ext>
            </a:extLst>
          </p:cNvPr>
          <p:cNvSpPr>
            <a:spLocks noGrp="1"/>
          </p:cNvSpPr>
          <p:nvPr>
            <p:ph type="sldNum" sz="quarter" idx="12"/>
          </p:nvPr>
        </p:nvSpPr>
        <p:spPr/>
        <p:txBody>
          <a:bodyPr/>
          <a:lstStyle/>
          <a:p>
            <a:fld id="{45989385-0C2A-48FD-964C-3721ACD90A99}" type="slidenum">
              <a:rPr lang="ru-RU" smtClean="0"/>
              <a:t>40</a:t>
            </a:fld>
            <a:endParaRPr lang="ru-RU"/>
          </a:p>
        </p:txBody>
      </p:sp>
    </p:spTree>
    <p:extLst>
      <p:ext uri="{BB962C8B-B14F-4D97-AF65-F5344CB8AC3E}">
        <p14:creationId xmlns:p14="http://schemas.microsoft.com/office/powerpoint/2010/main" val="1988802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extLst>
              <p:ext uri="{D42A27DB-BD31-4B8C-83A1-F6EECF244321}">
                <p14:modId xmlns:p14="http://schemas.microsoft.com/office/powerpoint/2010/main" val="1063552383"/>
              </p:ext>
            </p:extLst>
          </p:nvPr>
        </p:nvGraphicFramePr>
        <p:xfrm>
          <a:off x="1997075" y="549812"/>
          <a:ext cx="5505450" cy="1041400"/>
        </p:xfrm>
        <a:graphic>
          <a:graphicData uri="http://schemas.openxmlformats.org/presentationml/2006/ole">
            <mc:AlternateContent xmlns:mc="http://schemas.openxmlformats.org/markup-compatibility/2006">
              <mc:Choice xmlns:v="urn:schemas-microsoft-com:vml" Requires="v">
                <p:oleObj spid="_x0000_s10410" name="Equation" r:id="rId3" imgW="3797280" imgH="723600" progId="Equation.DSMT4">
                  <p:embed/>
                </p:oleObj>
              </mc:Choice>
              <mc:Fallback>
                <p:oleObj name="Equation" r:id="rId3" imgW="3797280" imgH="723600" progId="Equation.DSMT4">
                  <p:embed/>
                  <p:pic>
                    <p:nvPicPr>
                      <p:cNvPr id="3" name="Объект 2"/>
                      <p:cNvPicPr>
                        <a:picLocks noChangeAspect="1" noChangeArrowheads="1"/>
                      </p:cNvPicPr>
                      <p:nvPr/>
                    </p:nvPicPr>
                    <p:blipFill>
                      <a:blip r:embed="rId4"/>
                      <a:srcRect/>
                      <a:stretch>
                        <a:fillRect/>
                      </a:stretch>
                    </p:blipFill>
                    <p:spPr bwMode="auto">
                      <a:xfrm>
                        <a:off x="1997075" y="549812"/>
                        <a:ext cx="5505450" cy="1041400"/>
                      </a:xfrm>
                      <a:prstGeom prst="rect">
                        <a:avLst/>
                      </a:prstGeom>
                      <a:noFill/>
                    </p:spPr>
                  </p:pic>
                </p:oleObj>
              </mc:Fallback>
            </mc:AlternateContent>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val="3266380565"/>
              </p:ext>
            </p:extLst>
          </p:nvPr>
        </p:nvGraphicFramePr>
        <p:xfrm>
          <a:off x="1947068" y="3771900"/>
          <a:ext cx="5249863" cy="1041400"/>
        </p:xfrm>
        <a:graphic>
          <a:graphicData uri="http://schemas.openxmlformats.org/presentationml/2006/ole">
            <mc:AlternateContent xmlns:mc="http://schemas.openxmlformats.org/markup-compatibility/2006">
              <mc:Choice xmlns:v="urn:schemas-microsoft-com:vml" Requires="v">
                <p:oleObj spid="_x0000_s10411" name="Equation" r:id="rId5" imgW="3619440" imgH="723600" progId="Equation.DSMT4">
                  <p:embed/>
                </p:oleObj>
              </mc:Choice>
              <mc:Fallback>
                <p:oleObj name="Equation" r:id="rId5" imgW="3619440" imgH="723600" progId="Equation.DSMT4">
                  <p:embed/>
                  <p:pic>
                    <p:nvPicPr>
                      <p:cNvPr id="4" name="Объект 3"/>
                      <p:cNvPicPr>
                        <a:picLocks noChangeAspect="1" noChangeArrowheads="1"/>
                      </p:cNvPicPr>
                      <p:nvPr/>
                    </p:nvPicPr>
                    <p:blipFill>
                      <a:blip r:embed="rId6"/>
                      <a:srcRect/>
                      <a:stretch>
                        <a:fillRect/>
                      </a:stretch>
                    </p:blipFill>
                    <p:spPr bwMode="auto">
                      <a:xfrm>
                        <a:off x="1947068" y="3771900"/>
                        <a:ext cx="5249863" cy="1041400"/>
                      </a:xfrm>
                      <a:prstGeom prst="rect">
                        <a:avLst/>
                      </a:prstGeom>
                      <a:solidFill>
                        <a:schemeClr val="accent2">
                          <a:lumMod val="20000"/>
                          <a:lumOff val="80000"/>
                          <a:alpha val="44000"/>
                        </a:schemeClr>
                      </a:solidFill>
                    </p:spPr>
                  </p:pic>
                </p:oleObj>
              </mc:Fallback>
            </mc:AlternateContent>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val="4118091065"/>
              </p:ext>
            </p:extLst>
          </p:nvPr>
        </p:nvGraphicFramePr>
        <p:xfrm>
          <a:off x="221156" y="5073154"/>
          <a:ext cx="8203754" cy="1137900"/>
        </p:xfrm>
        <a:graphic>
          <a:graphicData uri="http://schemas.openxmlformats.org/presentationml/2006/ole">
            <mc:AlternateContent xmlns:mc="http://schemas.openxmlformats.org/markup-compatibility/2006">
              <mc:Choice xmlns:v="urn:schemas-microsoft-com:vml" Requires="v">
                <p:oleObj spid="_x0000_s10412" name="Equation" r:id="rId7" imgW="7416720" imgH="1028520" progId="Equation.DSMT4">
                  <p:embed/>
                </p:oleObj>
              </mc:Choice>
              <mc:Fallback>
                <p:oleObj name="Equation" r:id="rId7" imgW="7416720" imgH="1028520" progId="Equation.DSMT4">
                  <p:embed/>
                  <p:pic>
                    <p:nvPicPr>
                      <p:cNvPr id="5" name="Объект 4"/>
                      <p:cNvPicPr/>
                      <p:nvPr/>
                    </p:nvPicPr>
                    <p:blipFill>
                      <a:blip r:embed="rId8"/>
                      <a:stretch>
                        <a:fillRect/>
                      </a:stretch>
                    </p:blipFill>
                    <p:spPr>
                      <a:xfrm>
                        <a:off x="221156" y="5073154"/>
                        <a:ext cx="8203754" cy="1137900"/>
                      </a:xfrm>
                      <a:prstGeom prst="rect">
                        <a:avLst/>
                      </a:prstGeom>
                      <a:solidFill>
                        <a:schemeClr val="accent2">
                          <a:lumMod val="20000"/>
                          <a:lumOff val="80000"/>
                          <a:alpha val="32000"/>
                        </a:schemeClr>
                      </a:solidFill>
                    </p:spPr>
                  </p:pic>
                </p:oleObj>
              </mc:Fallback>
            </mc:AlternateContent>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val="1104752452"/>
              </p:ext>
            </p:extLst>
          </p:nvPr>
        </p:nvGraphicFramePr>
        <p:xfrm>
          <a:off x="536575" y="1878013"/>
          <a:ext cx="8069263" cy="912812"/>
        </p:xfrm>
        <a:graphic>
          <a:graphicData uri="http://schemas.openxmlformats.org/presentationml/2006/ole">
            <mc:AlternateContent xmlns:mc="http://schemas.openxmlformats.org/markup-compatibility/2006">
              <mc:Choice xmlns:v="urn:schemas-microsoft-com:vml" Requires="v">
                <p:oleObj spid="_x0000_s10413" name="Equation" r:id="rId9" imgW="4381200" imgH="495000" progId="Equation.DSMT4">
                  <p:embed/>
                </p:oleObj>
              </mc:Choice>
              <mc:Fallback>
                <p:oleObj name="Equation" r:id="rId9" imgW="4381200" imgH="495000" progId="Equation.DSMT4">
                  <p:embed/>
                  <p:pic>
                    <p:nvPicPr>
                      <p:cNvPr id="6" name="Объект 5"/>
                      <p:cNvPicPr/>
                      <p:nvPr/>
                    </p:nvPicPr>
                    <p:blipFill>
                      <a:blip r:embed="rId10"/>
                      <a:stretch>
                        <a:fillRect/>
                      </a:stretch>
                    </p:blipFill>
                    <p:spPr>
                      <a:xfrm>
                        <a:off x="536575" y="1878013"/>
                        <a:ext cx="8069263" cy="912812"/>
                      </a:xfrm>
                      <a:prstGeom prst="rect">
                        <a:avLst/>
                      </a:prstGeom>
                      <a:noFill/>
                    </p:spPr>
                  </p:pic>
                </p:oleObj>
              </mc:Fallback>
            </mc:AlternateContent>
          </a:graphicData>
        </a:graphic>
      </p:graphicFrame>
      <p:sp>
        <p:nvSpPr>
          <p:cNvPr id="7" name="TextBox 6"/>
          <p:cNvSpPr txBox="1"/>
          <p:nvPr/>
        </p:nvSpPr>
        <p:spPr>
          <a:xfrm>
            <a:off x="534415" y="119282"/>
            <a:ext cx="1805302" cy="369332"/>
          </a:xfrm>
          <a:prstGeom prst="rect">
            <a:avLst/>
          </a:prstGeom>
          <a:noFill/>
        </p:spPr>
        <p:txBody>
          <a:bodyPr wrap="none" rtlCol="0">
            <a:spAutoFit/>
          </a:bodyPr>
          <a:lstStyle/>
          <a:p>
            <a:r>
              <a:rPr lang="ru-RU" dirty="0"/>
              <a:t>Пространство </a:t>
            </a:r>
            <a:r>
              <a:rPr lang="el-GR" dirty="0"/>
              <a:t>Ω</a:t>
            </a:r>
            <a:r>
              <a:rPr lang="ru-RU" dirty="0"/>
              <a:t>:</a:t>
            </a:r>
          </a:p>
        </p:txBody>
      </p:sp>
      <p:sp>
        <p:nvSpPr>
          <p:cNvPr id="8" name="TextBox 7"/>
          <p:cNvSpPr txBox="1"/>
          <p:nvPr/>
        </p:nvSpPr>
        <p:spPr>
          <a:xfrm>
            <a:off x="388337" y="3165168"/>
            <a:ext cx="1778051" cy="369332"/>
          </a:xfrm>
          <a:prstGeom prst="rect">
            <a:avLst/>
          </a:prstGeom>
          <a:noFill/>
        </p:spPr>
        <p:txBody>
          <a:bodyPr wrap="none" rtlCol="0">
            <a:spAutoFit/>
          </a:bodyPr>
          <a:lstStyle/>
          <a:p>
            <a:r>
              <a:rPr lang="ru-RU" dirty="0"/>
              <a:t>Пространство </a:t>
            </a:r>
            <a:r>
              <a:rPr lang="el-GR" dirty="0"/>
              <a:t>μ</a:t>
            </a:r>
            <a:r>
              <a:rPr lang="ru-RU" dirty="0"/>
              <a:t>:</a:t>
            </a:r>
          </a:p>
        </p:txBody>
      </p:sp>
      <p:sp>
        <p:nvSpPr>
          <p:cNvPr id="2" name="Номер слайда 1">
            <a:extLst>
              <a:ext uri="{FF2B5EF4-FFF2-40B4-BE49-F238E27FC236}">
                <a16:creationId xmlns:a16="http://schemas.microsoft.com/office/drawing/2014/main" id="{7DABC3F1-DCF7-40C2-9100-2D28BC3CE529}"/>
              </a:ext>
            </a:extLst>
          </p:cNvPr>
          <p:cNvSpPr>
            <a:spLocks noGrp="1"/>
          </p:cNvSpPr>
          <p:nvPr>
            <p:ph type="sldNum" sz="quarter" idx="12"/>
          </p:nvPr>
        </p:nvSpPr>
        <p:spPr/>
        <p:txBody>
          <a:bodyPr/>
          <a:lstStyle/>
          <a:p>
            <a:fld id="{45989385-0C2A-48FD-964C-3721ACD90A99}" type="slidenum">
              <a:rPr lang="ru-RU" smtClean="0"/>
              <a:t>41</a:t>
            </a:fld>
            <a:endParaRPr lang="ru-RU"/>
          </a:p>
        </p:txBody>
      </p:sp>
    </p:spTree>
    <p:extLst>
      <p:ext uri="{BB962C8B-B14F-4D97-AF65-F5344CB8AC3E}">
        <p14:creationId xmlns:p14="http://schemas.microsoft.com/office/powerpoint/2010/main" val="3496458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extLst>
              <p:ext uri="{D42A27DB-BD31-4B8C-83A1-F6EECF244321}">
                <p14:modId xmlns:p14="http://schemas.microsoft.com/office/powerpoint/2010/main" val="876339207"/>
              </p:ext>
            </p:extLst>
          </p:nvPr>
        </p:nvGraphicFramePr>
        <p:xfrm>
          <a:off x="417513" y="912539"/>
          <a:ext cx="6896100" cy="935038"/>
        </p:xfrm>
        <a:graphic>
          <a:graphicData uri="http://schemas.openxmlformats.org/presentationml/2006/ole">
            <mc:AlternateContent xmlns:mc="http://schemas.openxmlformats.org/markup-compatibility/2006">
              <mc:Choice xmlns:v="urn:schemas-microsoft-com:vml" Requires="v">
                <p:oleObj spid="_x0000_s12442" name="Equation" r:id="rId3" imgW="3746160" imgH="507960" progId="Equation.DSMT4">
                  <p:embed/>
                </p:oleObj>
              </mc:Choice>
              <mc:Fallback>
                <p:oleObj name="Equation" r:id="rId3" imgW="3746160" imgH="507960" progId="Equation.DSMT4">
                  <p:embed/>
                  <p:pic>
                    <p:nvPicPr>
                      <p:cNvPr id="3" name="Объект 2"/>
                      <p:cNvPicPr/>
                      <p:nvPr/>
                    </p:nvPicPr>
                    <p:blipFill>
                      <a:blip r:embed="rId4"/>
                      <a:stretch>
                        <a:fillRect/>
                      </a:stretch>
                    </p:blipFill>
                    <p:spPr>
                      <a:xfrm>
                        <a:off x="417513" y="912539"/>
                        <a:ext cx="6896100" cy="935038"/>
                      </a:xfrm>
                      <a:prstGeom prst="rect">
                        <a:avLst/>
                      </a:prstGeom>
                    </p:spPr>
                  </p:pic>
                </p:oleObj>
              </mc:Fallback>
            </mc:AlternateContent>
          </a:graphicData>
        </a:graphic>
      </p:graphicFrame>
      <p:sp>
        <p:nvSpPr>
          <p:cNvPr id="6" name="TextBox 5"/>
          <p:cNvSpPr txBox="1"/>
          <p:nvPr/>
        </p:nvSpPr>
        <p:spPr>
          <a:xfrm>
            <a:off x="1187624" y="217974"/>
            <a:ext cx="6600718" cy="523220"/>
          </a:xfrm>
          <a:prstGeom prst="rect">
            <a:avLst/>
          </a:prstGeom>
          <a:solidFill>
            <a:schemeClr val="accent1">
              <a:lumMod val="20000"/>
              <a:lumOff val="80000"/>
            </a:schemeClr>
          </a:solidFill>
        </p:spPr>
        <p:txBody>
          <a:bodyPr wrap="none" rtlCol="0">
            <a:spAutoFit/>
          </a:bodyPr>
          <a:lstStyle/>
          <a:p>
            <a:r>
              <a:rPr lang="ru-RU" sz="2800" dirty="0">
                <a:latin typeface="Times New Roman" panose="02020603050405020304" pitchFamily="18" charset="0"/>
                <a:cs typeface="Times New Roman" panose="02020603050405020304" pitchFamily="18" charset="0"/>
              </a:rPr>
              <a:t>Плотность вероятности в </a:t>
            </a:r>
            <a:r>
              <a:rPr lang="el-GR" sz="2800" dirty="0">
                <a:latin typeface="Times New Roman" panose="02020603050405020304" pitchFamily="18" charset="0"/>
                <a:cs typeface="Times New Roman" panose="02020603050405020304" pitchFamily="18" charset="0"/>
              </a:rPr>
              <a:t>μ</a:t>
            </a:r>
            <a:r>
              <a:rPr lang="ru-RU" sz="2800" dirty="0">
                <a:latin typeface="Times New Roman" panose="02020603050405020304" pitchFamily="18" charset="0"/>
                <a:cs typeface="Times New Roman" panose="02020603050405020304" pitchFamily="18" charset="0"/>
              </a:rPr>
              <a:t>-пространстве </a:t>
            </a:r>
          </a:p>
        </p:txBody>
      </p:sp>
      <p:graphicFrame>
        <p:nvGraphicFramePr>
          <p:cNvPr id="7" name="Объект 6"/>
          <p:cNvGraphicFramePr>
            <a:graphicFrameLocks noChangeAspect="1"/>
          </p:cNvGraphicFramePr>
          <p:nvPr/>
        </p:nvGraphicFramePr>
        <p:xfrm>
          <a:off x="655638" y="2813050"/>
          <a:ext cx="7661275" cy="814388"/>
        </p:xfrm>
        <a:graphic>
          <a:graphicData uri="http://schemas.openxmlformats.org/presentationml/2006/ole">
            <mc:AlternateContent xmlns:mc="http://schemas.openxmlformats.org/markup-compatibility/2006">
              <mc:Choice xmlns:v="urn:schemas-microsoft-com:vml" Requires="v">
                <p:oleObj spid="_x0000_s12443" name="Equation" r:id="rId5" imgW="5016240" imgH="533160" progId="Equation.DSMT4">
                  <p:embed/>
                </p:oleObj>
              </mc:Choice>
              <mc:Fallback>
                <p:oleObj name="Equation" r:id="rId5" imgW="5016240" imgH="533160" progId="Equation.DSMT4">
                  <p:embed/>
                  <p:pic>
                    <p:nvPicPr>
                      <p:cNvPr id="7" name="Объект 6"/>
                      <p:cNvPicPr/>
                      <p:nvPr/>
                    </p:nvPicPr>
                    <p:blipFill>
                      <a:blip r:embed="rId6"/>
                      <a:stretch>
                        <a:fillRect/>
                      </a:stretch>
                    </p:blipFill>
                    <p:spPr>
                      <a:xfrm>
                        <a:off x="655638" y="2813050"/>
                        <a:ext cx="7661275" cy="814388"/>
                      </a:xfrm>
                      <a:prstGeom prst="rect">
                        <a:avLst/>
                      </a:prstGeom>
                    </p:spPr>
                  </p:pic>
                </p:oleObj>
              </mc:Fallback>
            </mc:AlternateContent>
          </a:graphicData>
        </a:graphic>
      </p:graphicFrame>
      <p:graphicFrame>
        <p:nvGraphicFramePr>
          <p:cNvPr id="8" name="Объект 7"/>
          <p:cNvGraphicFramePr>
            <a:graphicFrameLocks noChangeAspect="1"/>
          </p:cNvGraphicFramePr>
          <p:nvPr>
            <p:extLst>
              <p:ext uri="{D42A27DB-BD31-4B8C-83A1-F6EECF244321}">
                <p14:modId xmlns:p14="http://schemas.microsoft.com/office/powerpoint/2010/main" val="2947096866"/>
              </p:ext>
            </p:extLst>
          </p:nvPr>
        </p:nvGraphicFramePr>
        <p:xfrm>
          <a:off x="942129" y="5301208"/>
          <a:ext cx="6872287" cy="958850"/>
        </p:xfrm>
        <a:graphic>
          <a:graphicData uri="http://schemas.openxmlformats.org/presentationml/2006/ole">
            <mc:AlternateContent xmlns:mc="http://schemas.openxmlformats.org/markup-compatibility/2006">
              <mc:Choice xmlns:v="urn:schemas-microsoft-com:vml" Requires="v">
                <p:oleObj spid="_x0000_s12444" name="Equation" r:id="rId7" imgW="3733560" imgH="520560" progId="Equation.DSMT4">
                  <p:embed/>
                </p:oleObj>
              </mc:Choice>
              <mc:Fallback>
                <p:oleObj name="Equation" r:id="rId7" imgW="3733560" imgH="520560" progId="Equation.DSMT4">
                  <p:embed/>
                  <p:pic>
                    <p:nvPicPr>
                      <p:cNvPr id="8" name="Объект 7"/>
                      <p:cNvPicPr/>
                      <p:nvPr/>
                    </p:nvPicPr>
                    <p:blipFill>
                      <a:blip r:embed="rId8"/>
                      <a:stretch>
                        <a:fillRect/>
                      </a:stretch>
                    </p:blipFill>
                    <p:spPr>
                      <a:xfrm>
                        <a:off x="942129" y="5301208"/>
                        <a:ext cx="6872287" cy="958850"/>
                      </a:xfrm>
                      <a:prstGeom prst="rect">
                        <a:avLst/>
                      </a:prstGeom>
                    </p:spPr>
                  </p:pic>
                </p:oleObj>
              </mc:Fallback>
            </mc:AlternateContent>
          </a:graphicData>
        </a:graphic>
      </p:graphicFrame>
      <p:graphicFrame>
        <p:nvGraphicFramePr>
          <p:cNvPr id="10" name="Объект 9"/>
          <p:cNvGraphicFramePr>
            <a:graphicFrameLocks noChangeAspect="1"/>
          </p:cNvGraphicFramePr>
          <p:nvPr/>
        </p:nvGraphicFramePr>
        <p:xfrm>
          <a:off x="465138" y="3986213"/>
          <a:ext cx="6800850" cy="935037"/>
        </p:xfrm>
        <a:graphic>
          <a:graphicData uri="http://schemas.openxmlformats.org/presentationml/2006/ole">
            <mc:AlternateContent xmlns:mc="http://schemas.openxmlformats.org/markup-compatibility/2006">
              <mc:Choice xmlns:v="urn:schemas-microsoft-com:vml" Requires="v">
                <p:oleObj spid="_x0000_s12445" name="Equation" r:id="rId9" imgW="3695400" imgH="507960" progId="Equation.DSMT4">
                  <p:embed/>
                </p:oleObj>
              </mc:Choice>
              <mc:Fallback>
                <p:oleObj name="Equation" r:id="rId9" imgW="3695400" imgH="507960" progId="Equation.DSMT4">
                  <p:embed/>
                  <p:pic>
                    <p:nvPicPr>
                      <p:cNvPr id="10" name="Объект 9"/>
                      <p:cNvPicPr/>
                      <p:nvPr/>
                    </p:nvPicPr>
                    <p:blipFill>
                      <a:blip r:embed="rId10"/>
                      <a:stretch>
                        <a:fillRect/>
                      </a:stretch>
                    </p:blipFill>
                    <p:spPr>
                      <a:xfrm>
                        <a:off x="465138" y="3986213"/>
                        <a:ext cx="6800850" cy="935037"/>
                      </a:xfrm>
                      <a:prstGeom prst="rect">
                        <a:avLst/>
                      </a:prstGeom>
                    </p:spPr>
                  </p:pic>
                </p:oleObj>
              </mc:Fallback>
            </mc:AlternateContent>
          </a:graphicData>
        </a:graphic>
      </p:graphicFrame>
      <p:sp>
        <p:nvSpPr>
          <p:cNvPr id="2" name="Стрелка: вниз 1">
            <a:extLst>
              <a:ext uri="{FF2B5EF4-FFF2-40B4-BE49-F238E27FC236}">
                <a16:creationId xmlns:a16="http://schemas.microsoft.com/office/drawing/2014/main" id="{0570780F-0C1D-458B-B232-1A79A193C61E}"/>
              </a:ext>
            </a:extLst>
          </p:cNvPr>
          <p:cNvSpPr/>
          <p:nvPr/>
        </p:nvSpPr>
        <p:spPr>
          <a:xfrm>
            <a:off x="3497802" y="1939428"/>
            <a:ext cx="204186" cy="5762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a:extLst>
              <a:ext uri="{FF2B5EF4-FFF2-40B4-BE49-F238E27FC236}">
                <a16:creationId xmlns:a16="http://schemas.microsoft.com/office/drawing/2014/main" id="{9D9A0B17-1EFA-4FA5-BA86-007052F3AA5D}"/>
              </a:ext>
            </a:extLst>
          </p:cNvPr>
          <p:cNvSpPr/>
          <p:nvPr/>
        </p:nvSpPr>
        <p:spPr>
          <a:xfrm>
            <a:off x="3527394" y="3654225"/>
            <a:ext cx="204186" cy="5762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a:extLst>
              <a:ext uri="{FF2B5EF4-FFF2-40B4-BE49-F238E27FC236}">
                <a16:creationId xmlns:a16="http://schemas.microsoft.com/office/drawing/2014/main" id="{ED0A9C80-C11E-4533-B05F-F8D746D66D06}"/>
              </a:ext>
            </a:extLst>
          </p:cNvPr>
          <p:cNvSpPr/>
          <p:nvPr/>
        </p:nvSpPr>
        <p:spPr>
          <a:xfrm>
            <a:off x="3545150" y="4975498"/>
            <a:ext cx="204186" cy="5762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Номер слайда 3">
            <a:extLst>
              <a:ext uri="{FF2B5EF4-FFF2-40B4-BE49-F238E27FC236}">
                <a16:creationId xmlns:a16="http://schemas.microsoft.com/office/drawing/2014/main" id="{42272D4E-AD5F-4A35-8CF1-0339FDB8E8ED}"/>
              </a:ext>
            </a:extLst>
          </p:cNvPr>
          <p:cNvSpPr>
            <a:spLocks noGrp="1"/>
          </p:cNvSpPr>
          <p:nvPr>
            <p:ph type="sldNum" sz="quarter" idx="12"/>
          </p:nvPr>
        </p:nvSpPr>
        <p:spPr/>
        <p:txBody>
          <a:bodyPr/>
          <a:lstStyle/>
          <a:p>
            <a:fld id="{45989385-0C2A-48FD-964C-3721ACD90A99}" type="slidenum">
              <a:rPr lang="ru-RU" smtClean="0"/>
              <a:t>42</a:t>
            </a:fld>
            <a:endParaRPr lang="ru-RU"/>
          </a:p>
        </p:txBody>
      </p:sp>
    </p:spTree>
    <p:extLst>
      <p:ext uri="{BB962C8B-B14F-4D97-AF65-F5344CB8AC3E}">
        <p14:creationId xmlns:p14="http://schemas.microsoft.com/office/powerpoint/2010/main" val="267096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5" name="Line 3"/>
          <p:cNvSpPr>
            <a:spLocks noChangeShapeType="1"/>
          </p:cNvSpPr>
          <p:nvPr/>
        </p:nvSpPr>
        <p:spPr bwMode="auto">
          <a:xfrm>
            <a:off x="2286000" y="4800600"/>
            <a:ext cx="419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7876" name="Line 4"/>
          <p:cNvSpPr>
            <a:spLocks noChangeShapeType="1"/>
          </p:cNvSpPr>
          <p:nvPr/>
        </p:nvSpPr>
        <p:spPr bwMode="auto">
          <a:xfrm flipH="1">
            <a:off x="228600" y="4800600"/>
            <a:ext cx="2057400" cy="1524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7877" name="Line 5"/>
          <p:cNvSpPr>
            <a:spLocks noChangeShapeType="1"/>
          </p:cNvSpPr>
          <p:nvPr/>
        </p:nvSpPr>
        <p:spPr bwMode="auto">
          <a:xfrm flipV="1">
            <a:off x="2286000" y="2209800"/>
            <a:ext cx="2438400" cy="2590800"/>
          </a:xfrm>
          <a:prstGeom prst="line">
            <a:avLst/>
          </a:prstGeom>
          <a:noFill/>
          <a:ln w="603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7878" name="Line 6"/>
          <p:cNvSpPr>
            <a:spLocks noChangeShapeType="1"/>
          </p:cNvSpPr>
          <p:nvPr/>
        </p:nvSpPr>
        <p:spPr bwMode="auto">
          <a:xfrm>
            <a:off x="4724400" y="2209800"/>
            <a:ext cx="0" cy="3886200"/>
          </a:xfrm>
          <a:prstGeom prst="line">
            <a:avLst/>
          </a:prstGeom>
          <a:noFill/>
          <a:ln w="476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7879" name="Line 7"/>
          <p:cNvSpPr>
            <a:spLocks noChangeShapeType="1"/>
          </p:cNvSpPr>
          <p:nvPr/>
        </p:nvSpPr>
        <p:spPr bwMode="auto">
          <a:xfrm>
            <a:off x="2286000" y="4800600"/>
            <a:ext cx="2514600" cy="1295400"/>
          </a:xfrm>
          <a:prstGeom prst="line">
            <a:avLst/>
          </a:prstGeom>
          <a:noFill/>
          <a:ln w="476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7880" name="Arc 8"/>
          <p:cNvSpPr>
            <a:spLocks/>
          </p:cNvSpPr>
          <p:nvPr/>
        </p:nvSpPr>
        <p:spPr bwMode="auto">
          <a:xfrm rot="-12404546">
            <a:off x="2125663" y="4765675"/>
            <a:ext cx="612775" cy="457200"/>
          </a:xfrm>
          <a:custGeom>
            <a:avLst/>
            <a:gdLst>
              <a:gd name="G0" fmla="+- 7384 0 0"/>
              <a:gd name="G1" fmla="+- 21600 0 0"/>
              <a:gd name="G2" fmla="+- 21600 0 0"/>
              <a:gd name="T0" fmla="*/ 0 w 28984"/>
              <a:gd name="T1" fmla="*/ 1301 h 21600"/>
              <a:gd name="T2" fmla="*/ 28984 w 28984"/>
              <a:gd name="T3" fmla="*/ 21600 h 21600"/>
              <a:gd name="T4" fmla="*/ 7384 w 28984"/>
              <a:gd name="T5" fmla="*/ 21600 h 21600"/>
            </a:gdLst>
            <a:ahLst/>
            <a:cxnLst>
              <a:cxn ang="0">
                <a:pos x="T0" y="T1"/>
              </a:cxn>
              <a:cxn ang="0">
                <a:pos x="T2" y="T3"/>
              </a:cxn>
              <a:cxn ang="0">
                <a:pos x="T4" y="T5"/>
              </a:cxn>
            </a:cxnLst>
            <a:rect l="0" t="0" r="r" b="b"/>
            <a:pathLst>
              <a:path w="28984" h="21600" fill="none" extrusionOk="0">
                <a:moveTo>
                  <a:pt x="0" y="1301"/>
                </a:moveTo>
                <a:cubicBezTo>
                  <a:pt x="2366" y="440"/>
                  <a:pt x="4865" y="0"/>
                  <a:pt x="7384" y="0"/>
                </a:cubicBezTo>
                <a:cubicBezTo>
                  <a:pt x="19313" y="0"/>
                  <a:pt x="28984" y="9670"/>
                  <a:pt x="28984" y="21600"/>
                </a:cubicBezTo>
              </a:path>
              <a:path w="28984" h="21600" stroke="0" extrusionOk="0">
                <a:moveTo>
                  <a:pt x="0" y="1301"/>
                </a:moveTo>
                <a:cubicBezTo>
                  <a:pt x="2366" y="440"/>
                  <a:pt x="4865" y="0"/>
                  <a:pt x="7384" y="0"/>
                </a:cubicBezTo>
                <a:cubicBezTo>
                  <a:pt x="19313" y="0"/>
                  <a:pt x="28984" y="9670"/>
                  <a:pt x="28984" y="21600"/>
                </a:cubicBezTo>
                <a:lnTo>
                  <a:pt x="7384" y="21600"/>
                </a:lnTo>
                <a:close/>
              </a:path>
            </a:pathLst>
          </a:custGeom>
          <a:noFill/>
          <a:ln w="476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07881" name="Arc 9"/>
          <p:cNvSpPr>
            <a:spLocks/>
          </p:cNvSpPr>
          <p:nvPr/>
        </p:nvSpPr>
        <p:spPr bwMode="auto">
          <a:xfrm>
            <a:off x="2286000" y="3962400"/>
            <a:ext cx="533400" cy="304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476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07882" name="Rectangle 10"/>
          <p:cNvSpPr>
            <a:spLocks noChangeArrowheads="1"/>
          </p:cNvSpPr>
          <p:nvPr/>
        </p:nvSpPr>
        <p:spPr bwMode="auto">
          <a:xfrm>
            <a:off x="2438400" y="3276600"/>
            <a:ext cx="4953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4400">
                <a:solidFill>
                  <a:srgbClr val="FF0000"/>
                </a:solidFill>
                <a:latin typeface="Times New Roman" panose="02020603050405020304" pitchFamily="18" charset="0"/>
                <a:cs typeface="Arial" panose="020B0604020202020204" pitchFamily="34" charset="0"/>
              </a:rPr>
              <a:t>θ</a:t>
            </a:r>
          </a:p>
        </p:txBody>
      </p:sp>
      <p:sp>
        <p:nvSpPr>
          <p:cNvPr id="207883" name="Rectangle 11"/>
          <p:cNvSpPr>
            <a:spLocks noChangeArrowheads="1"/>
          </p:cNvSpPr>
          <p:nvPr/>
        </p:nvSpPr>
        <p:spPr bwMode="auto">
          <a:xfrm>
            <a:off x="2057400" y="4953000"/>
            <a:ext cx="533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sz="4400">
                <a:solidFill>
                  <a:srgbClr val="FF0000"/>
                </a:solidFill>
                <a:latin typeface="Times New Roman" panose="02020603050405020304" pitchFamily="18" charset="0"/>
                <a:cs typeface="Arial" panose="020B0604020202020204" pitchFamily="34" charset="0"/>
              </a:rPr>
              <a:t>ψ</a:t>
            </a:r>
          </a:p>
        </p:txBody>
      </p:sp>
      <p:sp>
        <p:nvSpPr>
          <p:cNvPr id="207884" name="Line 12"/>
          <p:cNvSpPr>
            <a:spLocks noChangeShapeType="1"/>
          </p:cNvSpPr>
          <p:nvPr/>
        </p:nvSpPr>
        <p:spPr bwMode="auto">
          <a:xfrm flipV="1">
            <a:off x="2286000" y="2286000"/>
            <a:ext cx="0" cy="2514600"/>
          </a:xfrm>
          <a:prstGeom prst="line">
            <a:avLst/>
          </a:prstGeom>
          <a:noFill/>
          <a:ln w="47625">
            <a:solidFill>
              <a:srgbClr val="3399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7885" name="Line 13"/>
          <p:cNvSpPr>
            <a:spLocks noChangeShapeType="1"/>
          </p:cNvSpPr>
          <p:nvPr/>
        </p:nvSpPr>
        <p:spPr bwMode="auto">
          <a:xfrm flipH="1">
            <a:off x="762000" y="4800600"/>
            <a:ext cx="1524000" cy="1143000"/>
          </a:xfrm>
          <a:prstGeom prst="line">
            <a:avLst/>
          </a:prstGeom>
          <a:noFill/>
          <a:ln w="476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7886" name="Line 14"/>
          <p:cNvSpPr>
            <a:spLocks noChangeShapeType="1"/>
          </p:cNvSpPr>
          <p:nvPr/>
        </p:nvSpPr>
        <p:spPr bwMode="auto">
          <a:xfrm>
            <a:off x="2286000" y="4800600"/>
            <a:ext cx="2895600" cy="0"/>
          </a:xfrm>
          <a:prstGeom prst="line">
            <a:avLst/>
          </a:prstGeom>
          <a:noFill/>
          <a:ln w="476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7887" name="Text Box 15"/>
          <p:cNvSpPr txBox="1">
            <a:spLocks noChangeArrowheads="1"/>
          </p:cNvSpPr>
          <p:nvPr/>
        </p:nvSpPr>
        <p:spPr bwMode="auto">
          <a:xfrm>
            <a:off x="838200" y="4800600"/>
            <a:ext cx="685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V</a:t>
            </a:r>
            <a:r>
              <a:rPr lang="en-US" altLang="ru-RU" sz="3200" b="1" baseline="-25000"/>
              <a:t>x</a:t>
            </a:r>
            <a:endParaRPr lang="ru-RU" altLang="ru-RU" sz="3200" b="1"/>
          </a:p>
        </p:txBody>
      </p:sp>
      <p:sp>
        <p:nvSpPr>
          <p:cNvPr id="207888" name="Text Box 16"/>
          <p:cNvSpPr txBox="1">
            <a:spLocks noChangeArrowheads="1"/>
          </p:cNvSpPr>
          <p:nvPr/>
        </p:nvSpPr>
        <p:spPr bwMode="auto">
          <a:xfrm>
            <a:off x="3581400" y="4038600"/>
            <a:ext cx="685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V</a:t>
            </a:r>
            <a:r>
              <a:rPr lang="en-US" altLang="ru-RU" sz="3200" b="1" baseline="-25000"/>
              <a:t>y</a:t>
            </a:r>
            <a:endParaRPr lang="ru-RU" altLang="ru-RU" sz="3200" b="1"/>
          </a:p>
        </p:txBody>
      </p:sp>
      <p:sp>
        <p:nvSpPr>
          <p:cNvPr id="207889" name="Text Box 17"/>
          <p:cNvSpPr txBox="1">
            <a:spLocks noChangeArrowheads="1"/>
          </p:cNvSpPr>
          <p:nvPr/>
        </p:nvSpPr>
        <p:spPr bwMode="auto">
          <a:xfrm>
            <a:off x="2362200" y="2362200"/>
            <a:ext cx="685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V</a:t>
            </a:r>
            <a:r>
              <a:rPr lang="en-US" altLang="ru-RU" sz="3200" b="1" baseline="-25000"/>
              <a:t>z</a:t>
            </a:r>
            <a:endParaRPr lang="ru-RU" altLang="ru-RU" sz="3200" b="1"/>
          </a:p>
        </p:txBody>
      </p:sp>
      <p:sp>
        <p:nvSpPr>
          <p:cNvPr id="207890" name="Text Box 18"/>
          <p:cNvSpPr txBox="1">
            <a:spLocks noChangeArrowheads="1"/>
          </p:cNvSpPr>
          <p:nvPr/>
        </p:nvSpPr>
        <p:spPr bwMode="auto">
          <a:xfrm>
            <a:off x="3505200" y="2438400"/>
            <a:ext cx="99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600" b="1" i="1">
                <a:solidFill>
                  <a:srgbClr val="FF0000"/>
                </a:solidFill>
              </a:rPr>
              <a:t>V</a:t>
            </a:r>
            <a:endParaRPr lang="ru-RU" altLang="ru-RU" sz="3200" b="1"/>
          </a:p>
        </p:txBody>
      </p:sp>
      <p:graphicFrame>
        <p:nvGraphicFramePr>
          <p:cNvPr id="207891" name="Object 19"/>
          <p:cNvGraphicFramePr>
            <a:graphicFrameLocks noChangeAspect="1"/>
          </p:cNvGraphicFramePr>
          <p:nvPr>
            <p:extLst>
              <p:ext uri="{D42A27DB-BD31-4B8C-83A1-F6EECF244321}">
                <p14:modId xmlns:p14="http://schemas.microsoft.com/office/powerpoint/2010/main" val="2103526280"/>
              </p:ext>
            </p:extLst>
          </p:nvPr>
        </p:nvGraphicFramePr>
        <p:xfrm>
          <a:off x="2312988" y="0"/>
          <a:ext cx="6332537" cy="773113"/>
        </p:xfrm>
        <a:graphic>
          <a:graphicData uri="http://schemas.openxmlformats.org/presentationml/2006/ole">
            <mc:AlternateContent xmlns:mc="http://schemas.openxmlformats.org/markup-compatibility/2006">
              <mc:Choice xmlns:v="urn:schemas-microsoft-com:vml" Requires="v">
                <p:oleObj spid="_x0000_s13392" name="Equation" r:id="rId4" imgW="2908080" imgH="355320" progId="Equation.DSMT4">
                  <p:embed/>
                </p:oleObj>
              </mc:Choice>
              <mc:Fallback>
                <p:oleObj name="Equation" r:id="rId4" imgW="2908080" imgH="355320" progId="Equation.DSMT4">
                  <p:embed/>
                  <p:pic>
                    <p:nvPicPr>
                      <p:cNvPr id="207891" name="Object 19"/>
                      <p:cNvPicPr>
                        <a:picLocks noChangeAspect="1" noChangeArrowheads="1"/>
                      </p:cNvPicPr>
                      <p:nvPr/>
                    </p:nvPicPr>
                    <p:blipFill>
                      <a:blip r:embed="rId5"/>
                      <a:srcRect/>
                      <a:stretch>
                        <a:fillRect/>
                      </a:stretch>
                    </p:blipFill>
                    <p:spPr bwMode="auto">
                      <a:xfrm>
                        <a:off x="2312988" y="0"/>
                        <a:ext cx="6332537" cy="773113"/>
                      </a:xfrm>
                      <a:prstGeom prst="rect">
                        <a:avLst/>
                      </a:prstGeom>
                      <a:noFill/>
                      <a:ln>
                        <a:noFill/>
                      </a:ln>
                      <a:effectLst/>
                    </p:spPr>
                  </p:pic>
                </p:oleObj>
              </mc:Fallback>
            </mc:AlternateContent>
          </a:graphicData>
        </a:graphic>
      </p:graphicFrame>
      <p:graphicFrame>
        <p:nvGraphicFramePr>
          <p:cNvPr id="207892" name="Object 20"/>
          <p:cNvGraphicFramePr>
            <a:graphicFrameLocks noChangeAspect="1"/>
          </p:cNvGraphicFramePr>
          <p:nvPr>
            <p:extLst>
              <p:ext uri="{D42A27DB-BD31-4B8C-83A1-F6EECF244321}">
                <p14:modId xmlns:p14="http://schemas.microsoft.com/office/powerpoint/2010/main" val="1537751838"/>
              </p:ext>
            </p:extLst>
          </p:nvPr>
        </p:nvGraphicFramePr>
        <p:xfrm>
          <a:off x="2672180" y="859794"/>
          <a:ext cx="6471820" cy="1310319"/>
        </p:xfrm>
        <a:graphic>
          <a:graphicData uri="http://schemas.openxmlformats.org/presentationml/2006/ole">
            <mc:AlternateContent xmlns:mc="http://schemas.openxmlformats.org/markup-compatibility/2006">
              <mc:Choice xmlns:v="urn:schemas-microsoft-com:vml" Requires="v">
                <p:oleObj spid="_x0000_s13393" name="Equation" r:id="rId6" imgW="3327120" imgH="672840" progId="Equation.DSMT4">
                  <p:embed/>
                </p:oleObj>
              </mc:Choice>
              <mc:Fallback>
                <p:oleObj name="Equation" r:id="rId6" imgW="3327120" imgH="672840" progId="Equation.DSMT4">
                  <p:embed/>
                  <p:pic>
                    <p:nvPicPr>
                      <p:cNvPr id="207892" name="Object 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2180" y="859794"/>
                        <a:ext cx="6471820" cy="1310319"/>
                      </a:xfrm>
                      <a:prstGeom prst="rect">
                        <a:avLst/>
                      </a:prstGeom>
                      <a:noFill/>
                      <a:ln>
                        <a:noFill/>
                      </a:ln>
                      <a:effectLst/>
                    </p:spPr>
                  </p:pic>
                </p:oleObj>
              </mc:Fallback>
            </mc:AlternateContent>
          </a:graphicData>
        </a:graphic>
      </p:graphicFrame>
      <p:sp>
        <p:nvSpPr>
          <p:cNvPr id="207893" name="Line 21"/>
          <p:cNvSpPr>
            <a:spLocks noChangeShapeType="1"/>
          </p:cNvSpPr>
          <p:nvPr/>
        </p:nvSpPr>
        <p:spPr bwMode="auto">
          <a:xfrm>
            <a:off x="2286000" y="48006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 name="Номер слайда 1">
            <a:extLst>
              <a:ext uri="{FF2B5EF4-FFF2-40B4-BE49-F238E27FC236}">
                <a16:creationId xmlns:a16="http://schemas.microsoft.com/office/drawing/2014/main" id="{0E86784D-E2C3-4064-B816-3F899DA3D101}"/>
              </a:ext>
            </a:extLst>
          </p:cNvPr>
          <p:cNvSpPr>
            <a:spLocks noGrp="1"/>
          </p:cNvSpPr>
          <p:nvPr>
            <p:ph type="sldNum" sz="quarter" idx="12"/>
          </p:nvPr>
        </p:nvSpPr>
        <p:spPr/>
        <p:txBody>
          <a:bodyPr/>
          <a:lstStyle/>
          <a:p>
            <a:fld id="{45989385-0C2A-48FD-964C-3721ACD90A99}" type="slidenum">
              <a:rPr lang="ru-RU" smtClean="0"/>
              <a:t>43</a:t>
            </a:fld>
            <a:endParaRPr lang="ru-RU"/>
          </a:p>
        </p:txBody>
      </p:sp>
    </p:spTree>
    <p:extLst>
      <p:ext uri="{BB962C8B-B14F-4D97-AF65-F5344CB8AC3E}">
        <p14:creationId xmlns:p14="http://schemas.microsoft.com/office/powerpoint/2010/main" val="6914416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17279" y="267636"/>
            <a:ext cx="7721986" cy="461665"/>
          </a:xfrm>
          <a:prstGeom prst="rect">
            <a:avLst/>
          </a:prstGeom>
          <a:solidFill>
            <a:schemeClr val="accent1">
              <a:lumMod val="20000"/>
              <a:lumOff val="80000"/>
            </a:schemeClr>
          </a:solidFill>
        </p:spPr>
        <p:txBody>
          <a:bodyPr wrap="none" rtlCol="0">
            <a:spAutoFit/>
          </a:bodyPr>
          <a:lstStyle/>
          <a:p>
            <a:r>
              <a:rPr lang="ru-RU" dirty="0"/>
              <a:t>Распределение по скоростям и по модулю скорости </a:t>
            </a:r>
          </a:p>
        </p:txBody>
      </p:sp>
      <p:graphicFrame>
        <p:nvGraphicFramePr>
          <p:cNvPr id="8" name="Объект 7"/>
          <p:cNvGraphicFramePr>
            <a:graphicFrameLocks noChangeAspect="1"/>
          </p:cNvGraphicFramePr>
          <p:nvPr>
            <p:extLst>
              <p:ext uri="{D42A27DB-BD31-4B8C-83A1-F6EECF244321}">
                <p14:modId xmlns:p14="http://schemas.microsoft.com/office/powerpoint/2010/main" val="848287072"/>
              </p:ext>
            </p:extLst>
          </p:nvPr>
        </p:nvGraphicFramePr>
        <p:xfrm>
          <a:off x="517279" y="1153245"/>
          <a:ext cx="8050936" cy="1123300"/>
        </p:xfrm>
        <a:graphic>
          <a:graphicData uri="http://schemas.openxmlformats.org/presentationml/2006/ole">
            <mc:AlternateContent xmlns:mc="http://schemas.openxmlformats.org/markup-compatibility/2006">
              <mc:Choice xmlns:v="urn:schemas-microsoft-com:vml" Requires="v">
                <p:oleObj spid="_x0000_s14414" name="Equation" r:id="rId3" imgW="3733560" imgH="520560" progId="Equation.DSMT4">
                  <p:embed/>
                </p:oleObj>
              </mc:Choice>
              <mc:Fallback>
                <p:oleObj name="Equation" r:id="rId3" imgW="3733560" imgH="520560" progId="Equation.DSMT4">
                  <p:embed/>
                  <p:pic>
                    <p:nvPicPr>
                      <p:cNvPr id="8" name="Объект 7"/>
                      <p:cNvPicPr/>
                      <p:nvPr/>
                    </p:nvPicPr>
                    <p:blipFill>
                      <a:blip r:embed="rId4"/>
                      <a:stretch>
                        <a:fillRect/>
                      </a:stretch>
                    </p:blipFill>
                    <p:spPr>
                      <a:xfrm>
                        <a:off x="517279" y="1153245"/>
                        <a:ext cx="8050936" cy="1123300"/>
                      </a:xfrm>
                      <a:prstGeom prst="rect">
                        <a:avLst/>
                      </a:prstGeom>
                    </p:spPr>
                  </p:pic>
                </p:oleObj>
              </mc:Fallback>
            </mc:AlternateContent>
          </a:graphicData>
        </a:graphic>
      </p:graphicFrame>
      <p:graphicFrame>
        <p:nvGraphicFramePr>
          <p:cNvPr id="9" name="Объект 8"/>
          <p:cNvGraphicFramePr>
            <a:graphicFrameLocks noChangeAspect="1"/>
          </p:cNvGraphicFramePr>
          <p:nvPr>
            <p:extLst>
              <p:ext uri="{D42A27DB-BD31-4B8C-83A1-F6EECF244321}">
                <p14:modId xmlns:p14="http://schemas.microsoft.com/office/powerpoint/2010/main" val="3071358581"/>
              </p:ext>
            </p:extLst>
          </p:nvPr>
        </p:nvGraphicFramePr>
        <p:xfrm>
          <a:off x="946859" y="3852343"/>
          <a:ext cx="7494588" cy="1217612"/>
        </p:xfrm>
        <a:graphic>
          <a:graphicData uri="http://schemas.openxmlformats.org/presentationml/2006/ole">
            <mc:AlternateContent xmlns:mc="http://schemas.openxmlformats.org/markup-compatibility/2006">
              <mc:Choice xmlns:v="urn:schemas-microsoft-com:vml" Requires="v">
                <p:oleObj spid="_x0000_s14415" name="Equation" r:id="rId5" imgW="2971800" imgH="482400" progId="Equation.DSMT4">
                  <p:embed/>
                </p:oleObj>
              </mc:Choice>
              <mc:Fallback>
                <p:oleObj name="Equation" r:id="rId5" imgW="2971800" imgH="482400" progId="Equation.DSMT4">
                  <p:embed/>
                  <p:pic>
                    <p:nvPicPr>
                      <p:cNvPr id="9" name="Объект 8"/>
                      <p:cNvPicPr/>
                      <p:nvPr/>
                    </p:nvPicPr>
                    <p:blipFill>
                      <a:blip r:embed="rId6"/>
                      <a:stretch>
                        <a:fillRect/>
                      </a:stretch>
                    </p:blipFill>
                    <p:spPr>
                      <a:xfrm>
                        <a:off x="946859" y="3852343"/>
                        <a:ext cx="7494588" cy="1217612"/>
                      </a:xfrm>
                      <a:prstGeom prst="rect">
                        <a:avLst/>
                      </a:prstGeom>
                    </p:spPr>
                  </p:pic>
                </p:oleObj>
              </mc:Fallback>
            </mc:AlternateContent>
          </a:graphicData>
        </a:graphic>
      </p:graphicFrame>
      <p:sp>
        <p:nvSpPr>
          <p:cNvPr id="2" name="Стрелка: вниз 1">
            <a:extLst>
              <a:ext uri="{FF2B5EF4-FFF2-40B4-BE49-F238E27FC236}">
                <a16:creationId xmlns:a16="http://schemas.microsoft.com/office/drawing/2014/main" id="{636BF0A8-F61E-49E9-9F8F-D9780DF1A865}"/>
              </a:ext>
            </a:extLst>
          </p:cNvPr>
          <p:cNvSpPr/>
          <p:nvPr/>
        </p:nvSpPr>
        <p:spPr>
          <a:xfrm>
            <a:off x="3952866" y="2585019"/>
            <a:ext cx="282222" cy="9588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a:extLst>
              <a:ext uri="{FF2B5EF4-FFF2-40B4-BE49-F238E27FC236}">
                <a16:creationId xmlns:a16="http://schemas.microsoft.com/office/drawing/2014/main" id="{C93E188B-C6C7-41C5-A56A-61D96F6C9B98}"/>
              </a:ext>
            </a:extLst>
          </p:cNvPr>
          <p:cNvSpPr txBox="1"/>
          <p:nvPr/>
        </p:nvSpPr>
        <p:spPr>
          <a:xfrm>
            <a:off x="1650152" y="5704755"/>
            <a:ext cx="4605428" cy="461665"/>
          </a:xfrm>
          <a:prstGeom prst="rect">
            <a:avLst/>
          </a:prstGeom>
          <a:solidFill>
            <a:schemeClr val="tx2">
              <a:lumMod val="20000"/>
              <a:lumOff val="80000"/>
            </a:schemeClr>
          </a:solidFill>
        </p:spPr>
        <p:txBody>
          <a:bodyPr wrap="none" rtlCol="0">
            <a:spAutoFit/>
          </a:bodyPr>
          <a:lstStyle/>
          <a:p>
            <a:r>
              <a:rPr lang="en-US" sz="2400" dirty="0">
                <a:latin typeface="Times New Roman" panose="02020603050405020304" pitchFamily="18" charset="0"/>
                <a:cs typeface="Times New Roman" panose="02020603050405020304" pitchFamily="18" charset="0"/>
              </a:rPr>
              <a:t>V – </a:t>
            </a:r>
            <a:r>
              <a:rPr lang="ru-RU" sz="2400" dirty="0">
                <a:latin typeface="Times New Roman" panose="02020603050405020304" pitchFamily="18" charset="0"/>
                <a:cs typeface="Times New Roman" panose="02020603050405020304" pitchFamily="18" charset="0"/>
              </a:rPr>
              <a:t>модуль скорости, не объем !!!</a:t>
            </a:r>
          </a:p>
        </p:txBody>
      </p:sp>
      <p:sp>
        <p:nvSpPr>
          <p:cNvPr id="4" name="Номер слайда 3">
            <a:extLst>
              <a:ext uri="{FF2B5EF4-FFF2-40B4-BE49-F238E27FC236}">
                <a16:creationId xmlns:a16="http://schemas.microsoft.com/office/drawing/2014/main" id="{C7F4516B-9D84-4FFB-ABA8-199EDEDBAA3F}"/>
              </a:ext>
            </a:extLst>
          </p:cNvPr>
          <p:cNvSpPr>
            <a:spLocks noGrp="1"/>
          </p:cNvSpPr>
          <p:nvPr>
            <p:ph type="sldNum" sz="quarter" idx="12"/>
          </p:nvPr>
        </p:nvSpPr>
        <p:spPr/>
        <p:txBody>
          <a:bodyPr/>
          <a:lstStyle/>
          <a:p>
            <a:fld id="{45989385-0C2A-48FD-964C-3721ACD90A99}" type="slidenum">
              <a:rPr lang="ru-RU" smtClean="0"/>
              <a:t>44</a:t>
            </a:fld>
            <a:endParaRPr lang="ru-RU"/>
          </a:p>
        </p:txBody>
      </p:sp>
    </p:spTree>
    <p:extLst>
      <p:ext uri="{BB962C8B-B14F-4D97-AF65-F5344CB8AC3E}">
        <p14:creationId xmlns:p14="http://schemas.microsoft.com/office/powerpoint/2010/main" val="158039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Line 2"/>
          <p:cNvSpPr>
            <a:spLocks noChangeShapeType="1"/>
          </p:cNvSpPr>
          <p:nvPr/>
        </p:nvSpPr>
        <p:spPr bwMode="auto">
          <a:xfrm flipV="1">
            <a:off x="914400" y="2971800"/>
            <a:ext cx="0" cy="32766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23" name="Line 3"/>
          <p:cNvSpPr>
            <a:spLocks noChangeShapeType="1"/>
          </p:cNvSpPr>
          <p:nvPr/>
        </p:nvSpPr>
        <p:spPr bwMode="auto">
          <a:xfrm>
            <a:off x="914400" y="6172200"/>
            <a:ext cx="64008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24" name="Freeform 4"/>
          <p:cNvSpPr>
            <a:spLocks/>
          </p:cNvSpPr>
          <p:nvPr/>
        </p:nvSpPr>
        <p:spPr bwMode="auto">
          <a:xfrm>
            <a:off x="990600" y="4352925"/>
            <a:ext cx="7913688" cy="1806575"/>
          </a:xfrm>
          <a:custGeom>
            <a:avLst/>
            <a:gdLst>
              <a:gd name="T0" fmla="*/ 0 w 4985"/>
              <a:gd name="T1" fmla="*/ 1138 h 1138"/>
              <a:gd name="T2" fmla="*/ 363 w 4985"/>
              <a:gd name="T3" fmla="*/ 1125 h 1138"/>
              <a:gd name="T4" fmla="*/ 757 w 4985"/>
              <a:gd name="T5" fmla="*/ 1071 h 1138"/>
              <a:gd name="T6" fmla="*/ 1113 w 4985"/>
              <a:gd name="T7" fmla="*/ 924 h 1138"/>
              <a:gd name="T8" fmla="*/ 1433 w 4985"/>
              <a:gd name="T9" fmla="*/ 595 h 1138"/>
              <a:gd name="T10" fmla="*/ 1664 w 4985"/>
              <a:gd name="T11" fmla="*/ 304 h 1138"/>
              <a:gd name="T12" fmla="*/ 1819 w 4985"/>
              <a:gd name="T13" fmla="*/ 157 h 1138"/>
              <a:gd name="T14" fmla="*/ 2016 w 4985"/>
              <a:gd name="T15" fmla="*/ 34 h 1138"/>
              <a:gd name="T16" fmla="*/ 2304 w 4985"/>
              <a:gd name="T17" fmla="*/ 34 h 1138"/>
              <a:gd name="T18" fmla="*/ 2613 w 4985"/>
              <a:gd name="T19" fmla="*/ 239 h 1138"/>
              <a:gd name="T20" fmla="*/ 2823 w 4985"/>
              <a:gd name="T21" fmla="*/ 376 h 1138"/>
              <a:gd name="T22" fmla="*/ 3051 w 4985"/>
              <a:gd name="T23" fmla="*/ 540 h 1138"/>
              <a:gd name="T24" fmla="*/ 3490 w 4985"/>
              <a:gd name="T25" fmla="*/ 833 h 1138"/>
              <a:gd name="T26" fmla="*/ 3728 w 4985"/>
              <a:gd name="T27" fmla="*/ 952 h 1138"/>
              <a:gd name="T28" fmla="*/ 4057 w 4985"/>
              <a:gd name="T29" fmla="*/ 1034 h 1138"/>
              <a:gd name="T30" fmla="*/ 4194 w 4985"/>
              <a:gd name="T31" fmla="*/ 1052 h 1138"/>
              <a:gd name="T32" fmla="*/ 4368 w 4985"/>
              <a:gd name="T33" fmla="*/ 1089 h 1138"/>
              <a:gd name="T34" fmla="*/ 4322 w 4985"/>
              <a:gd name="T35" fmla="*/ 1089 h 1138"/>
              <a:gd name="T36" fmla="*/ 4661 w 4985"/>
              <a:gd name="T37" fmla="*/ 1125 h 1138"/>
              <a:gd name="T38" fmla="*/ 4542 w 4985"/>
              <a:gd name="T39" fmla="*/ 1107 h 1138"/>
              <a:gd name="T40" fmla="*/ 4926 w 4985"/>
              <a:gd name="T41" fmla="*/ 1125 h 1138"/>
              <a:gd name="T42" fmla="*/ 4898 w 4985"/>
              <a:gd name="T43" fmla="*/ 1125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85" h="1138">
                <a:moveTo>
                  <a:pt x="0" y="1138"/>
                </a:moveTo>
                <a:cubicBezTo>
                  <a:pt x="60" y="1136"/>
                  <a:pt x="237" y="1136"/>
                  <a:pt x="363" y="1125"/>
                </a:cubicBezTo>
                <a:cubicBezTo>
                  <a:pt x="489" y="1114"/>
                  <a:pt x="632" y="1104"/>
                  <a:pt x="757" y="1071"/>
                </a:cubicBezTo>
                <a:cubicBezTo>
                  <a:pt x="882" y="1038"/>
                  <a:pt x="1000" y="1003"/>
                  <a:pt x="1113" y="924"/>
                </a:cubicBezTo>
                <a:cubicBezTo>
                  <a:pt x="1226" y="845"/>
                  <a:pt x="1341" y="698"/>
                  <a:pt x="1433" y="595"/>
                </a:cubicBezTo>
                <a:cubicBezTo>
                  <a:pt x="1525" y="492"/>
                  <a:pt x="1600" y="377"/>
                  <a:pt x="1664" y="304"/>
                </a:cubicBezTo>
                <a:cubicBezTo>
                  <a:pt x="1728" y="231"/>
                  <a:pt x="1760" y="202"/>
                  <a:pt x="1819" y="157"/>
                </a:cubicBezTo>
                <a:cubicBezTo>
                  <a:pt x="1878" y="112"/>
                  <a:pt x="1935" y="54"/>
                  <a:pt x="2016" y="34"/>
                </a:cubicBezTo>
                <a:cubicBezTo>
                  <a:pt x="2097" y="14"/>
                  <a:pt x="2205" y="0"/>
                  <a:pt x="2304" y="34"/>
                </a:cubicBezTo>
                <a:cubicBezTo>
                  <a:pt x="2403" y="68"/>
                  <a:pt x="2526" y="182"/>
                  <a:pt x="2613" y="239"/>
                </a:cubicBezTo>
                <a:cubicBezTo>
                  <a:pt x="2700" y="296"/>
                  <a:pt x="2750" y="326"/>
                  <a:pt x="2823" y="376"/>
                </a:cubicBezTo>
                <a:cubicBezTo>
                  <a:pt x="2896" y="426"/>
                  <a:pt x="2940" y="464"/>
                  <a:pt x="3051" y="540"/>
                </a:cubicBezTo>
                <a:cubicBezTo>
                  <a:pt x="3162" y="616"/>
                  <a:pt x="3377" y="764"/>
                  <a:pt x="3490" y="833"/>
                </a:cubicBezTo>
                <a:cubicBezTo>
                  <a:pt x="3603" y="902"/>
                  <a:pt x="3634" y="919"/>
                  <a:pt x="3728" y="952"/>
                </a:cubicBezTo>
                <a:cubicBezTo>
                  <a:pt x="3822" y="985"/>
                  <a:pt x="3979" y="1017"/>
                  <a:pt x="4057" y="1034"/>
                </a:cubicBezTo>
                <a:cubicBezTo>
                  <a:pt x="4135" y="1051"/>
                  <a:pt x="4142" y="1043"/>
                  <a:pt x="4194" y="1052"/>
                </a:cubicBezTo>
                <a:cubicBezTo>
                  <a:pt x="4246" y="1061"/>
                  <a:pt x="4347" y="1083"/>
                  <a:pt x="4368" y="1089"/>
                </a:cubicBezTo>
                <a:cubicBezTo>
                  <a:pt x="4389" y="1095"/>
                  <a:pt x="4273" y="1083"/>
                  <a:pt x="4322" y="1089"/>
                </a:cubicBezTo>
                <a:cubicBezTo>
                  <a:pt x="4371" y="1095"/>
                  <a:pt x="4624" y="1122"/>
                  <a:pt x="4661" y="1125"/>
                </a:cubicBezTo>
                <a:cubicBezTo>
                  <a:pt x="4698" y="1128"/>
                  <a:pt x="4498" y="1107"/>
                  <a:pt x="4542" y="1107"/>
                </a:cubicBezTo>
                <a:cubicBezTo>
                  <a:pt x="4586" y="1107"/>
                  <a:pt x="4867" y="1122"/>
                  <a:pt x="4926" y="1125"/>
                </a:cubicBezTo>
                <a:cubicBezTo>
                  <a:pt x="4985" y="1128"/>
                  <a:pt x="4904" y="1125"/>
                  <a:pt x="4898" y="1125"/>
                </a:cubicBezTo>
              </a:path>
            </a:pathLst>
          </a:custGeom>
          <a:noFill/>
          <a:ln w="60325">
            <a:solidFill>
              <a:srgbClr val="66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25" name="Rectangle 5"/>
          <p:cNvSpPr>
            <a:spLocks noChangeArrowheads="1"/>
          </p:cNvSpPr>
          <p:nvPr/>
        </p:nvSpPr>
        <p:spPr bwMode="auto">
          <a:xfrm>
            <a:off x="-152400" y="2514600"/>
            <a:ext cx="1143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ru-RU" altLang="ru-RU" sz="4400" b="1">
                <a:solidFill>
                  <a:schemeClr val="tx2"/>
                </a:solidFill>
                <a:cs typeface="Arial" panose="020B0604020202020204" pitchFamily="34" charset="0"/>
              </a:rPr>
              <a:t>ρ</a:t>
            </a:r>
            <a:r>
              <a:rPr lang="en-US" altLang="ru-RU" sz="4400" b="1" baseline="-25000">
                <a:solidFill>
                  <a:schemeClr val="tx2"/>
                </a:solidFill>
                <a:cs typeface="Arial" panose="020B0604020202020204" pitchFamily="34" charset="0"/>
              </a:rPr>
              <a:t>V</a:t>
            </a:r>
            <a:endParaRPr lang="ru-RU" altLang="ru-RU" sz="4400" b="1">
              <a:solidFill>
                <a:schemeClr val="tx2"/>
              </a:solidFill>
            </a:endParaRPr>
          </a:p>
        </p:txBody>
      </p:sp>
      <p:sp>
        <p:nvSpPr>
          <p:cNvPr id="209926" name="Text Box 6"/>
          <p:cNvSpPr txBox="1">
            <a:spLocks noChangeArrowheads="1"/>
          </p:cNvSpPr>
          <p:nvPr/>
        </p:nvSpPr>
        <p:spPr bwMode="auto">
          <a:xfrm>
            <a:off x="7391400" y="6172200"/>
            <a:ext cx="838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4400" b="1"/>
              <a:t>V</a:t>
            </a:r>
            <a:endParaRPr lang="ru-RU" altLang="ru-RU" sz="4400" b="1"/>
          </a:p>
        </p:txBody>
      </p:sp>
      <p:sp>
        <p:nvSpPr>
          <p:cNvPr id="209927" name="Line 7"/>
          <p:cNvSpPr>
            <a:spLocks noChangeShapeType="1"/>
          </p:cNvSpPr>
          <p:nvPr/>
        </p:nvSpPr>
        <p:spPr bwMode="auto">
          <a:xfrm>
            <a:off x="3276600" y="5181600"/>
            <a:ext cx="0" cy="990600"/>
          </a:xfrm>
          <a:prstGeom prst="line">
            <a:avLst/>
          </a:prstGeom>
          <a:noFill/>
          <a:ln w="222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28" name="Line 8"/>
          <p:cNvSpPr>
            <a:spLocks noChangeShapeType="1"/>
          </p:cNvSpPr>
          <p:nvPr/>
        </p:nvSpPr>
        <p:spPr bwMode="auto">
          <a:xfrm>
            <a:off x="3581400" y="4953000"/>
            <a:ext cx="0" cy="1219200"/>
          </a:xfrm>
          <a:prstGeom prst="line">
            <a:avLst/>
          </a:prstGeom>
          <a:noFill/>
          <a:ln w="222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29" name="Line 9"/>
          <p:cNvSpPr>
            <a:spLocks noChangeShapeType="1"/>
          </p:cNvSpPr>
          <p:nvPr/>
        </p:nvSpPr>
        <p:spPr bwMode="auto">
          <a:xfrm>
            <a:off x="3276600" y="51816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30" name="Line 10"/>
          <p:cNvSpPr>
            <a:spLocks noChangeShapeType="1"/>
          </p:cNvSpPr>
          <p:nvPr/>
        </p:nvSpPr>
        <p:spPr bwMode="auto">
          <a:xfrm>
            <a:off x="3276600" y="53340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31" name="Line 11"/>
          <p:cNvSpPr>
            <a:spLocks noChangeShapeType="1"/>
          </p:cNvSpPr>
          <p:nvPr/>
        </p:nvSpPr>
        <p:spPr bwMode="auto">
          <a:xfrm>
            <a:off x="3276600" y="54864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32" name="Line 12"/>
          <p:cNvSpPr>
            <a:spLocks noChangeShapeType="1"/>
          </p:cNvSpPr>
          <p:nvPr/>
        </p:nvSpPr>
        <p:spPr bwMode="auto">
          <a:xfrm>
            <a:off x="3276600" y="56388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33" name="Line 13"/>
          <p:cNvSpPr>
            <a:spLocks noChangeShapeType="1"/>
          </p:cNvSpPr>
          <p:nvPr/>
        </p:nvSpPr>
        <p:spPr bwMode="auto">
          <a:xfrm>
            <a:off x="3276600" y="57912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34" name="Line 14"/>
          <p:cNvSpPr>
            <a:spLocks noChangeShapeType="1"/>
          </p:cNvSpPr>
          <p:nvPr/>
        </p:nvSpPr>
        <p:spPr bwMode="auto">
          <a:xfrm>
            <a:off x="3276600" y="59436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35" name="Line 15"/>
          <p:cNvSpPr>
            <a:spLocks noChangeShapeType="1"/>
          </p:cNvSpPr>
          <p:nvPr/>
        </p:nvSpPr>
        <p:spPr bwMode="auto">
          <a:xfrm rot="21044852">
            <a:off x="3429000" y="5033963"/>
            <a:ext cx="1524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09936" name="Object 16"/>
          <p:cNvGraphicFramePr>
            <a:graphicFrameLocks noChangeAspect="1"/>
          </p:cNvGraphicFramePr>
          <p:nvPr/>
        </p:nvGraphicFramePr>
        <p:xfrm>
          <a:off x="2362200" y="3886200"/>
          <a:ext cx="868363" cy="1092200"/>
        </p:xfrm>
        <a:graphic>
          <a:graphicData uri="http://schemas.openxmlformats.org/presentationml/2006/ole">
            <mc:AlternateContent xmlns:mc="http://schemas.openxmlformats.org/markup-compatibility/2006">
              <mc:Choice xmlns:v="urn:schemas-microsoft-com:vml" Requires="v">
                <p:oleObj spid="_x0000_s15507" name="Equation" r:id="rId4" imgW="444240" imgH="558720" progId="Equation.DSMT4">
                  <p:embed/>
                </p:oleObj>
              </mc:Choice>
              <mc:Fallback>
                <p:oleObj name="Equation" r:id="rId4" imgW="444240" imgH="558720" progId="Equation.DSMT4">
                  <p:embed/>
                  <p:pic>
                    <p:nvPicPr>
                      <p:cNvPr id="209936"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3886200"/>
                        <a:ext cx="868363" cy="109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9937" name="Object 17"/>
          <p:cNvGraphicFramePr>
            <a:graphicFrameLocks noChangeAspect="1"/>
          </p:cNvGraphicFramePr>
          <p:nvPr/>
        </p:nvGraphicFramePr>
        <p:xfrm>
          <a:off x="2133600" y="6319838"/>
          <a:ext cx="838200" cy="538162"/>
        </p:xfrm>
        <a:graphic>
          <a:graphicData uri="http://schemas.openxmlformats.org/presentationml/2006/ole">
            <mc:AlternateContent xmlns:mc="http://schemas.openxmlformats.org/markup-compatibility/2006">
              <mc:Choice xmlns:v="urn:schemas-microsoft-com:vml" Requires="v">
                <p:oleObj spid="_x0000_s15508" name="Equation" r:id="rId6" imgW="355320" imgH="228600" progId="Equation.DSMT4">
                  <p:embed/>
                </p:oleObj>
              </mc:Choice>
              <mc:Fallback>
                <p:oleObj name="Equation" r:id="rId6" imgW="355320" imgH="228600" progId="Equation.DSMT4">
                  <p:embed/>
                  <p:pic>
                    <p:nvPicPr>
                      <p:cNvPr id="209937"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6319838"/>
                        <a:ext cx="838200" cy="538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9938" name="Object 18"/>
          <p:cNvGraphicFramePr>
            <a:graphicFrameLocks noChangeAspect="1"/>
          </p:cNvGraphicFramePr>
          <p:nvPr/>
        </p:nvGraphicFramePr>
        <p:xfrm>
          <a:off x="76200" y="976313"/>
          <a:ext cx="8991600" cy="1531937"/>
        </p:xfrm>
        <a:graphic>
          <a:graphicData uri="http://schemas.openxmlformats.org/presentationml/2006/ole">
            <mc:AlternateContent xmlns:mc="http://schemas.openxmlformats.org/markup-compatibility/2006">
              <mc:Choice xmlns:v="urn:schemas-microsoft-com:vml" Requires="v">
                <p:oleObj spid="_x0000_s15509" name="Equation" r:id="rId8" imgW="3886200" imgH="825480" progId="Equation.DSMT4">
                  <p:embed/>
                </p:oleObj>
              </mc:Choice>
              <mc:Fallback>
                <p:oleObj name="Equation" r:id="rId8" imgW="3886200" imgH="825480" progId="Equation.DSMT4">
                  <p:embed/>
                  <p:pic>
                    <p:nvPicPr>
                      <p:cNvPr id="209938"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 y="976313"/>
                        <a:ext cx="8991600" cy="1531937"/>
                      </a:xfrm>
                      <a:prstGeom prst="rect">
                        <a:avLst/>
                      </a:prstGeom>
                      <a:noFill/>
                      <a:ln w="47625">
                        <a:solidFill>
                          <a:srgbClr val="3333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9939" name="Line 19"/>
          <p:cNvSpPr>
            <a:spLocks noChangeShapeType="1"/>
          </p:cNvSpPr>
          <p:nvPr/>
        </p:nvSpPr>
        <p:spPr bwMode="auto">
          <a:xfrm>
            <a:off x="3200400" y="4724400"/>
            <a:ext cx="228600" cy="228600"/>
          </a:xfrm>
          <a:prstGeom prst="line">
            <a:avLst/>
          </a:prstGeom>
          <a:noFill/>
          <a:ln w="603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40" name="Line 20"/>
          <p:cNvSpPr>
            <a:spLocks noChangeShapeType="1"/>
          </p:cNvSpPr>
          <p:nvPr/>
        </p:nvSpPr>
        <p:spPr bwMode="auto">
          <a:xfrm flipV="1">
            <a:off x="2895600" y="6324600"/>
            <a:ext cx="381000" cy="228600"/>
          </a:xfrm>
          <a:prstGeom prst="line">
            <a:avLst/>
          </a:prstGeom>
          <a:noFill/>
          <a:ln w="603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09941" name="Text Box 21"/>
          <p:cNvSpPr txBox="1">
            <a:spLocks noChangeArrowheads="1"/>
          </p:cNvSpPr>
          <p:nvPr/>
        </p:nvSpPr>
        <p:spPr bwMode="auto">
          <a:xfrm>
            <a:off x="1524000" y="0"/>
            <a:ext cx="60055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3600"/>
              <a:t>Распределение Максвелла</a:t>
            </a:r>
          </a:p>
        </p:txBody>
      </p:sp>
      <p:pic>
        <p:nvPicPr>
          <p:cNvPr id="209942" name="Picture 22" descr="YoungJamesClerkMaxwe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00800" y="2590800"/>
            <a:ext cx="2462213" cy="29718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Прямая соединительная линия 2">
            <a:extLst>
              <a:ext uri="{FF2B5EF4-FFF2-40B4-BE49-F238E27FC236}">
                <a16:creationId xmlns:a16="http://schemas.microsoft.com/office/drawing/2014/main" id="{72861481-B0B9-466B-8890-738746EAFD9A}"/>
              </a:ext>
            </a:extLst>
          </p:cNvPr>
          <p:cNvCxnSpPr>
            <a:cxnSpLocks/>
          </p:cNvCxnSpPr>
          <p:nvPr/>
        </p:nvCxnSpPr>
        <p:spPr>
          <a:xfrm>
            <a:off x="4412202" y="4421080"/>
            <a:ext cx="0" cy="1738420"/>
          </a:xfrm>
          <a:prstGeom prst="line">
            <a:avLst/>
          </a:prstGeom>
          <a:ln w="158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a:extLst>
              <a:ext uri="{FF2B5EF4-FFF2-40B4-BE49-F238E27FC236}">
                <a16:creationId xmlns:a16="http://schemas.microsoft.com/office/drawing/2014/main" id="{CB1BB854-4E4B-4452-A6B3-4DB0D05747AD}"/>
              </a:ext>
            </a:extLst>
          </p:cNvPr>
          <p:cNvCxnSpPr>
            <a:cxnSpLocks/>
          </p:cNvCxnSpPr>
          <p:nvPr/>
        </p:nvCxnSpPr>
        <p:spPr>
          <a:xfrm>
            <a:off x="4980373" y="4644498"/>
            <a:ext cx="0" cy="1451502"/>
          </a:xfrm>
          <a:prstGeom prst="line">
            <a:avLst/>
          </a:prstGeom>
          <a:ln w="15875">
            <a:solidFill>
              <a:srgbClr val="FF0000"/>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8" name="Объект 7">
            <a:extLst>
              <a:ext uri="{FF2B5EF4-FFF2-40B4-BE49-F238E27FC236}">
                <a16:creationId xmlns:a16="http://schemas.microsoft.com/office/drawing/2014/main" id="{120B4936-E12A-4AE4-B4F5-7F628564537D}"/>
              </a:ext>
            </a:extLst>
          </p:cNvPr>
          <p:cNvGraphicFramePr>
            <a:graphicFrameLocks noChangeAspect="1"/>
          </p:cNvGraphicFramePr>
          <p:nvPr>
            <p:extLst>
              <p:ext uri="{D42A27DB-BD31-4B8C-83A1-F6EECF244321}">
                <p14:modId xmlns:p14="http://schemas.microsoft.com/office/powerpoint/2010/main" val="2229180704"/>
              </p:ext>
            </p:extLst>
          </p:nvPr>
        </p:nvGraphicFramePr>
        <p:xfrm>
          <a:off x="3408363" y="3549650"/>
          <a:ext cx="1408112" cy="642938"/>
        </p:xfrm>
        <a:graphic>
          <a:graphicData uri="http://schemas.openxmlformats.org/presentationml/2006/ole">
            <mc:AlternateContent xmlns:mc="http://schemas.openxmlformats.org/markup-compatibility/2006">
              <mc:Choice xmlns:v="urn:schemas-microsoft-com:vml" Requires="v">
                <p:oleObj spid="_x0000_s15510" name="Equation" r:id="rId11" imgW="1917360" imgH="876240" progId="Equation.DSMT4">
                  <p:embed/>
                </p:oleObj>
              </mc:Choice>
              <mc:Fallback>
                <p:oleObj name="Equation" r:id="rId11" imgW="1917360" imgH="876240" progId="Equation.DSMT4">
                  <p:embed/>
                  <p:pic>
                    <p:nvPicPr>
                      <p:cNvPr id="0" name=""/>
                      <p:cNvPicPr/>
                      <p:nvPr/>
                    </p:nvPicPr>
                    <p:blipFill>
                      <a:blip r:embed="rId12"/>
                      <a:stretch>
                        <a:fillRect/>
                      </a:stretch>
                    </p:blipFill>
                    <p:spPr>
                      <a:xfrm>
                        <a:off x="3408363" y="3549650"/>
                        <a:ext cx="1408112" cy="642938"/>
                      </a:xfrm>
                      <a:prstGeom prst="rect">
                        <a:avLst/>
                      </a:prstGeom>
                    </p:spPr>
                  </p:pic>
                </p:oleObj>
              </mc:Fallback>
            </mc:AlternateContent>
          </a:graphicData>
        </a:graphic>
      </p:graphicFrame>
      <p:graphicFrame>
        <p:nvGraphicFramePr>
          <p:cNvPr id="9" name="Объект 8">
            <a:extLst>
              <a:ext uri="{FF2B5EF4-FFF2-40B4-BE49-F238E27FC236}">
                <a16:creationId xmlns:a16="http://schemas.microsoft.com/office/drawing/2014/main" id="{B6182B47-3B76-4FDF-B07E-6E3FC5E6BBD7}"/>
              </a:ext>
            </a:extLst>
          </p:cNvPr>
          <p:cNvGraphicFramePr>
            <a:graphicFrameLocks noChangeAspect="1"/>
          </p:cNvGraphicFramePr>
          <p:nvPr>
            <p:extLst>
              <p:ext uri="{D42A27DB-BD31-4B8C-83A1-F6EECF244321}">
                <p14:modId xmlns:p14="http://schemas.microsoft.com/office/powerpoint/2010/main" val="4175663111"/>
              </p:ext>
            </p:extLst>
          </p:nvPr>
        </p:nvGraphicFramePr>
        <p:xfrm>
          <a:off x="5040264" y="4067515"/>
          <a:ext cx="1181100" cy="642937"/>
        </p:xfrm>
        <a:graphic>
          <a:graphicData uri="http://schemas.openxmlformats.org/presentationml/2006/ole">
            <mc:AlternateContent xmlns:mc="http://schemas.openxmlformats.org/markup-compatibility/2006">
              <mc:Choice xmlns:v="urn:schemas-microsoft-com:vml" Requires="v">
                <p:oleObj spid="_x0000_s15511" name="Equation" r:id="rId13" imgW="1612800" imgH="876240" progId="Equation.DSMT4">
                  <p:embed/>
                </p:oleObj>
              </mc:Choice>
              <mc:Fallback>
                <p:oleObj name="Equation" r:id="rId13" imgW="1612800" imgH="876240" progId="Equation.DSMT4">
                  <p:embed/>
                  <p:pic>
                    <p:nvPicPr>
                      <p:cNvPr id="0" name=""/>
                      <p:cNvPicPr/>
                      <p:nvPr/>
                    </p:nvPicPr>
                    <p:blipFill>
                      <a:blip r:embed="rId14"/>
                      <a:stretch>
                        <a:fillRect/>
                      </a:stretch>
                    </p:blipFill>
                    <p:spPr>
                      <a:xfrm>
                        <a:off x="5040264" y="4067515"/>
                        <a:ext cx="1181100" cy="642937"/>
                      </a:xfrm>
                      <a:prstGeom prst="rect">
                        <a:avLst/>
                      </a:prstGeom>
                    </p:spPr>
                  </p:pic>
                </p:oleObj>
              </mc:Fallback>
            </mc:AlternateContent>
          </a:graphicData>
        </a:graphic>
      </p:graphicFrame>
      <p:sp>
        <p:nvSpPr>
          <p:cNvPr id="2" name="Номер слайда 1">
            <a:extLst>
              <a:ext uri="{FF2B5EF4-FFF2-40B4-BE49-F238E27FC236}">
                <a16:creationId xmlns:a16="http://schemas.microsoft.com/office/drawing/2014/main" id="{CDFB959F-8EB5-4460-A4EF-01E943626DB2}"/>
              </a:ext>
            </a:extLst>
          </p:cNvPr>
          <p:cNvSpPr>
            <a:spLocks noGrp="1"/>
          </p:cNvSpPr>
          <p:nvPr>
            <p:ph type="sldNum" sz="quarter" idx="12"/>
          </p:nvPr>
        </p:nvSpPr>
        <p:spPr/>
        <p:txBody>
          <a:bodyPr/>
          <a:lstStyle/>
          <a:p>
            <a:fld id="{45989385-0C2A-48FD-964C-3721ACD90A99}" type="slidenum">
              <a:rPr lang="ru-RU" smtClean="0"/>
              <a:t>45</a:t>
            </a:fld>
            <a:endParaRPr lang="ru-RU"/>
          </a:p>
        </p:txBody>
      </p:sp>
    </p:spTree>
    <p:extLst>
      <p:ext uri="{BB962C8B-B14F-4D97-AF65-F5344CB8AC3E}">
        <p14:creationId xmlns:p14="http://schemas.microsoft.com/office/powerpoint/2010/main" val="149036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09938"/>
                                        </p:tgtEl>
                                        <p:attrNameLst>
                                          <p:attrName>style.visibility</p:attrName>
                                        </p:attrNameLst>
                                      </p:cBhvr>
                                      <p:to>
                                        <p:strVal val="visible"/>
                                      </p:to>
                                    </p:set>
                                    <p:anim calcmode="lin" valueType="num">
                                      <p:cBhvr additive="base">
                                        <p:cTn id="7" dur="500" fill="hold"/>
                                        <p:tgtEl>
                                          <p:spTgt spid="209938"/>
                                        </p:tgtEl>
                                        <p:attrNameLst>
                                          <p:attrName>ppt_x</p:attrName>
                                        </p:attrNameLst>
                                      </p:cBhvr>
                                      <p:tavLst>
                                        <p:tav tm="0">
                                          <p:val>
                                            <p:strVal val="0-#ppt_w/2"/>
                                          </p:val>
                                        </p:tav>
                                        <p:tav tm="100000">
                                          <p:val>
                                            <p:strVal val="#ppt_x"/>
                                          </p:val>
                                        </p:tav>
                                      </p:tavLst>
                                    </p:anim>
                                    <p:anim calcmode="lin" valueType="num">
                                      <p:cBhvr additive="base">
                                        <p:cTn id="8" dur="500" fill="hold"/>
                                        <p:tgtEl>
                                          <p:spTgt spid="2099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209942"/>
                                        </p:tgtEl>
                                        <p:attrNameLst>
                                          <p:attrName>style.visibility</p:attrName>
                                        </p:attrNameLst>
                                      </p:cBhvr>
                                      <p:to>
                                        <p:strVal val="visible"/>
                                      </p:to>
                                    </p:set>
                                    <p:animEffect transition="in" filter="wipe(up)">
                                      <p:cBhvr>
                                        <p:cTn id="13" dur="500"/>
                                        <p:tgtEl>
                                          <p:spTgt spid="209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018" name="Object 2"/>
          <p:cNvGraphicFramePr>
            <a:graphicFrameLocks noChangeAspect="1"/>
          </p:cNvGraphicFramePr>
          <p:nvPr>
            <p:extLst>
              <p:ext uri="{D42A27DB-BD31-4B8C-83A1-F6EECF244321}">
                <p14:modId xmlns:p14="http://schemas.microsoft.com/office/powerpoint/2010/main" val="58628396"/>
              </p:ext>
            </p:extLst>
          </p:nvPr>
        </p:nvGraphicFramePr>
        <p:xfrm>
          <a:off x="946150" y="870072"/>
          <a:ext cx="7657592" cy="1646929"/>
        </p:xfrm>
        <a:graphic>
          <a:graphicData uri="http://schemas.openxmlformats.org/presentationml/2006/ole">
            <mc:AlternateContent xmlns:mc="http://schemas.openxmlformats.org/markup-compatibility/2006">
              <mc:Choice xmlns:v="urn:schemas-microsoft-com:vml" Requires="v">
                <p:oleObj spid="_x0000_s17558" name="Equation" r:id="rId4" imgW="3835080" imgH="825480" progId="Equation.DSMT4">
                  <p:embed/>
                </p:oleObj>
              </mc:Choice>
              <mc:Fallback>
                <p:oleObj name="Equation" r:id="rId4" imgW="3835080" imgH="825480" progId="Equation.DSMT4">
                  <p:embed/>
                  <p:pic>
                    <p:nvPicPr>
                      <p:cNvPr id="214018" name="Object 2"/>
                      <p:cNvPicPr>
                        <a:picLocks noChangeAspect="1" noChangeArrowheads="1"/>
                      </p:cNvPicPr>
                      <p:nvPr/>
                    </p:nvPicPr>
                    <p:blipFill>
                      <a:blip r:embed="rId5"/>
                      <a:srcRect/>
                      <a:stretch>
                        <a:fillRect/>
                      </a:stretch>
                    </p:blipFill>
                    <p:spPr bwMode="auto">
                      <a:xfrm>
                        <a:off x="946150" y="870072"/>
                        <a:ext cx="7657592" cy="1646929"/>
                      </a:xfrm>
                      <a:prstGeom prst="rect">
                        <a:avLst/>
                      </a:prstGeom>
                      <a:noFill/>
                      <a:ln>
                        <a:noFill/>
                      </a:ln>
                      <a:effectLst/>
                    </p:spPr>
                  </p:pic>
                </p:oleObj>
              </mc:Fallback>
            </mc:AlternateContent>
          </a:graphicData>
        </a:graphic>
      </p:graphicFrame>
      <p:graphicFrame>
        <p:nvGraphicFramePr>
          <p:cNvPr id="214019" name="Object 3"/>
          <p:cNvGraphicFramePr>
            <a:graphicFrameLocks noChangeAspect="1"/>
          </p:cNvGraphicFramePr>
          <p:nvPr/>
        </p:nvGraphicFramePr>
        <p:xfrm>
          <a:off x="76200" y="3124200"/>
          <a:ext cx="8839200" cy="1833563"/>
        </p:xfrm>
        <a:graphic>
          <a:graphicData uri="http://schemas.openxmlformats.org/presentationml/2006/ole">
            <mc:AlternateContent xmlns:mc="http://schemas.openxmlformats.org/markup-compatibility/2006">
              <mc:Choice xmlns:v="urn:schemas-microsoft-com:vml" Requires="v">
                <p:oleObj spid="_x0000_s17559" name="Equation" r:id="rId6" imgW="3797280" imgH="787320" progId="Equation.DSMT4">
                  <p:embed/>
                </p:oleObj>
              </mc:Choice>
              <mc:Fallback>
                <p:oleObj name="Equation" r:id="rId6" imgW="3797280" imgH="787320" progId="Equation.DSMT4">
                  <p:embed/>
                  <p:pic>
                    <p:nvPicPr>
                      <p:cNvPr id="21401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 y="3124200"/>
                        <a:ext cx="8839200" cy="183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4020" name="Object 4"/>
          <p:cNvGraphicFramePr>
            <a:graphicFrameLocks noChangeAspect="1"/>
          </p:cNvGraphicFramePr>
          <p:nvPr/>
        </p:nvGraphicFramePr>
        <p:xfrm>
          <a:off x="6215847" y="5219822"/>
          <a:ext cx="2133600" cy="1593850"/>
        </p:xfrm>
        <a:graphic>
          <a:graphicData uri="http://schemas.openxmlformats.org/presentationml/2006/ole">
            <mc:AlternateContent xmlns:mc="http://schemas.openxmlformats.org/markup-compatibility/2006">
              <mc:Choice xmlns:v="urn:schemas-microsoft-com:vml" Requires="v">
                <p:oleObj spid="_x0000_s17560" name="Equation" r:id="rId8" imgW="1002960" imgH="749160" progId="Equation.DSMT4">
                  <p:embed/>
                </p:oleObj>
              </mc:Choice>
              <mc:Fallback>
                <p:oleObj name="Equation" r:id="rId8" imgW="1002960" imgH="749160" progId="Equation.DSMT4">
                  <p:embed/>
                  <p:pic>
                    <p:nvPicPr>
                      <p:cNvPr id="21402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15847" y="5219822"/>
                        <a:ext cx="2133600" cy="1593850"/>
                      </a:xfrm>
                      <a:prstGeom prst="rect">
                        <a:avLst/>
                      </a:prstGeom>
                      <a:noFill/>
                      <a:ln w="603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4021" name="Text Box 5"/>
          <p:cNvSpPr txBox="1">
            <a:spLocks noChangeArrowheads="1"/>
          </p:cNvSpPr>
          <p:nvPr/>
        </p:nvSpPr>
        <p:spPr bwMode="auto">
          <a:xfrm>
            <a:off x="762000" y="1524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ltLang="ru-RU"/>
          </a:p>
        </p:txBody>
      </p:sp>
      <p:sp>
        <p:nvSpPr>
          <p:cNvPr id="214022" name="Text Box 6"/>
          <p:cNvSpPr txBox="1">
            <a:spLocks noChangeArrowheads="1"/>
          </p:cNvSpPr>
          <p:nvPr/>
        </p:nvSpPr>
        <p:spPr bwMode="auto">
          <a:xfrm>
            <a:off x="365125" y="-33338"/>
            <a:ext cx="424340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2800" dirty="0">
                <a:latin typeface="Times New Roman" panose="02020603050405020304" pitchFamily="18" charset="0"/>
                <a:cs typeface="Times New Roman" panose="02020603050405020304" pitchFamily="18" charset="0"/>
              </a:rPr>
              <a:t>Средний модуль скорости.</a:t>
            </a:r>
          </a:p>
        </p:txBody>
      </p:sp>
      <p:graphicFrame>
        <p:nvGraphicFramePr>
          <p:cNvPr id="7" name="Object 3"/>
          <p:cNvGraphicFramePr>
            <a:graphicFrameLocks noChangeAspect="1"/>
          </p:cNvGraphicFramePr>
          <p:nvPr/>
        </p:nvGraphicFramePr>
        <p:xfrm>
          <a:off x="505970" y="5319861"/>
          <a:ext cx="3549659" cy="883231"/>
        </p:xfrm>
        <a:graphic>
          <a:graphicData uri="http://schemas.openxmlformats.org/presentationml/2006/ole">
            <mc:AlternateContent xmlns:mc="http://schemas.openxmlformats.org/markup-compatibility/2006">
              <mc:Choice xmlns:v="urn:schemas-microsoft-com:vml" Requires="v">
                <p:oleObj spid="_x0000_s17561" name="Equation" r:id="rId10" imgW="2603160" imgH="647640" progId="Equation.DSMT4">
                  <p:embed/>
                </p:oleObj>
              </mc:Choice>
              <mc:Fallback>
                <p:oleObj name="Equation" r:id="rId10" imgW="2603160" imgH="647640" progId="Equation.DSMT4">
                  <p:embed/>
                  <p:pic>
                    <p:nvPicPr>
                      <p:cNvPr id="7" name="Object 3"/>
                      <p:cNvPicPr>
                        <a:picLocks noChangeAspect="1" noChangeArrowheads="1"/>
                      </p:cNvPicPr>
                      <p:nvPr/>
                    </p:nvPicPr>
                    <p:blipFill>
                      <a:blip r:embed="rId11"/>
                      <a:srcRect/>
                      <a:stretch>
                        <a:fillRect/>
                      </a:stretch>
                    </p:blipFill>
                    <p:spPr bwMode="auto">
                      <a:xfrm>
                        <a:off x="505970" y="5319861"/>
                        <a:ext cx="3549659" cy="883231"/>
                      </a:xfrm>
                      <a:prstGeom prst="rect">
                        <a:avLst/>
                      </a:prstGeom>
                      <a:solidFill>
                        <a:schemeClr val="accent1">
                          <a:lumMod val="20000"/>
                          <a:lumOff val="80000"/>
                        </a:schemeClr>
                      </a:solidFill>
                      <a:ln>
                        <a:noFill/>
                      </a:ln>
                      <a:effectLst/>
                    </p:spPr>
                  </p:pic>
                </p:oleObj>
              </mc:Fallback>
            </mc:AlternateContent>
          </a:graphicData>
        </a:graphic>
      </p:graphicFrame>
      <p:sp>
        <p:nvSpPr>
          <p:cNvPr id="2" name="Номер слайда 1">
            <a:extLst>
              <a:ext uri="{FF2B5EF4-FFF2-40B4-BE49-F238E27FC236}">
                <a16:creationId xmlns:a16="http://schemas.microsoft.com/office/drawing/2014/main" id="{1C24F7AB-2B1D-4D87-B426-A152DDCCA0D6}"/>
              </a:ext>
            </a:extLst>
          </p:cNvPr>
          <p:cNvSpPr>
            <a:spLocks noGrp="1"/>
          </p:cNvSpPr>
          <p:nvPr>
            <p:ph type="sldNum" sz="quarter" idx="12"/>
          </p:nvPr>
        </p:nvSpPr>
        <p:spPr/>
        <p:txBody>
          <a:bodyPr/>
          <a:lstStyle/>
          <a:p>
            <a:fld id="{45989385-0C2A-48FD-964C-3721ACD90A99}" type="slidenum">
              <a:rPr lang="ru-RU" smtClean="0"/>
              <a:t>46</a:t>
            </a:fld>
            <a:endParaRPr lang="ru-RU"/>
          </a:p>
        </p:txBody>
      </p:sp>
    </p:spTree>
    <p:extLst>
      <p:ext uri="{BB962C8B-B14F-4D97-AF65-F5344CB8AC3E}">
        <p14:creationId xmlns:p14="http://schemas.microsoft.com/office/powerpoint/2010/main" val="6392963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14018"/>
                                        </p:tgtEl>
                                        <p:attrNameLst>
                                          <p:attrName>style.visibility</p:attrName>
                                        </p:attrNameLst>
                                      </p:cBhvr>
                                      <p:to>
                                        <p:strVal val="visible"/>
                                      </p:to>
                                    </p:set>
                                    <p:anim calcmode="lin" valueType="num">
                                      <p:cBhvr additive="base">
                                        <p:cTn id="7" dur="500" fill="hold"/>
                                        <p:tgtEl>
                                          <p:spTgt spid="214018"/>
                                        </p:tgtEl>
                                        <p:attrNameLst>
                                          <p:attrName>ppt_x</p:attrName>
                                        </p:attrNameLst>
                                      </p:cBhvr>
                                      <p:tavLst>
                                        <p:tav tm="0">
                                          <p:val>
                                            <p:strVal val="0-#ppt_w/2"/>
                                          </p:val>
                                        </p:tav>
                                        <p:tav tm="100000">
                                          <p:val>
                                            <p:strVal val="#ppt_x"/>
                                          </p:val>
                                        </p:tav>
                                      </p:tavLst>
                                    </p:anim>
                                    <p:anim calcmode="lin" valueType="num">
                                      <p:cBhvr additive="base">
                                        <p:cTn id="8" dur="500" fill="hold"/>
                                        <p:tgtEl>
                                          <p:spTgt spid="2140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14019"/>
                                        </p:tgtEl>
                                        <p:attrNameLst>
                                          <p:attrName>style.visibility</p:attrName>
                                        </p:attrNameLst>
                                      </p:cBhvr>
                                      <p:to>
                                        <p:strVal val="visible"/>
                                      </p:to>
                                    </p:set>
                                    <p:anim calcmode="lin" valueType="num">
                                      <p:cBhvr additive="base">
                                        <p:cTn id="13" dur="500" fill="hold"/>
                                        <p:tgtEl>
                                          <p:spTgt spid="214019"/>
                                        </p:tgtEl>
                                        <p:attrNameLst>
                                          <p:attrName>ppt_x</p:attrName>
                                        </p:attrNameLst>
                                      </p:cBhvr>
                                      <p:tavLst>
                                        <p:tav tm="0">
                                          <p:val>
                                            <p:strVal val="0-#ppt_w/2"/>
                                          </p:val>
                                        </p:tav>
                                        <p:tav tm="100000">
                                          <p:val>
                                            <p:strVal val="#ppt_x"/>
                                          </p:val>
                                        </p:tav>
                                      </p:tavLst>
                                    </p:anim>
                                    <p:anim calcmode="lin" valueType="num">
                                      <p:cBhvr additive="base">
                                        <p:cTn id="14" dur="500" fill="hold"/>
                                        <p:tgtEl>
                                          <p:spTgt spid="21401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14020"/>
                                        </p:tgtEl>
                                        <p:attrNameLst>
                                          <p:attrName>style.visibility</p:attrName>
                                        </p:attrNameLst>
                                      </p:cBhvr>
                                      <p:to>
                                        <p:strVal val="visible"/>
                                      </p:to>
                                    </p:set>
                                    <p:anim calcmode="lin" valueType="num">
                                      <p:cBhvr additive="base">
                                        <p:cTn id="19" dur="500" fill="hold"/>
                                        <p:tgtEl>
                                          <p:spTgt spid="214020"/>
                                        </p:tgtEl>
                                        <p:attrNameLst>
                                          <p:attrName>ppt_x</p:attrName>
                                        </p:attrNameLst>
                                      </p:cBhvr>
                                      <p:tavLst>
                                        <p:tav tm="0">
                                          <p:val>
                                            <p:strVal val="0-#ppt_w/2"/>
                                          </p:val>
                                        </p:tav>
                                        <p:tav tm="100000">
                                          <p:val>
                                            <p:strVal val="#ppt_x"/>
                                          </p:val>
                                        </p:tav>
                                      </p:tavLst>
                                    </p:anim>
                                    <p:anim calcmode="lin" valueType="num">
                                      <p:cBhvr additive="base">
                                        <p:cTn id="20" dur="500" fill="hold"/>
                                        <p:tgtEl>
                                          <p:spTgt spid="21402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Line 2"/>
          <p:cNvSpPr>
            <a:spLocks noChangeShapeType="1"/>
          </p:cNvSpPr>
          <p:nvPr/>
        </p:nvSpPr>
        <p:spPr bwMode="auto">
          <a:xfrm flipV="1">
            <a:off x="838200" y="1143000"/>
            <a:ext cx="0" cy="44196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0163" name="Line 3"/>
          <p:cNvSpPr>
            <a:spLocks noChangeShapeType="1"/>
          </p:cNvSpPr>
          <p:nvPr/>
        </p:nvSpPr>
        <p:spPr bwMode="auto">
          <a:xfrm>
            <a:off x="838200" y="5562600"/>
            <a:ext cx="64008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0164" name="Freeform 4"/>
          <p:cNvSpPr>
            <a:spLocks/>
          </p:cNvSpPr>
          <p:nvPr/>
        </p:nvSpPr>
        <p:spPr bwMode="auto">
          <a:xfrm>
            <a:off x="838200" y="2489200"/>
            <a:ext cx="5932488" cy="3073400"/>
          </a:xfrm>
          <a:custGeom>
            <a:avLst/>
            <a:gdLst>
              <a:gd name="T0" fmla="*/ 0 w 3737"/>
              <a:gd name="T1" fmla="*/ 1936 h 1936"/>
              <a:gd name="T2" fmla="*/ 288 w 3737"/>
              <a:gd name="T3" fmla="*/ 1792 h 1936"/>
              <a:gd name="T4" fmla="*/ 505 w 3737"/>
              <a:gd name="T5" fmla="*/ 1522 h 1936"/>
              <a:gd name="T6" fmla="*/ 672 w 3737"/>
              <a:gd name="T7" fmla="*/ 832 h 1936"/>
              <a:gd name="T8" fmla="*/ 768 w 3737"/>
              <a:gd name="T9" fmla="*/ 160 h 1936"/>
              <a:gd name="T10" fmla="*/ 912 w 3737"/>
              <a:gd name="T11" fmla="*/ 16 h 1936"/>
              <a:gd name="T12" fmla="*/ 1104 w 3737"/>
              <a:gd name="T13" fmla="*/ 256 h 1936"/>
              <a:gd name="T14" fmla="*/ 1237 w 3737"/>
              <a:gd name="T15" fmla="*/ 709 h 1936"/>
              <a:gd name="T16" fmla="*/ 1392 w 3737"/>
              <a:gd name="T17" fmla="*/ 1216 h 1936"/>
              <a:gd name="T18" fmla="*/ 1680 w 3737"/>
              <a:gd name="T19" fmla="*/ 1744 h 1936"/>
              <a:gd name="T20" fmla="*/ 2434 w 3737"/>
              <a:gd name="T21" fmla="*/ 1897 h 1936"/>
              <a:gd name="T22" fmla="*/ 3129 w 3737"/>
              <a:gd name="T23" fmla="*/ 1897 h 1936"/>
              <a:gd name="T24" fmla="*/ 3659 w 3737"/>
              <a:gd name="T25" fmla="*/ 1915 h 1936"/>
              <a:gd name="T26" fmla="*/ 3600 w 3737"/>
              <a:gd name="T27" fmla="*/ 1936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37" h="1936">
                <a:moveTo>
                  <a:pt x="0" y="1936"/>
                </a:moveTo>
                <a:cubicBezTo>
                  <a:pt x="104" y="1892"/>
                  <a:pt x="204" y="1861"/>
                  <a:pt x="288" y="1792"/>
                </a:cubicBezTo>
                <a:cubicBezTo>
                  <a:pt x="372" y="1723"/>
                  <a:pt x="441" y="1682"/>
                  <a:pt x="505" y="1522"/>
                </a:cubicBezTo>
                <a:cubicBezTo>
                  <a:pt x="569" y="1362"/>
                  <a:pt x="628" y="1059"/>
                  <a:pt x="672" y="832"/>
                </a:cubicBezTo>
                <a:cubicBezTo>
                  <a:pt x="716" y="605"/>
                  <a:pt x="728" y="296"/>
                  <a:pt x="768" y="160"/>
                </a:cubicBezTo>
                <a:cubicBezTo>
                  <a:pt x="808" y="24"/>
                  <a:pt x="856" y="0"/>
                  <a:pt x="912" y="16"/>
                </a:cubicBezTo>
                <a:cubicBezTo>
                  <a:pt x="968" y="32"/>
                  <a:pt x="1050" y="140"/>
                  <a:pt x="1104" y="256"/>
                </a:cubicBezTo>
                <a:cubicBezTo>
                  <a:pt x="1158" y="372"/>
                  <a:pt x="1189" y="549"/>
                  <a:pt x="1237" y="709"/>
                </a:cubicBezTo>
                <a:cubicBezTo>
                  <a:pt x="1285" y="869"/>
                  <a:pt x="1318" y="1044"/>
                  <a:pt x="1392" y="1216"/>
                </a:cubicBezTo>
                <a:cubicBezTo>
                  <a:pt x="1466" y="1388"/>
                  <a:pt x="1506" y="1631"/>
                  <a:pt x="1680" y="1744"/>
                </a:cubicBezTo>
                <a:cubicBezTo>
                  <a:pt x="1854" y="1857"/>
                  <a:pt x="2193" y="1872"/>
                  <a:pt x="2434" y="1897"/>
                </a:cubicBezTo>
                <a:cubicBezTo>
                  <a:pt x="2675" y="1922"/>
                  <a:pt x="2925" y="1894"/>
                  <a:pt x="3129" y="1897"/>
                </a:cubicBezTo>
                <a:cubicBezTo>
                  <a:pt x="3333" y="1900"/>
                  <a:pt x="3581" y="1909"/>
                  <a:pt x="3659" y="1915"/>
                </a:cubicBezTo>
                <a:cubicBezTo>
                  <a:pt x="3737" y="1921"/>
                  <a:pt x="3612" y="1932"/>
                  <a:pt x="3600" y="1936"/>
                </a:cubicBezTo>
              </a:path>
            </a:pathLst>
          </a:custGeom>
          <a:noFill/>
          <a:ln w="476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0165" name="Freeform 5"/>
          <p:cNvSpPr>
            <a:spLocks/>
          </p:cNvSpPr>
          <p:nvPr/>
        </p:nvSpPr>
        <p:spPr bwMode="auto">
          <a:xfrm>
            <a:off x="914400" y="3751263"/>
            <a:ext cx="6894513" cy="1824037"/>
          </a:xfrm>
          <a:custGeom>
            <a:avLst/>
            <a:gdLst>
              <a:gd name="T0" fmla="*/ 0 w 4343"/>
              <a:gd name="T1" fmla="*/ 1141 h 1149"/>
              <a:gd name="T2" fmla="*/ 336 w 4343"/>
              <a:gd name="T3" fmla="*/ 1093 h 1149"/>
              <a:gd name="T4" fmla="*/ 768 w 4343"/>
              <a:gd name="T5" fmla="*/ 997 h 1149"/>
              <a:gd name="T6" fmla="*/ 1079 w 4343"/>
              <a:gd name="T7" fmla="*/ 828 h 1149"/>
              <a:gd name="T8" fmla="*/ 1445 w 4343"/>
              <a:gd name="T9" fmla="*/ 535 h 1149"/>
              <a:gd name="T10" fmla="*/ 1664 w 4343"/>
              <a:gd name="T11" fmla="*/ 307 h 1149"/>
              <a:gd name="T12" fmla="*/ 1819 w 4343"/>
              <a:gd name="T13" fmla="*/ 160 h 1149"/>
              <a:gd name="T14" fmla="*/ 2016 w 4343"/>
              <a:gd name="T15" fmla="*/ 37 h 1149"/>
              <a:gd name="T16" fmla="*/ 2304 w 4343"/>
              <a:gd name="T17" fmla="*/ 37 h 1149"/>
              <a:gd name="T18" fmla="*/ 2542 w 4343"/>
              <a:gd name="T19" fmla="*/ 261 h 1149"/>
              <a:gd name="T20" fmla="*/ 2736 w 4343"/>
              <a:gd name="T21" fmla="*/ 469 h 1149"/>
              <a:gd name="T22" fmla="*/ 3063 w 4343"/>
              <a:gd name="T23" fmla="*/ 791 h 1149"/>
              <a:gd name="T24" fmla="*/ 3355 w 4343"/>
              <a:gd name="T25" fmla="*/ 974 h 1149"/>
              <a:gd name="T26" fmla="*/ 3696 w 4343"/>
              <a:gd name="T27" fmla="*/ 1093 h 1149"/>
              <a:gd name="T28" fmla="*/ 4080 w 4343"/>
              <a:gd name="T29" fmla="*/ 1141 h 1149"/>
              <a:gd name="T30" fmla="*/ 4343 w 4343"/>
              <a:gd name="T31" fmla="*/ 113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43" h="1149">
                <a:moveTo>
                  <a:pt x="0" y="1141"/>
                </a:moveTo>
                <a:cubicBezTo>
                  <a:pt x="104" y="1129"/>
                  <a:pt x="208" y="1117"/>
                  <a:pt x="336" y="1093"/>
                </a:cubicBezTo>
                <a:cubicBezTo>
                  <a:pt x="464" y="1069"/>
                  <a:pt x="644" y="1041"/>
                  <a:pt x="768" y="997"/>
                </a:cubicBezTo>
                <a:cubicBezTo>
                  <a:pt x="892" y="953"/>
                  <a:pt x="966" y="905"/>
                  <a:pt x="1079" y="828"/>
                </a:cubicBezTo>
                <a:cubicBezTo>
                  <a:pt x="1192" y="751"/>
                  <a:pt x="1348" y="622"/>
                  <a:pt x="1445" y="535"/>
                </a:cubicBezTo>
                <a:cubicBezTo>
                  <a:pt x="1542" y="448"/>
                  <a:pt x="1602" y="369"/>
                  <a:pt x="1664" y="307"/>
                </a:cubicBezTo>
                <a:cubicBezTo>
                  <a:pt x="1726" y="245"/>
                  <a:pt x="1760" y="205"/>
                  <a:pt x="1819" y="160"/>
                </a:cubicBezTo>
                <a:cubicBezTo>
                  <a:pt x="1878" y="115"/>
                  <a:pt x="1935" y="57"/>
                  <a:pt x="2016" y="37"/>
                </a:cubicBezTo>
                <a:cubicBezTo>
                  <a:pt x="2097" y="17"/>
                  <a:pt x="2216" y="0"/>
                  <a:pt x="2304" y="37"/>
                </a:cubicBezTo>
                <a:cubicBezTo>
                  <a:pt x="2392" y="74"/>
                  <a:pt x="2470" y="189"/>
                  <a:pt x="2542" y="261"/>
                </a:cubicBezTo>
                <a:cubicBezTo>
                  <a:pt x="2614" y="333"/>
                  <a:pt x="2649" y="381"/>
                  <a:pt x="2736" y="469"/>
                </a:cubicBezTo>
                <a:cubicBezTo>
                  <a:pt x="2823" y="557"/>
                  <a:pt x="2960" y="707"/>
                  <a:pt x="3063" y="791"/>
                </a:cubicBezTo>
                <a:cubicBezTo>
                  <a:pt x="3166" y="875"/>
                  <a:pt x="3250" y="924"/>
                  <a:pt x="3355" y="974"/>
                </a:cubicBezTo>
                <a:cubicBezTo>
                  <a:pt x="3460" y="1024"/>
                  <a:pt x="3575" y="1065"/>
                  <a:pt x="3696" y="1093"/>
                </a:cubicBezTo>
                <a:cubicBezTo>
                  <a:pt x="3817" y="1121"/>
                  <a:pt x="3972" y="1133"/>
                  <a:pt x="4080" y="1141"/>
                </a:cubicBezTo>
                <a:cubicBezTo>
                  <a:pt x="4188" y="1149"/>
                  <a:pt x="4288" y="1139"/>
                  <a:pt x="4343" y="1139"/>
                </a:cubicBezTo>
              </a:path>
            </a:pathLst>
          </a:custGeom>
          <a:noFill/>
          <a:ln w="60325">
            <a:solidFill>
              <a:srgbClr val="66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0166" name="Rectangle 6"/>
          <p:cNvSpPr>
            <a:spLocks noGrp="1" noChangeArrowheads="1"/>
          </p:cNvSpPr>
          <p:nvPr>
            <p:ph type="title" idx="4294967295"/>
          </p:nvPr>
        </p:nvSpPr>
        <p:spPr>
          <a:xfrm>
            <a:off x="-76200" y="381000"/>
            <a:ext cx="1143000" cy="914400"/>
          </a:xfrm>
        </p:spPr>
        <p:txBody>
          <a:bodyPr/>
          <a:lstStyle/>
          <a:p>
            <a:r>
              <a:rPr lang="ru-RU" altLang="ru-RU" b="1">
                <a:cs typeface="Arial" panose="020B0604020202020204" pitchFamily="34" charset="0"/>
              </a:rPr>
              <a:t>ρ</a:t>
            </a:r>
            <a:r>
              <a:rPr lang="en-US" altLang="ru-RU" b="1" baseline="-25000">
                <a:cs typeface="Arial" panose="020B0604020202020204" pitchFamily="34" charset="0"/>
              </a:rPr>
              <a:t>V</a:t>
            </a:r>
            <a:endParaRPr lang="ru-RU" altLang="ru-RU" b="1"/>
          </a:p>
        </p:txBody>
      </p:sp>
      <p:sp>
        <p:nvSpPr>
          <p:cNvPr id="220167" name="Text Box 7"/>
          <p:cNvSpPr txBox="1">
            <a:spLocks noChangeArrowheads="1"/>
          </p:cNvSpPr>
          <p:nvPr/>
        </p:nvSpPr>
        <p:spPr bwMode="auto">
          <a:xfrm>
            <a:off x="7162800" y="5638800"/>
            <a:ext cx="838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4400" b="1"/>
              <a:t>V</a:t>
            </a:r>
            <a:endParaRPr lang="ru-RU" altLang="ru-RU" sz="4400" b="1"/>
          </a:p>
        </p:txBody>
      </p:sp>
      <p:sp>
        <p:nvSpPr>
          <p:cNvPr id="220168" name="Text Box 8"/>
          <p:cNvSpPr txBox="1">
            <a:spLocks noChangeArrowheads="1"/>
          </p:cNvSpPr>
          <p:nvPr/>
        </p:nvSpPr>
        <p:spPr bwMode="auto">
          <a:xfrm>
            <a:off x="1905000" y="1600200"/>
            <a:ext cx="914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4400" b="1"/>
              <a:t>T</a:t>
            </a:r>
            <a:r>
              <a:rPr lang="en-US" altLang="ru-RU" sz="4400" b="1" baseline="-25000"/>
              <a:t>1</a:t>
            </a:r>
            <a:endParaRPr lang="ru-RU" altLang="ru-RU" sz="4400" b="1" baseline="-25000"/>
          </a:p>
        </p:txBody>
      </p:sp>
      <p:sp>
        <p:nvSpPr>
          <p:cNvPr id="220169" name="Rectangle 9"/>
          <p:cNvSpPr>
            <a:spLocks noChangeArrowheads="1"/>
          </p:cNvSpPr>
          <p:nvPr/>
        </p:nvSpPr>
        <p:spPr bwMode="auto">
          <a:xfrm>
            <a:off x="3886200" y="2971800"/>
            <a:ext cx="10509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4400" b="1"/>
              <a:t>T</a:t>
            </a:r>
            <a:r>
              <a:rPr lang="en-US" altLang="ru-RU" sz="4400" b="1" baseline="-25000"/>
              <a:t>2</a:t>
            </a:r>
            <a:endParaRPr lang="ru-RU" altLang="ru-RU" sz="4400" b="1" baseline="-25000"/>
          </a:p>
        </p:txBody>
      </p:sp>
      <p:sp>
        <p:nvSpPr>
          <p:cNvPr id="220170" name="Rectangle 10"/>
          <p:cNvSpPr>
            <a:spLocks noChangeArrowheads="1"/>
          </p:cNvSpPr>
          <p:nvPr/>
        </p:nvSpPr>
        <p:spPr bwMode="auto">
          <a:xfrm>
            <a:off x="4419600" y="1219200"/>
            <a:ext cx="1905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ru-RU" sz="4400" b="1"/>
              <a:t>T</a:t>
            </a:r>
            <a:r>
              <a:rPr lang="en-US" altLang="ru-RU" sz="4400" b="1" baseline="-25000"/>
              <a:t>2 </a:t>
            </a:r>
            <a:r>
              <a:rPr lang="en-US" altLang="ru-RU" sz="4400" b="1"/>
              <a:t>&gt; T</a:t>
            </a:r>
            <a:r>
              <a:rPr lang="en-US" altLang="ru-RU" sz="4400" b="1" baseline="-25000"/>
              <a:t>1</a:t>
            </a:r>
            <a:endParaRPr lang="ru-RU" altLang="ru-RU" sz="4400" b="1"/>
          </a:p>
        </p:txBody>
      </p:sp>
      <p:sp>
        <p:nvSpPr>
          <p:cNvPr id="220171" name="Line 11"/>
          <p:cNvSpPr>
            <a:spLocks noChangeShapeType="1"/>
          </p:cNvSpPr>
          <p:nvPr/>
        </p:nvSpPr>
        <p:spPr bwMode="auto">
          <a:xfrm>
            <a:off x="2743200" y="3352800"/>
            <a:ext cx="0" cy="2209800"/>
          </a:xfrm>
          <a:prstGeom prst="line">
            <a:avLst/>
          </a:prstGeom>
          <a:noFill/>
          <a:ln w="476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0172" name="Line 12"/>
          <p:cNvSpPr>
            <a:spLocks noChangeShapeType="1"/>
          </p:cNvSpPr>
          <p:nvPr/>
        </p:nvSpPr>
        <p:spPr bwMode="auto">
          <a:xfrm>
            <a:off x="5181600" y="4419600"/>
            <a:ext cx="0" cy="1143000"/>
          </a:xfrm>
          <a:prstGeom prst="line">
            <a:avLst/>
          </a:prstGeom>
          <a:noFill/>
          <a:ln w="47625">
            <a:solidFill>
              <a:srgbClr val="6666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20173" name="Object 13"/>
          <p:cNvGraphicFramePr>
            <a:graphicFrameLocks noChangeAspect="1"/>
          </p:cNvGraphicFramePr>
          <p:nvPr>
            <p:extLst>
              <p:ext uri="{D42A27DB-BD31-4B8C-83A1-F6EECF244321}">
                <p14:modId xmlns:p14="http://schemas.microsoft.com/office/powerpoint/2010/main" val="131661271"/>
              </p:ext>
            </p:extLst>
          </p:nvPr>
        </p:nvGraphicFramePr>
        <p:xfrm>
          <a:off x="2439988" y="5576888"/>
          <a:ext cx="766762" cy="766762"/>
        </p:xfrm>
        <a:graphic>
          <a:graphicData uri="http://schemas.openxmlformats.org/presentationml/2006/ole">
            <mc:AlternateContent xmlns:mc="http://schemas.openxmlformats.org/markup-compatibility/2006">
              <mc:Choice xmlns:v="urn:schemas-microsoft-com:vml" Requires="v">
                <p:oleObj spid="_x0000_s18545" name="Equation" r:id="rId4" imgW="330120" imgH="330120" progId="Equation.DSMT4">
                  <p:embed/>
                </p:oleObj>
              </mc:Choice>
              <mc:Fallback>
                <p:oleObj name="Equation" r:id="rId4" imgW="330120" imgH="330120" progId="Equation.DSMT4">
                  <p:embed/>
                  <p:pic>
                    <p:nvPicPr>
                      <p:cNvPr id="220173" name="Object 13"/>
                      <p:cNvPicPr>
                        <a:picLocks noChangeAspect="1" noChangeArrowheads="1"/>
                      </p:cNvPicPr>
                      <p:nvPr/>
                    </p:nvPicPr>
                    <p:blipFill>
                      <a:blip r:embed="rId5"/>
                      <a:srcRect/>
                      <a:stretch>
                        <a:fillRect/>
                      </a:stretch>
                    </p:blipFill>
                    <p:spPr bwMode="auto">
                      <a:xfrm>
                        <a:off x="2439988" y="5576888"/>
                        <a:ext cx="766762" cy="766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0174" name="Object 14"/>
          <p:cNvGraphicFramePr>
            <a:graphicFrameLocks noChangeAspect="1"/>
          </p:cNvGraphicFramePr>
          <p:nvPr>
            <p:extLst>
              <p:ext uri="{D42A27DB-BD31-4B8C-83A1-F6EECF244321}">
                <p14:modId xmlns:p14="http://schemas.microsoft.com/office/powerpoint/2010/main" val="2702555083"/>
              </p:ext>
            </p:extLst>
          </p:nvPr>
        </p:nvGraphicFramePr>
        <p:xfrm>
          <a:off x="4802188" y="5576888"/>
          <a:ext cx="795337" cy="766762"/>
        </p:xfrm>
        <a:graphic>
          <a:graphicData uri="http://schemas.openxmlformats.org/presentationml/2006/ole">
            <mc:AlternateContent xmlns:mc="http://schemas.openxmlformats.org/markup-compatibility/2006">
              <mc:Choice xmlns:v="urn:schemas-microsoft-com:vml" Requires="v">
                <p:oleObj spid="_x0000_s18546" name="Equation" r:id="rId6" imgW="342720" imgH="330120" progId="Equation.DSMT4">
                  <p:embed/>
                </p:oleObj>
              </mc:Choice>
              <mc:Fallback>
                <p:oleObj name="Equation" r:id="rId6" imgW="342720" imgH="330120" progId="Equation.DSMT4">
                  <p:embed/>
                  <p:pic>
                    <p:nvPicPr>
                      <p:cNvPr id="220174" name="Object 14"/>
                      <p:cNvPicPr>
                        <a:picLocks noChangeAspect="1" noChangeArrowheads="1"/>
                      </p:cNvPicPr>
                      <p:nvPr/>
                    </p:nvPicPr>
                    <p:blipFill>
                      <a:blip r:embed="rId7"/>
                      <a:srcRect/>
                      <a:stretch>
                        <a:fillRect/>
                      </a:stretch>
                    </p:blipFill>
                    <p:spPr bwMode="auto">
                      <a:xfrm>
                        <a:off x="4802188" y="5576888"/>
                        <a:ext cx="795337" cy="766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0175" name="Text Box 15"/>
          <p:cNvSpPr txBox="1">
            <a:spLocks noChangeArrowheads="1"/>
          </p:cNvSpPr>
          <p:nvPr/>
        </p:nvSpPr>
        <p:spPr bwMode="auto">
          <a:xfrm>
            <a:off x="495300" y="119389"/>
            <a:ext cx="818749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2800" dirty="0">
                <a:latin typeface="Times New Roman" panose="02020603050405020304" pitchFamily="18" charset="0"/>
                <a:cs typeface="Times New Roman" panose="02020603050405020304" pitchFamily="18" charset="0"/>
              </a:rPr>
              <a:t>Распределение Максвелла при разных температурах</a:t>
            </a:r>
          </a:p>
        </p:txBody>
      </p:sp>
      <p:graphicFrame>
        <p:nvGraphicFramePr>
          <p:cNvPr id="220176" name="Object 16"/>
          <p:cNvGraphicFramePr>
            <a:graphicFrameLocks noChangeAspect="1"/>
          </p:cNvGraphicFramePr>
          <p:nvPr>
            <p:extLst>
              <p:ext uri="{D42A27DB-BD31-4B8C-83A1-F6EECF244321}">
                <p14:modId xmlns:p14="http://schemas.microsoft.com/office/powerpoint/2010/main" val="1362951455"/>
              </p:ext>
            </p:extLst>
          </p:nvPr>
        </p:nvGraphicFramePr>
        <p:xfrm>
          <a:off x="5703888" y="2397125"/>
          <a:ext cx="2286000" cy="1452563"/>
        </p:xfrm>
        <a:graphic>
          <a:graphicData uri="http://schemas.openxmlformats.org/presentationml/2006/ole">
            <mc:AlternateContent xmlns:mc="http://schemas.openxmlformats.org/markup-compatibility/2006">
              <mc:Choice xmlns:v="urn:schemas-microsoft-com:vml" Requires="v">
                <p:oleObj spid="_x0000_s18547" name="Equation" r:id="rId8" imgW="1218960" imgH="774360" progId="Equation.DSMT4">
                  <p:embed/>
                </p:oleObj>
              </mc:Choice>
              <mc:Fallback>
                <p:oleObj name="Equation" r:id="rId8" imgW="1218960" imgH="774360" progId="Equation.DSMT4">
                  <p:embed/>
                  <p:pic>
                    <p:nvPicPr>
                      <p:cNvPr id="220176" name="Object 16"/>
                      <p:cNvPicPr>
                        <a:picLocks noChangeAspect="1" noChangeArrowheads="1"/>
                      </p:cNvPicPr>
                      <p:nvPr/>
                    </p:nvPicPr>
                    <p:blipFill>
                      <a:blip r:embed="rId9"/>
                      <a:srcRect/>
                      <a:stretch>
                        <a:fillRect/>
                      </a:stretch>
                    </p:blipFill>
                    <p:spPr bwMode="auto">
                      <a:xfrm>
                        <a:off x="5703888" y="2397125"/>
                        <a:ext cx="2286000" cy="145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Номер слайда 1">
            <a:extLst>
              <a:ext uri="{FF2B5EF4-FFF2-40B4-BE49-F238E27FC236}">
                <a16:creationId xmlns:a16="http://schemas.microsoft.com/office/drawing/2014/main" id="{B4FF1B80-37D8-444B-8B0B-437ECB55FA3D}"/>
              </a:ext>
            </a:extLst>
          </p:cNvPr>
          <p:cNvSpPr>
            <a:spLocks noGrp="1"/>
          </p:cNvSpPr>
          <p:nvPr>
            <p:ph type="sldNum" sz="quarter" idx="12"/>
          </p:nvPr>
        </p:nvSpPr>
        <p:spPr/>
        <p:txBody>
          <a:bodyPr/>
          <a:lstStyle/>
          <a:p>
            <a:fld id="{45989385-0C2A-48FD-964C-3721ACD90A99}" type="slidenum">
              <a:rPr lang="ru-RU" smtClean="0"/>
              <a:t>47</a:t>
            </a:fld>
            <a:endParaRPr lang="ru-RU"/>
          </a:p>
        </p:txBody>
      </p:sp>
    </p:spTree>
    <p:extLst>
      <p:ext uri="{BB962C8B-B14F-4D97-AF65-F5344CB8AC3E}">
        <p14:creationId xmlns:p14="http://schemas.microsoft.com/office/powerpoint/2010/main" val="42351196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ChangeArrowheads="1"/>
          </p:cNvSpPr>
          <p:nvPr/>
        </p:nvSpPr>
        <p:spPr bwMode="auto">
          <a:xfrm>
            <a:off x="228600" y="1371600"/>
            <a:ext cx="1295400" cy="3352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pic>
        <p:nvPicPr>
          <p:cNvPr id="218115" name="Picture 3" descr="Maxvell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38200"/>
            <a:ext cx="8915400" cy="5562600"/>
          </a:xfrm>
          <a:prstGeom prst="rect">
            <a:avLst/>
          </a:prstGeom>
          <a:noFill/>
          <a:extLst>
            <a:ext uri="{909E8E84-426E-40DD-AFC4-6F175D3DCCD1}">
              <a14:hiddenFill xmlns:a14="http://schemas.microsoft.com/office/drawing/2010/main">
                <a:solidFill>
                  <a:srgbClr val="FFFFFF"/>
                </a:solidFill>
              </a14:hiddenFill>
            </a:ext>
          </a:extLst>
        </p:spPr>
      </p:pic>
      <p:sp>
        <p:nvSpPr>
          <p:cNvPr id="218116" name="Text Box 4"/>
          <p:cNvSpPr txBox="1">
            <a:spLocks noChangeArrowheads="1"/>
          </p:cNvSpPr>
          <p:nvPr/>
        </p:nvSpPr>
        <p:spPr bwMode="auto">
          <a:xfrm>
            <a:off x="2895600" y="152400"/>
            <a:ext cx="1981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T=298 K</a:t>
            </a:r>
            <a:endParaRPr lang="ru-RU" altLang="ru-RU" sz="3200" b="1"/>
          </a:p>
        </p:txBody>
      </p:sp>
      <p:graphicFrame>
        <p:nvGraphicFramePr>
          <p:cNvPr id="218117" name="Object 5"/>
          <p:cNvGraphicFramePr>
            <a:graphicFrameLocks noChangeAspect="1"/>
          </p:cNvGraphicFramePr>
          <p:nvPr>
            <p:extLst>
              <p:ext uri="{D42A27DB-BD31-4B8C-83A1-F6EECF244321}">
                <p14:modId xmlns:p14="http://schemas.microsoft.com/office/powerpoint/2010/main" val="2674394930"/>
              </p:ext>
            </p:extLst>
          </p:nvPr>
        </p:nvGraphicFramePr>
        <p:xfrm>
          <a:off x="4119563" y="1893888"/>
          <a:ext cx="2286000" cy="1452562"/>
        </p:xfrm>
        <a:graphic>
          <a:graphicData uri="http://schemas.openxmlformats.org/presentationml/2006/ole">
            <mc:AlternateContent xmlns:mc="http://schemas.openxmlformats.org/markup-compatibility/2006">
              <mc:Choice xmlns:v="urn:schemas-microsoft-com:vml" Requires="v">
                <p:oleObj spid="_x0000_s19495" name="Equation" r:id="rId5" imgW="1218960" imgH="774360" progId="Equation.DSMT4">
                  <p:embed/>
                </p:oleObj>
              </mc:Choice>
              <mc:Fallback>
                <p:oleObj name="Equation" r:id="rId5" imgW="1218960" imgH="774360" progId="Equation.DSMT4">
                  <p:embed/>
                  <p:pic>
                    <p:nvPicPr>
                      <p:cNvPr id="218117" name="Object 5"/>
                      <p:cNvPicPr>
                        <a:picLocks noChangeAspect="1" noChangeArrowheads="1"/>
                      </p:cNvPicPr>
                      <p:nvPr/>
                    </p:nvPicPr>
                    <p:blipFill>
                      <a:blip r:embed="rId6"/>
                      <a:srcRect/>
                      <a:stretch>
                        <a:fillRect/>
                      </a:stretch>
                    </p:blipFill>
                    <p:spPr bwMode="auto">
                      <a:xfrm>
                        <a:off x="4119563" y="1893888"/>
                        <a:ext cx="2286000" cy="1452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Номер слайда 1">
            <a:extLst>
              <a:ext uri="{FF2B5EF4-FFF2-40B4-BE49-F238E27FC236}">
                <a16:creationId xmlns:a16="http://schemas.microsoft.com/office/drawing/2014/main" id="{57CBF5C5-96DE-45D3-BE53-D3B137F4BFA3}"/>
              </a:ext>
            </a:extLst>
          </p:cNvPr>
          <p:cNvSpPr>
            <a:spLocks noGrp="1"/>
          </p:cNvSpPr>
          <p:nvPr>
            <p:ph type="sldNum" sz="quarter" idx="12"/>
          </p:nvPr>
        </p:nvSpPr>
        <p:spPr/>
        <p:txBody>
          <a:bodyPr/>
          <a:lstStyle/>
          <a:p>
            <a:fld id="{45989385-0C2A-48FD-964C-3721ACD90A99}" type="slidenum">
              <a:rPr lang="ru-RU" smtClean="0"/>
              <a:t>48</a:t>
            </a:fld>
            <a:endParaRPr lang="ru-RU"/>
          </a:p>
        </p:txBody>
      </p:sp>
    </p:spTree>
    <p:extLst>
      <p:ext uri="{BB962C8B-B14F-4D97-AF65-F5344CB8AC3E}">
        <p14:creationId xmlns:p14="http://schemas.microsoft.com/office/powerpoint/2010/main" val="37734267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4746" y="164254"/>
            <a:ext cx="8568436" cy="523220"/>
          </a:xfrm>
          <a:prstGeom prst="rect">
            <a:avLst/>
          </a:prstGeom>
          <a:solidFill>
            <a:schemeClr val="accent1">
              <a:lumMod val="20000"/>
              <a:lumOff val="80000"/>
            </a:schemeClr>
          </a:solidFill>
        </p:spPr>
        <p:txBody>
          <a:bodyPr wrap="none" rtlCol="0">
            <a:spAutoFit/>
          </a:bodyPr>
          <a:lstStyle/>
          <a:p>
            <a:r>
              <a:rPr lang="ru-RU" sz="2800" dirty="0">
                <a:latin typeface="Times New Roman" panose="02020603050405020304" pitchFamily="18" charset="0"/>
                <a:cs typeface="Times New Roman" panose="02020603050405020304" pitchFamily="18" charset="0"/>
              </a:rPr>
              <a:t>Распределение по энергиям молекул в </a:t>
            </a:r>
            <a:r>
              <a:rPr lang="el-GR" sz="2800" dirty="0">
                <a:latin typeface="Times New Roman" panose="02020603050405020304" pitchFamily="18" charset="0"/>
                <a:cs typeface="Times New Roman" panose="02020603050405020304" pitchFamily="18" charset="0"/>
              </a:rPr>
              <a:t>μ</a:t>
            </a:r>
            <a:r>
              <a:rPr lang="ru-RU" sz="2800" dirty="0">
                <a:latin typeface="Times New Roman" panose="02020603050405020304" pitchFamily="18" charset="0"/>
                <a:cs typeface="Times New Roman" panose="02020603050405020304" pitchFamily="18" charset="0"/>
              </a:rPr>
              <a:t>-пространстве </a:t>
            </a:r>
          </a:p>
        </p:txBody>
      </p:sp>
      <p:graphicFrame>
        <p:nvGraphicFramePr>
          <p:cNvPr id="9" name="Объект 8"/>
          <p:cNvGraphicFramePr>
            <a:graphicFrameLocks noChangeAspect="1"/>
          </p:cNvGraphicFramePr>
          <p:nvPr/>
        </p:nvGraphicFramePr>
        <p:xfrm>
          <a:off x="892175" y="3465513"/>
          <a:ext cx="6523038" cy="911225"/>
        </p:xfrm>
        <a:graphic>
          <a:graphicData uri="http://schemas.openxmlformats.org/presentationml/2006/ole">
            <mc:AlternateContent xmlns:mc="http://schemas.openxmlformats.org/markup-compatibility/2006">
              <mc:Choice xmlns:v="urn:schemas-microsoft-com:vml" Requires="v">
                <p:oleObj spid="_x0000_s20630" name="Equation" r:id="rId3" imgW="3543120" imgH="495000" progId="Equation.DSMT4">
                  <p:embed/>
                </p:oleObj>
              </mc:Choice>
              <mc:Fallback>
                <p:oleObj name="Equation" r:id="rId3" imgW="3543120" imgH="495000" progId="Equation.DSMT4">
                  <p:embed/>
                  <p:pic>
                    <p:nvPicPr>
                      <p:cNvPr id="9" name="Объект 8"/>
                      <p:cNvPicPr/>
                      <p:nvPr/>
                    </p:nvPicPr>
                    <p:blipFill>
                      <a:blip r:embed="rId4"/>
                      <a:stretch>
                        <a:fillRect/>
                      </a:stretch>
                    </p:blipFill>
                    <p:spPr>
                      <a:xfrm>
                        <a:off x="892175" y="3465513"/>
                        <a:ext cx="6523038" cy="911225"/>
                      </a:xfrm>
                      <a:prstGeom prst="rect">
                        <a:avLst/>
                      </a:prstGeom>
                    </p:spPr>
                  </p:pic>
                </p:oleObj>
              </mc:Fallback>
            </mc:AlternateContent>
          </a:graphicData>
        </a:graphic>
      </p:graphicFrame>
      <p:graphicFrame>
        <p:nvGraphicFramePr>
          <p:cNvPr id="10" name="Объект 9"/>
          <p:cNvGraphicFramePr>
            <a:graphicFrameLocks noChangeAspect="1"/>
          </p:cNvGraphicFramePr>
          <p:nvPr/>
        </p:nvGraphicFramePr>
        <p:xfrm>
          <a:off x="1452931" y="896937"/>
          <a:ext cx="5400675" cy="889000"/>
        </p:xfrm>
        <a:graphic>
          <a:graphicData uri="http://schemas.openxmlformats.org/presentationml/2006/ole">
            <mc:AlternateContent xmlns:mc="http://schemas.openxmlformats.org/markup-compatibility/2006">
              <mc:Choice xmlns:v="urn:schemas-microsoft-com:vml" Requires="v">
                <p:oleObj spid="_x0000_s20631" name="Equation" r:id="rId5" imgW="2933640" imgH="482400" progId="Equation.DSMT4">
                  <p:embed/>
                </p:oleObj>
              </mc:Choice>
              <mc:Fallback>
                <p:oleObj name="Equation" r:id="rId5" imgW="2933640" imgH="482400" progId="Equation.DSMT4">
                  <p:embed/>
                  <p:pic>
                    <p:nvPicPr>
                      <p:cNvPr id="10" name="Объект 9"/>
                      <p:cNvPicPr/>
                      <p:nvPr/>
                    </p:nvPicPr>
                    <p:blipFill>
                      <a:blip r:embed="rId6"/>
                      <a:stretch>
                        <a:fillRect/>
                      </a:stretch>
                    </p:blipFill>
                    <p:spPr>
                      <a:xfrm>
                        <a:off x="1452931" y="896937"/>
                        <a:ext cx="5400675" cy="889000"/>
                      </a:xfrm>
                      <a:prstGeom prst="rect">
                        <a:avLst/>
                      </a:prstGeom>
                    </p:spPr>
                  </p:pic>
                </p:oleObj>
              </mc:Fallback>
            </mc:AlternateContent>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val="2845542410"/>
              </p:ext>
            </p:extLst>
          </p:nvPr>
        </p:nvGraphicFramePr>
        <p:xfrm>
          <a:off x="2357438" y="2197100"/>
          <a:ext cx="3451225" cy="871538"/>
        </p:xfrm>
        <a:graphic>
          <a:graphicData uri="http://schemas.openxmlformats.org/presentationml/2006/ole">
            <mc:AlternateContent xmlns:mc="http://schemas.openxmlformats.org/markup-compatibility/2006">
              <mc:Choice xmlns:v="urn:schemas-microsoft-com:vml" Requires="v">
                <p:oleObj spid="_x0000_s20632" name="Equation" r:id="rId7" imgW="2616120" imgH="660240" progId="Equation.DSMT4">
                  <p:embed/>
                </p:oleObj>
              </mc:Choice>
              <mc:Fallback>
                <p:oleObj name="Equation" r:id="rId7" imgW="2616120" imgH="660240" progId="Equation.DSMT4">
                  <p:embed/>
                  <p:pic>
                    <p:nvPicPr>
                      <p:cNvPr id="2" name="Объект 1"/>
                      <p:cNvPicPr/>
                      <p:nvPr/>
                    </p:nvPicPr>
                    <p:blipFill>
                      <a:blip r:embed="rId8"/>
                      <a:stretch>
                        <a:fillRect/>
                      </a:stretch>
                    </p:blipFill>
                    <p:spPr>
                      <a:xfrm>
                        <a:off x="2357438" y="2197100"/>
                        <a:ext cx="3451225" cy="871538"/>
                      </a:xfrm>
                      <a:prstGeom prst="rect">
                        <a:avLst/>
                      </a:prstGeom>
                    </p:spPr>
                  </p:pic>
                </p:oleObj>
              </mc:Fallback>
            </mc:AlternateContent>
          </a:graphicData>
        </a:graphic>
      </p:graphicFrame>
      <p:graphicFrame>
        <p:nvGraphicFramePr>
          <p:cNvPr id="11" name="Объект 10"/>
          <p:cNvGraphicFramePr>
            <a:graphicFrameLocks noChangeAspect="1"/>
          </p:cNvGraphicFramePr>
          <p:nvPr/>
        </p:nvGraphicFramePr>
        <p:xfrm>
          <a:off x="981011" y="4783084"/>
          <a:ext cx="5878046" cy="1021766"/>
        </p:xfrm>
        <a:graphic>
          <a:graphicData uri="http://schemas.openxmlformats.org/presentationml/2006/ole">
            <mc:AlternateContent xmlns:mc="http://schemas.openxmlformats.org/markup-compatibility/2006">
              <mc:Choice xmlns:v="urn:schemas-microsoft-com:vml" Requires="v">
                <p:oleObj spid="_x0000_s20633" name="Equation" r:id="rId9" imgW="2628720" imgH="457200" progId="Equation.DSMT4">
                  <p:embed/>
                </p:oleObj>
              </mc:Choice>
              <mc:Fallback>
                <p:oleObj name="Equation" r:id="rId9" imgW="2628720" imgH="457200" progId="Equation.DSMT4">
                  <p:embed/>
                  <p:pic>
                    <p:nvPicPr>
                      <p:cNvPr id="11" name="Объект 10"/>
                      <p:cNvPicPr/>
                      <p:nvPr/>
                    </p:nvPicPr>
                    <p:blipFill>
                      <a:blip r:embed="rId10"/>
                      <a:stretch>
                        <a:fillRect/>
                      </a:stretch>
                    </p:blipFill>
                    <p:spPr>
                      <a:xfrm>
                        <a:off x="981011" y="4783084"/>
                        <a:ext cx="5878046" cy="1021766"/>
                      </a:xfrm>
                      <a:prstGeom prst="rect">
                        <a:avLst/>
                      </a:prstGeom>
                    </p:spPr>
                  </p:pic>
                </p:oleObj>
              </mc:Fallback>
            </mc:AlternateContent>
          </a:graphicData>
        </a:graphic>
      </p:graphicFrame>
      <p:sp>
        <p:nvSpPr>
          <p:cNvPr id="3" name="Номер слайда 2">
            <a:extLst>
              <a:ext uri="{FF2B5EF4-FFF2-40B4-BE49-F238E27FC236}">
                <a16:creationId xmlns:a16="http://schemas.microsoft.com/office/drawing/2014/main" id="{0A72574B-7041-48C2-BFBB-0F5D477C0A4B}"/>
              </a:ext>
            </a:extLst>
          </p:cNvPr>
          <p:cNvSpPr>
            <a:spLocks noGrp="1"/>
          </p:cNvSpPr>
          <p:nvPr>
            <p:ph type="sldNum" sz="quarter" idx="12"/>
          </p:nvPr>
        </p:nvSpPr>
        <p:spPr/>
        <p:txBody>
          <a:bodyPr/>
          <a:lstStyle/>
          <a:p>
            <a:fld id="{45989385-0C2A-48FD-964C-3721ACD90A99}" type="slidenum">
              <a:rPr lang="ru-RU" smtClean="0"/>
              <a:t>49</a:t>
            </a:fld>
            <a:endParaRPr lang="ru-RU"/>
          </a:p>
        </p:txBody>
      </p:sp>
    </p:spTree>
    <p:extLst>
      <p:ext uri="{BB962C8B-B14F-4D97-AF65-F5344CB8AC3E}">
        <p14:creationId xmlns:p14="http://schemas.microsoft.com/office/powerpoint/2010/main" val="235786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Line 2"/>
          <p:cNvSpPr>
            <a:spLocks noChangeShapeType="1"/>
          </p:cNvSpPr>
          <p:nvPr/>
        </p:nvSpPr>
        <p:spPr bwMode="auto">
          <a:xfrm flipV="1">
            <a:off x="1066800" y="2971800"/>
            <a:ext cx="0" cy="32766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11" name="Line 3"/>
          <p:cNvSpPr>
            <a:spLocks noChangeShapeType="1"/>
          </p:cNvSpPr>
          <p:nvPr/>
        </p:nvSpPr>
        <p:spPr bwMode="auto">
          <a:xfrm>
            <a:off x="1066800" y="6172200"/>
            <a:ext cx="64008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12" name="Freeform 4"/>
          <p:cNvSpPr>
            <a:spLocks/>
          </p:cNvSpPr>
          <p:nvPr/>
        </p:nvSpPr>
        <p:spPr bwMode="auto">
          <a:xfrm>
            <a:off x="1143000" y="4348163"/>
            <a:ext cx="7613650" cy="1820862"/>
          </a:xfrm>
          <a:custGeom>
            <a:avLst/>
            <a:gdLst>
              <a:gd name="T0" fmla="*/ 0 w 4796"/>
              <a:gd name="T1" fmla="*/ 1141 h 1147"/>
              <a:gd name="T2" fmla="*/ 359 w 4796"/>
              <a:gd name="T3" fmla="*/ 1101 h 1147"/>
              <a:gd name="T4" fmla="*/ 779 w 4796"/>
              <a:gd name="T5" fmla="*/ 1083 h 1147"/>
              <a:gd name="T6" fmla="*/ 1118 w 4796"/>
              <a:gd name="T7" fmla="*/ 909 h 1147"/>
              <a:gd name="T8" fmla="*/ 1445 w 4796"/>
              <a:gd name="T9" fmla="*/ 535 h 1147"/>
              <a:gd name="T10" fmla="*/ 1675 w 4796"/>
              <a:gd name="T11" fmla="*/ 260 h 1147"/>
              <a:gd name="T12" fmla="*/ 1831 w 4796"/>
              <a:gd name="T13" fmla="*/ 114 h 1147"/>
              <a:gd name="T14" fmla="*/ 2016 w 4796"/>
              <a:gd name="T15" fmla="*/ 37 h 1147"/>
              <a:gd name="T16" fmla="*/ 2304 w 4796"/>
              <a:gd name="T17" fmla="*/ 37 h 1147"/>
              <a:gd name="T18" fmla="*/ 2608 w 4796"/>
              <a:gd name="T19" fmla="*/ 260 h 1147"/>
              <a:gd name="T20" fmla="*/ 2882 w 4796"/>
              <a:gd name="T21" fmla="*/ 461 h 1147"/>
              <a:gd name="T22" fmla="*/ 3230 w 4796"/>
              <a:gd name="T23" fmla="*/ 699 h 1147"/>
              <a:gd name="T24" fmla="*/ 3577 w 4796"/>
              <a:gd name="T25" fmla="*/ 891 h 1147"/>
              <a:gd name="T26" fmla="*/ 3714 w 4796"/>
              <a:gd name="T27" fmla="*/ 964 h 1147"/>
              <a:gd name="T28" fmla="*/ 4025 w 4796"/>
              <a:gd name="T29" fmla="*/ 1074 h 1147"/>
              <a:gd name="T30" fmla="*/ 4391 w 4796"/>
              <a:gd name="T31" fmla="*/ 1119 h 1147"/>
              <a:gd name="T32" fmla="*/ 4437 w 4796"/>
              <a:gd name="T33" fmla="*/ 1119 h 1147"/>
              <a:gd name="T34" fmla="*/ 4747 w 4796"/>
              <a:gd name="T35" fmla="*/ 1147 h 1147"/>
              <a:gd name="T36" fmla="*/ 4729 w 4796"/>
              <a:gd name="T37" fmla="*/ 1119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96" h="1147">
                <a:moveTo>
                  <a:pt x="0" y="1141"/>
                </a:moveTo>
                <a:cubicBezTo>
                  <a:pt x="60" y="1134"/>
                  <a:pt x="229" y="1111"/>
                  <a:pt x="359" y="1101"/>
                </a:cubicBezTo>
                <a:cubicBezTo>
                  <a:pt x="489" y="1091"/>
                  <a:pt x="653" y="1115"/>
                  <a:pt x="779" y="1083"/>
                </a:cubicBezTo>
                <a:cubicBezTo>
                  <a:pt x="905" y="1051"/>
                  <a:pt x="1007" y="1000"/>
                  <a:pt x="1118" y="909"/>
                </a:cubicBezTo>
                <a:cubicBezTo>
                  <a:pt x="1229" y="818"/>
                  <a:pt x="1352" y="643"/>
                  <a:pt x="1445" y="535"/>
                </a:cubicBezTo>
                <a:cubicBezTo>
                  <a:pt x="1538" y="427"/>
                  <a:pt x="1611" y="330"/>
                  <a:pt x="1675" y="260"/>
                </a:cubicBezTo>
                <a:cubicBezTo>
                  <a:pt x="1739" y="190"/>
                  <a:pt x="1774" y="151"/>
                  <a:pt x="1831" y="114"/>
                </a:cubicBezTo>
                <a:cubicBezTo>
                  <a:pt x="1888" y="77"/>
                  <a:pt x="1937" y="50"/>
                  <a:pt x="2016" y="37"/>
                </a:cubicBezTo>
                <a:cubicBezTo>
                  <a:pt x="2095" y="24"/>
                  <a:pt x="2205" y="0"/>
                  <a:pt x="2304" y="37"/>
                </a:cubicBezTo>
                <a:cubicBezTo>
                  <a:pt x="2403" y="74"/>
                  <a:pt x="2512" y="189"/>
                  <a:pt x="2608" y="260"/>
                </a:cubicBezTo>
                <a:cubicBezTo>
                  <a:pt x="2704" y="331"/>
                  <a:pt x="2778" y="388"/>
                  <a:pt x="2882" y="461"/>
                </a:cubicBezTo>
                <a:cubicBezTo>
                  <a:pt x="2986" y="534"/>
                  <a:pt x="3114" y="627"/>
                  <a:pt x="3230" y="699"/>
                </a:cubicBezTo>
                <a:cubicBezTo>
                  <a:pt x="3346" y="771"/>
                  <a:pt x="3496" y="847"/>
                  <a:pt x="3577" y="891"/>
                </a:cubicBezTo>
                <a:cubicBezTo>
                  <a:pt x="3658" y="935"/>
                  <a:pt x="3639" y="934"/>
                  <a:pt x="3714" y="964"/>
                </a:cubicBezTo>
                <a:cubicBezTo>
                  <a:pt x="3789" y="994"/>
                  <a:pt x="3912" y="1048"/>
                  <a:pt x="4025" y="1074"/>
                </a:cubicBezTo>
                <a:cubicBezTo>
                  <a:pt x="4138" y="1100"/>
                  <a:pt x="4322" y="1111"/>
                  <a:pt x="4391" y="1119"/>
                </a:cubicBezTo>
                <a:cubicBezTo>
                  <a:pt x="4460" y="1127"/>
                  <a:pt x="4378" y="1114"/>
                  <a:pt x="4437" y="1119"/>
                </a:cubicBezTo>
                <a:cubicBezTo>
                  <a:pt x="4496" y="1124"/>
                  <a:pt x="4698" y="1147"/>
                  <a:pt x="4747" y="1147"/>
                </a:cubicBezTo>
                <a:cubicBezTo>
                  <a:pt x="4796" y="1147"/>
                  <a:pt x="4733" y="1125"/>
                  <a:pt x="4729" y="1119"/>
                </a:cubicBezTo>
              </a:path>
            </a:pathLst>
          </a:custGeom>
          <a:noFill/>
          <a:ln w="603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13" name="Rectangle 5"/>
          <p:cNvSpPr>
            <a:spLocks noChangeArrowheads="1"/>
          </p:cNvSpPr>
          <p:nvPr/>
        </p:nvSpPr>
        <p:spPr bwMode="auto">
          <a:xfrm>
            <a:off x="0" y="2514600"/>
            <a:ext cx="1143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ru-RU" sz="4400" b="1">
                <a:solidFill>
                  <a:schemeClr val="tx2"/>
                </a:solidFill>
                <a:latin typeface="Arial" panose="020B0604020202020204" pitchFamily="34" charset="0"/>
                <a:cs typeface="Arial" panose="020B0604020202020204" pitchFamily="34" charset="0"/>
              </a:rPr>
              <a:t>f</a:t>
            </a:r>
            <a:r>
              <a:rPr lang="el-GR" altLang="ru-RU" sz="4400" b="1" baseline="-25000">
                <a:solidFill>
                  <a:schemeClr val="tx2"/>
                </a:solidFill>
                <a:latin typeface="Arial" panose="020B0604020202020204" pitchFamily="34" charset="0"/>
                <a:cs typeface="Arial" panose="020B0604020202020204" pitchFamily="34" charset="0"/>
              </a:rPr>
              <a:t>ε</a:t>
            </a:r>
            <a:endParaRPr lang="el-GR" altLang="ru-RU" sz="4400" b="1">
              <a:solidFill>
                <a:schemeClr val="tx2"/>
              </a:solidFill>
              <a:latin typeface="Arial" panose="020B0604020202020204" pitchFamily="34" charset="0"/>
              <a:cs typeface="Arial" panose="020B0604020202020204" pitchFamily="34" charset="0"/>
            </a:endParaRPr>
          </a:p>
        </p:txBody>
      </p:sp>
      <p:sp>
        <p:nvSpPr>
          <p:cNvPr id="222214" name="Text Box 6"/>
          <p:cNvSpPr txBox="1">
            <a:spLocks noChangeArrowheads="1"/>
          </p:cNvSpPr>
          <p:nvPr/>
        </p:nvSpPr>
        <p:spPr bwMode="auto">
          <a:xfrm>
            <a:off x="7543800" y="6172200"/>
            <a:ext cx="838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ru-RU" sz="4400" b="1">
                <a:cs typeface="Arial" panose="020B0604020202020204" pitchFamily="34" charset="0"/>
              </a:rPr>
              <a:t>ε</a:t>
            </a:r>
            <a:endParaRPr lang="ru-RU" altLang="ru-RU" sz="4400" b="1"/>
          </a:p>
        </p:txBody>
      </p:sp>
      <p:sp>
        <p:nvSpPr>
          <p:cNvPr id="222215" name="Line 7"/>
          <p:cNvSpPr>
            <a:spLocks noChangeShapeType="1"/>
          </p:cNvSpPr>
          <p:nvPr/>
        </p:nvSpPr>
        <p:spPr bwMode="auto">
          <a:xfrm>
            <a:off x="3429000" y="5181600"/>
            <a:ext cx="0" cy="990600"/>
          </a:xfrm>
          <a:prstGeom prst="line">
            <a:avLst/>
          </a:prstGeom>
          <a:noFill/>
          <a:ln w="222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16" name="Line 8"/>
          <p:cNvSpPr>
            <a:spLocks noChangeShapeType="1"/>
          </p:cNvSpPr>
          <p:nvPr/>
        </p:nvSpPr>
        <p:spPr bwMode="auto">
          <a:xfrm>
            <a:off x="3733800" y="4953000"/>
            <a:ext cx="0" cy="1219200"/>
          </a:xfrm>
          <a:prstGeom prst="line">
            <a:avLst/>
          </a:prstGeom>
          <a:noFill/>
          <a:ln w="222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17" name="Line 9"/>
          <p:cNvSpPr>
            <a:spLocks noChangeShapeType="1"/>
          </p:cNvSpPr>
          <p:nvPr/>
        </p:nvSpPr>
        <p:spPr bwMode="auto">
          <a:xfrm>
            <a:off x="3429000" y="51816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18" name="Line 10"/>
          <p:cNvSpPr>
            <a:spLocks noChangeShapeType="1"/>
          </p:cNvSpPr>
          <p:nvPr/>
        </p:nvSpPr>
        <p:spPr bwMode="auto">
          <a:xfrm>
            <a:off x="3429000" y="53340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19" name="Line 11"/>
          <p:cNvSpPr>
            <a:spLocks noChangeShapeType="1"/>
          </p:cNvSpPr>
          <p:nvPr/>
        </p:nvSpPr>
        <p:spPr bwMode="auto">
          <a:xfrm>
            <a:off x="3429000" y="54864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20" name="Line 12"/>
          <p:cNvSpPr>
            <a:spLocks noChangeShapeType="1"/>
          </p:cNvSpPr>
          <p:nvPr/>
        </p:nvSpPr>
        <p:spPr bwMode="auto">
          <a:xfrm>
            <a:off x="3429000" y="56388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21" name="Line 13"/>
          <p:cNvSpPr>
            <a:spLocks noChangeShapeType="1"/>
          </p:cNvSpPr>
          <p:nvPr/>
        </p:nvSpPr>
        <p:spPr bwMode="auto">
          <a:xfrm>
            <a:off x="3429000" y="57912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22" name="Line 14"/>
          <p:cNvSpPr>
            <a:spLocks noChangeShapeType="1"/>
          </p:cNvSpPr>
          <p:nvPr/>
        </p:nvSpPr>
        <p:spPr bwMode="auto">
          <a:xfrm>
            <a:off x="3429000" y="59436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23" name="Line 15"/>
          <p:cNvSpPr>
            <a:spLocks noChangeShapeType="1"/>
          </p:cNvSpPr>
          <p:nvPr/>
        </p:nvSpPr>
        <p:spPr bwMode="auto">
          <a:xfrm rot="21044852">
            <a:off x="3581400" y="5033963"/>
            <a:ext cx="1524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22224" name="Object 16"/>
          <p:cNvGraphicFramePr>
            <a:graphicFrameLocks noChangeAspect="1"/>
          </p:cNvGraphicFramePr>
          <p:nvPr/>
        </p:nvGraphicFramePr>
        <p:xfrm>
          <a:off x="2538413" y="3875088"/>
          <a:ext cx="819150" cy="1116012"/>
        </p:xfrm>
        <a:graphic>
          <a:graphicData uri="http://schemas.openxmlformats.org/presentationml/2006/ole">
            <mc:AlternateContent xmlns:mc="http://schemas.openxmlformats.org/markup-compatibility/2006">
              <mc:Choice xmlns:v="urn:schemas-microsoft-com:vml" Requires="v">
                <p:oleObj spid="_x0000_s21622" name="Equation" r:id="rId4" imgW="419040" imgH="571320" progId="Equation.DSMT4">
                  <p:embed/>
                </p:oleObj>
              </mc:Choice>
              <mc:Fallback>
                <p:oleObj name="Equation" r:id="rId4" imgW="419040" imgH="571320" progId="Equation.DSMT4">
                  <p:embed/>
                  <p:pic>
                    <p:nvPicPr>
                      <p:cNvPr id="222224"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8413" y="3875088"/>
                        <a:ext cx="819150" cy="1116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2225" name="Object 17"/>
          <p:cNvGraphicFramePr>
            <a:graphicFrameLocks noChangeAspect="1"/>
          </p:cNvGraphicFramePr>
          <p:nvPr/>
        </p:nvGraphicFramePr>
        <p:xfrm>
          <a:off x="2346325" y="6319838"/>
          <a:ext cx="717550" cy="538162"/>
        </p:xfrm>
        <a:graphic>
          <a:graphicData uri="http://schemas.openxmlformats.org/presentationml/2006/ole">
            <mc:AlternateContent xmlns:mc="http://schemas.openxmlformats.org/markup-compatibility/2006">
              <mc:Choice xmlns:v="urn:schemas-microsoft-com:vml" Requires="v">
                <p:oleObj spid="_x0000_s21623" name="Equation" r:id="rId6" imgW="304560" imgH="228600" progId="Equation.DSMT4">
                  <p:embed/>
                </p:oleObj>
              </mc:Choice>
              <mc:Fallback>
                <p:oleObj name="Equation" r:id="rId6" imgW="304560" imgH="228600" progId="Equation.DSMT4">
                  <p:embed/>
                  <p:pic>
                    <p:nvPicPr>
                      <p:cNvPr id="222225"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46325" y="6319838"/>
                        <a:ext cx="717550" cy="538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2226" name="Object 18"/>
          <p:cNvGraphicFramePr>
            <a:graphicFrameLocks noChangeAspect="1"/>
          </p:cNvGraphicFramePr>
          <p:nvPr/>
        </p:nvGraphicFramePr>
        <p:xfrm>
          <a:off x="565150" y="762000"/>
          <a:ext cx="7974013" cy="1590675"/>
        </p:xfrm>
        <a:graphic>
          <a:graphicData uri="http://schemas.openxmlformats.org/presentationml/2006/ole">
            <mc:AlternateContent xmlns:mc="http://schemas.openxmlformats.org/markup-compatibility/2006">
              <mc:Choice xmlns:v="urn:schemas-microsoft-com:vml" Requires="v">
                <p:oleObj spid="_x0000_s21624" name="Equation" r:id="rId8" imgW="3213000" imgH="799920" progId="Equation.DSMT4">
                  <p:embed/>
                </p:oleObj>
              </mc:Choice>
              <mc:Fallback>
                <p:oleObj name="Equation" r:id="rId8" imgW="3213000" imgH="799920" progId="Equation.DSMT4">
                  <p:embed/>
                  <p:pic>
                    <p:nvPicPr>
                      <p:cNvPr id="222226"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5150" y="762000"/>
                        <a:ext cx="7974013" cy="1590675"/>
                      </a:xfrm>
                      <a:prstGeom prst="rect">
                        <a:avLst/>
                      </a:prstGeom>
                      <a:noFill/>
                      <a:ln w="47625">
                        <a:solidFill>
                          <a:srgbClr val="3333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2227" name="Line 19"/>
          <p:cNvSpPr>
            <a:spLocks noChangeShapeType="1"/>
          </p:cNvSpPr>
          <p:nvPr/>
        </p:nvSpPr>
        <p:spPr bwMode="auto">
          <a:xfrm>
            <a:off x="3352800" y="4724400"/>
            <a:ext cx="228600" cy="228600"/>
          </a:xfrm>
          <a:prstGeom prst="line">
            <a:avLst/>
          </a:prstGeom>
          <a:noFill/>
          <a:ln w="60325">
            <a:solidFill>
              <a:srgbClr val="6666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28" name="Line 20"/>
          <p:cNvSpPr>
            <a:spLocks noChangeShapeType="1"/>
          </p:cNvSpPr>
          <p:nvPr/>
        </p:nvSpPr>
        <p:spPr bwMode="auto">
          <a:xfrm flipV="1">
            <a:off x="3048000" y="6324600"/>
            <a:ext cx="381000" cy="228600"/>
          </a:xfrm>
          <a:prstGeom prst="line">
            <a:avLst/>
          </a:prstGeom>
          <a:noFill/>
          <a:ln w="60325">
            <a:solidFill>
              <a:srgbClr val="6666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2229" name="Text Box 21"/>
          <p:cNvSpPr txBox="1">
            <a:spLocks noChangeArrowheads="1"/>
          </p:cNvSpPr>
          <p:nvPr/>
        </p:nvSpPr>
        <p:spPr bwMode="auto">
          <a:xfrm>
            <a:off x="1676400" y="0"/>
            <a:ext cx="60531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3600"/>
              <a:t>Распределение Больцмана</a:t>
            </a:r>
          </a:p>
        </p:txBody>
      </p:sp>
      <p:pic>
        <p:nvPicPr>
          <p:cNvPr id="222230" name="Picture 22" descr="Boltsma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29400" y="2590800"/>
            <a:ext cx="2193925" cy="29718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Объект 1">
            <a:extLst>
              <a:ext uri="{FF2B5EF4-FFF2-40B4-BE49-F238E27FC236}">
                <a16:creationId xmlns:a16="http://schemas.microsoft.com/office/drawing/2014/main" id="{28CB4889-1828-4377-BCC9-5703F9A5692D}"/>
              </a:ext>
            </a:extLst>
          </p:cNvPr>
          <p:cNvGraphicFramePr>
            <a:graphicFrameLocks noChangeAspect="1"/>
          </p:cNvGraphicFramePr>
          <p:nvPr>
            <p:extLst>
              <p:ext uri="{D42A27DB-BD31-4B8C-83A1-F6EECF244321}">
                <p14:modId xmlns:p14="http://schemas.microsoft.com/office/powerpoint/2010/main" val="126213306"/>
              </p:ext>
            </p:extLst>
          </p:nvPr>
        </p:nvGraphicFramePr>
        <p:xfrm>
          <a:off x="4430712" y="3622807"/>
          <a:ext cx="519113" cy="571500"/>
        </p:xfrm>
        <a:graphic>
          <a:graphicData uri="http://schemas.openxmlformats.org/presentationml/2006/ole">
            <mc:AlternateContent xmlns:mc="http://schemas.openxmlformats.org/markup-compatibility/2006">
              <mc:Choice xmlns:v="urn:schemas-microsoft-com:vml" Requires="v">
                <p:oleObj spid="_x0000_s21625" name="Equation" r:id="rId11" imgW="519879" imgH="571701" progId="Equation.DSMT4">
                  <p:embed/>
                </p:oleObj>
              </mc:Choice>
              <mc:Fallback>
                <p:oleObj name="Equation" r:id="rId11" imgW="519879" imgH="571701" progId="Equation.DSMT4">
                  <p:embed/>
                  <p:pic>
                    <p:nvPicPr>
                      <p:cNvPr id="0" name=""/>
                      <p:cNvPicPr/>
                      <p:nvPr/>
                    </p:nvPicPr>
                    <p:blipFill>
                      <a:blip r:embed="rId12"/>
                      <a:stretch>
                        <a:fillRect/>
                      </a:stretch>
                    </p:blipFill>
                    <p:spPr>
                      <a:xfrm>
                        <a:off x="4430712" y="3622807"/>
                        <a:ext cx="519113" cy="571500"/>
                      </a:xfrm>
                      <a:prstGeom prst="rect">
                        <a:avLst/>
                      </a:prstGeom>
                    </p:spPr>
                  </p:pic>
                </p:oleObj>
              </mc:Fallback>
            </mc:AlternateContent>
          </a:graphicData>
        </a:graphic>
      </p:graphicFrame>
      <p:sp>
        <p:nvSpPr>
          <p:cNvPr id="24" name="Line 7">
            <a:extLst>
              <a:ext uri="{FF2B5EF4-FFF2-40B4-BE49-F238E27FC236}">
                <a16:creationId xmlns:a16="http://schemas.microsoft.com/office/drawing/2014/main" id="{F45006DF-F013-4360-BA91-0E46566FC622}"/>
              </a:ext>
            </a:extLst>
          </p:cNvPr>
          <p:cNvSpPr>
            <a:spLocks noChangeShapeType="1"/>
          </p:cNvSpPr>
          <p:nvPr/>
        </p:nvSpPr>
        <p:spPr bwMode="auto">
          <a:xfrm>
            <a:off x="4594933" y="4577913"/>
            <a:ext cx="53263" cy="1556188"/>
          </a:xfrm>
          <a:prstGeom prst="line">
            <a:avLst/>
          </a:prstGeom>
          <a:noFill/>
          <a:ln w="47625">
            <a:solidFill>
              <a:srgbClr val="6666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 name="Номер слайда 2">
            <a:extLst>
              <a:ext uri="{FF2B5EF4-FFF2-40B4-BE49-F238E27FC236}">
                <a16:creationId xmlns:a16="http://schemas.microsoft.com/office/drawing/2014/main" id="{044F27E9-E716-43F4-8DEE-CC896D2A6B6E}"/>
              </a:ext>
            </a:extLst>
          </p:cNvPr>
          <p:cNvSpPr>
            <a:spLocks noGrp="1"/>
          </p:cNvSpPr>
          <p:nvPr>
            <p:ph type="sldNum" sz="quarter" idx="12"/>
          </p:nvPr>
        </p:nvSpPr>
        <p:spPr/>
        <p:txBody>
          <a:bodyPr/>
          <a:lstStyle/>
          <a:p>
            <a:fld id="{45989385-0C2A-48FD-964C-3721ACD90A99}" type="slidenum">
              <a:rPr lang="ru-RU" smtClean="0"/>
              <a:t>50</a:t>
            </a:fld>
            <a:endParaRPr lang="ru-RU"/>
          </a:p>
        </p:txBody>
      </p:sp>
    </p:spTree>
    <p:extLst>
      <p:ext uri="{BB962C8B-B14F-4D97-AF65-F5344CB8AC3E}">
        <p14:creationId xmlns:p14="http://schemas.microsoft.com/office/powerpoint/2010/main" val="778613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22226"/>
                                        </p:tgtEl>
                                        <p:attrNameLst>
                                          <p:attrName>style.visibility</p:attrName>
                                        </p:attrNameLst>
                                      </p:cBhvr>
                                      <p:to>
                                        <p:strVal val="visible"/>
                                      </p:to>
                                    </p:set>
                                    <p:anim calcmode="lin" valueType="num">
                                      <p:cBhvr additive="base">
                                        <p:cTn id="7" dur="500" fill="hold"/>
                                        <p:tgtEl>
                                          <p:spTgt spid="222226"/>
                                        </p:tgtEl>
                                        <p:attrNameLst>
                                          <p:attrName>ppt_x</p:attrName>
                                        </p:attrNameLst>
                                      </p:cBhvr>
                                      <p:tavLst>
                                        <p:tav tm="0">
                                          <p:val>
                                            <p:strVal val="0-#ppt_w/2"/>
                                          </p:val>
                                        </p:tav>
                                        <p:tav tm="100000">
                                          <p:val>
                                            <p:strVal val="#ppt_x"/>
                                          </p:val>
                                        </p:tav>
                                      </p:tavLst>
                                    </p:anim>
                                    <p:anim calcmode="lin" valueType="num">
                                      <p:cBhvr additive="base">
                                        <p:cTn id="8" dur="500" fill="hold"/>
                                        <p:tgtEl>
                                          <p:spTgt spid="2222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nodeType="clickEffect">
                                  <p:stCondLst>
                                    <p:cond delay="0"/>
                                  </p:stCondLst>
                                  <p:childTnLst>
                                    <p:set>
                                      <p:cBhvr>
                                        <p:cTn id="12" dur="1" fill="hold">
                                          <p:stCondLst>
                                            <p:cond delay="0"/>
                                          </p:stCondLst>
                                        </p:cTn>
                                        <p:tgtEl>
                                          <p:spTgt spid="222230"/>
                                        </p:tgtEl>
                                        <p:attrNameLst>
                                          <p:attrName>style.visibility</p:attrName>
                                        </p:attrNameLst>
                                      </p:cBhvr>
                                      <p:to>
                                        <p:strVal val="visible"/>
                                      </p:to>
                                    </p:set>
                                    <p:animEffect transition="in" filter="wipe(up)">
                                      <p:cBhvr>
                                        <p:cTn id="13" dur="500"/>
                                        <p:tgtEl>
                                          <p:spTgt spid="222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Line 2"/>
          <p:cNvSpPr>
            <a:spLocks noChangeShapeType="1"/>
          </p:cNvSpPr>
          <p:nvPr/>
        </p:nvSpPr>
        <p:spPr bwMode="auto">
          <a:xfrm flipV="1">
            <a:off x="1066800" y="2971800"/>
            <a:ext cx="0" cy="32766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59" name="Line 3"/>
          <p:cNvSpPr>
            <a:spLocks noChangeShapeType="1"/>
          </p:cNvSpPr>
          <p:nvPr/>
        </p:nvSpPr>
        <p:spPr bwMode="auto">
          <a:xfrm>
            <a:off x="1066800" y="6172200"/>
            <a:ext cx="64008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60" name="Freeform 4"/>
          <p:cNvSpPr>
            <a:spLocks/>
          </p:cNvSpPr>
          <p:nvPr/>
        </p:nvSpPr>
        <p:spPr bwMode="auto">
          <a:xfrm>
            <a:off x="1143000" y="4348163"/>
            <a:ext cx="7613650" cy="1820862"/>
          </a:xfrm>
          <a:custGeom>
            <a:avLst/>
            <a:gdLst>
              <a:gd name="T0" fmla="*/ 0 w 4796"/>
              <a:gd name="T1" fmla="*/ 1141 h 1147"/>
              <a:gd name="T2" fmla="*/ 359 w 4796"/>
              <a:gd name="T3" fmla="*/ 1101 h 1147"/>
              <a:gd name="T4" fmla="*/ 779 w 4796"/>
              <a:gd name="T5" fmla="*/ 1083 h 1147"/>
              <a:gd name="T6" fmla="*/ 1118 w 4796"/>
              <a:gd name="T7" fmla="*/ 909 h 1147"/>
              <a:gd name="T8" fmla="*/ 1445 w 4796"/>
              <a:gd name="T9" fmla="*/ 535 h 1147"/>
              <a:gd name="T10" fmla="*/ 1675 w 4796"/>
              <a:gd name="T11" fmla="*/ 260 h 1147"/>
              <a:gd name="T12" fmla="*/ 1831 w 4796"/>
              <a:gd name="T13" fmla="*/ 114 h 1147"/>
              <a:gd name="T14" fmla="*/ 2016 w 4796"/>
              <a:gd name="T15" fmla="*/ 37 h 1147"/>
              <a:gd name="T16" fmla="*/ 2304 w 4796"/>
              <a:gd name="T17" fmla="*/ 37 h 1147"/>
              <a:gd name="T18" fmla="*/ 2608 w 4796"/>
              <a:gd name="T19" fmla="*/ 260 h 1147"/>
              <a:gd name="T20" fmla="*/ 2882 w 4796"/>
              <a:gd name="T21" fmla="*/ 461 h 1147"/>
              <a:gd name="T22" fmla="*/ 3230 w 4796"/>
              <a:gd name="T23" fmla="*/ 699 h 1147"/>
              <a:gd name="T24" fmla="*/ 3577 w 4796"/>
              <a:gd name="T25" fmla="*/ 891 h 1147"/>
              <a:gd name="T26" fmla="*/ 3714 w 4796"/>
              <a:gd name="T27" fmla="*/ 964 h 1147"/>
              <a:gd name="T28" fmla="*/ 4025 w 4796"/>
              <a:gd name="T29" fmla="*/ 1074 h 1147"/>
              <a:gd name="T30" fmla="*/ 4391 w 4796"/>
              <a:gd name="T31" fmla="*/ 1119 h 1147"/>
              <a:gd name="T32" fmla="*/ 4437 w 4796"/>
              <a:gd name="T33" fmla="*/ 1119 h 1147"/>
              <a:gd name="T34" fmla="*/ 4747 w 4796"/>
              <a:gd name="T35" fmla="*/ 1147 h 1147"/>
              <a:gd name="T36" fmla="*/ 4729 w 4796"/>
              <a:gd name="T37" fmla="*/ 1119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96" h="1147">
                <a:moveTo>
                  <a:pt x="0" y="1141"/>
                </a:moveTo>
                <a:cubicBezTo>
                  <a:pt x="60" y="1134"/>
                  <a:pt x="229" y="1111"/>
                  <a:pt x="359" y="1101"/>
                </a:cubicBezTo>
                <a:cubicBezTo>
                  <a:pt x="489" y="1091"/>
                  <a:pt x="653" y="1115"/>
                  <a:pt x="779" y="1083"/>
                </a:cubicBezTo>
                <a:cubicBezTo>
                  <a:pt x="905" y="1051"/>
                  <a:pt x="1007" y="1000"/>
                  <a:pt x="1118" y="909"/>
                </a:cubicBezTo>
                <a:cubicBezTo>
                  <a:pt x="1229" y="818"/>
                  <a:pt x="1352" y="643"/>
                  <a:pt x="1445" y="535"/>
                </a:cubicBezTo>
                <a:cubicBezTo>
                  <a:pt x="1538" y="427"/>
                  <a:pt x="1611" y="330"/>
                  <a:pt x="1675" y="260"/>
                </a:cubicBezTo>
                <a:cubicBezTo>
                  <a:pt x="1739" y="190"/>
                  <a:pt x="1774" y="151"/>
                  <a:pt x="1831" y="114"/>
                </a:cubicBezTo>
                <a:cubicBezTo>
                  <a:pt x="1888" y="77"/>
                  <a:pt x="1937" y="50"/>
                  <a:pt x="2016" y="37"/>
                </a:cubicBezTo>
                <a:cubicBezTo>
                  <a:pt x="2095" y="24"/>
                  <a:pt x="2205" y="0"/>
                  <a:pt x="2304" y="37"/>
                </a:cubicBezTo>
                <a:cubicBezTo>
                  <a:pt x="2403" y="74"/>
                  <a:pt x="2512" y="189"/>
                  <a:pt x="2608" y="260"/>
                </a:cubicBezTo>
                <a:cubicBezTo>
                  <a:pt x="2704" y="331"/>
                  <a:pt x="2778" y="388"/>
                  <a:pt x="2882" y="461"/>
                </a:cubicBezTo>
                <a:cubicBezTo>
                  <a:pt x="2986" y="534"/>
                  <a:pt x="3114" y="627"/>
                  <a:pt x="3230" y="699"/>
                </a:cubicBezTo>
                <a:cubicBezTo>
                  <a:pt x="3346" y="771"/>
                  <a:pt x="3496" y="847"/>
                  <a:pt x="3577" y="891"/>
                </a:cubicBezTo>
                <a:cubicBezTo>
                  <a:pt x="3658" y="935"/>
                  <a:pt x="3639" y="934"/>
                  <a:pt x="3714" y="964"/>
                </a:cubicBezTo>
                <a:cubicBezTo>
                  <a:pt x="3789" y="994"/>
                  <a:pt x="3912" y="1048"/>
                  <a:pt x="4025" y="1074"/>
                </a:cubicBezTo>
                <a:cubicBezTo>
                  <a:pt x="4138" y="1100"/>
                  <a:pt x="4322" y="1111"/>
                  <a:pt x="4391" y="1119"/>
                </a:cubicBezTo>
                <a:cubicBezTo>
                  <a:pt x="4460" y="1127"/>
                  <a:pt x="4378" y="1114"/>
                  <a:pt x="4437" y="1119"/>
                </a:cubicBezTo>
                <a:cubicBezTo>
                  <a:pt x="4496" y="1124"/>
                  <a:pt x="4698" y="1147"/>
                  <a:pt x="4747" y="1147"/>
                </a:cubicBezTo>
                <a:cubicBezTo>
                  <a:pt x="4796" y="1147"/>
                  <a:pt x="4733" y="1125"/>
                  <a:pt x="4729" y="1119"/>
                </a:cubicBezTo>
              </a:path>
            </a:pathLst>
          </a:custGeom>
          <a:noFill/>
          <a:ln w="603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61" name="Rectangle 5"/>
          <p:cNvSpPr>
            <a:spLocks noChangeArrowheads="1"/>
          </p:cNvSpPr>
          <p:nvPr/>
        </p:nvSpPr>
        <p:spPr bwMode="auto">
          <a:xfrm>
            <a:off x="0" y="2514600"/>
            <a:ext cx="1143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ru-RU" sz="4400" b="1">
                <a:solidFill>
                  <a:schemeClr val="tx2"/>
                </a:solidFill>
                <a:latin typeface="Arial" panose="020B0604020202020204" pitchFamily="34" charset="0"/>
                <a:cs typeface="Arial" panose="020B0604020202020204" pitchFamily="34" charset="0"/>
              </a:rPr>
              <a:t>f</a:t>
            </a:r>
            <a:r>
              <a:rPr lang="el-GR" altLang="ru-RU" sz="4400" b="1" baseline="-25000">
                <a:solidFill>
                  <a:schemeClr val="tx2"/>
                </a:solidFill>
                <a:latin typeface="Arial" panose="020B0604020202020204" pitchFamily="34" charset="0"/>
                <a:cs typeface="Arial" panose="020B0604020202020204" pitchFamily="34" charset="0"/>
              </a:rPr>
              <a:t>ε</a:t>
            </a:r>
            <a:endParaRPr lang="el-GR" altLang="ru-RU" sz="4400" b="1">
              <a:solidFill>
                <a:schemeClr val="tx2"/>
              </a:solidFill>
              <a:latin typeface="Arial" panose="020B0604020202020204" pitchFamily="34" charset="0"/>
              <a:cs typeface="Arial" panose="020B0604020202020204" pitchFamily="34" charset="0"/>
            </a:endParaRPr>
          </a:p>
        </p:txBody>
      </p:sp>
      <p:sp>
        <p:nvSpPr>
          <p:cNvPr id="224262" name="Text Box 6"/>
          <p:cNvSpPr txBox="1">
            <a:spLocks noChangeArrowheads="1"/>
          </p:cNvSpPr>
          <p:nvPr/>
        </p:nvSpPr>
        <p:spPr bwMode="auto">
          <a:xfrm>
            <a:off x="7543800" y="6172200"/>
            <a:ext cx="838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ru-RU" sz="4400" b="1">
                <a:cs typeface="Arial" panose="020B0604020202020204" pitchFamily="34" charset="0"/>
              </a:rPr>
              <a:t>ε</a:t>
            </a:r>
            <a:endParaRPr lang="ru-RU" altLang="ru-RU" sz="4400" b="1"/>
          </a:p>
        </p:txBody>
      </p:sp>
      <p:sp>
        <p:nvSpPr>
          <p:cNvPr id="224263" name="Line 7"/>
          <p:cNvSpPr>
            <a:spLocks noChangeShapeType="1"/>
          </p:cNvSpPr>
          <p:nvPr/>
        </p:nvSpPr>
        <p:spPr bwMode="auto">
          <a:xfrm>
            <a:off x="5410200" y="5029200"/>
            <a:ext cx="0" cy="1143000"/>
          </a:xfrm>
          <a:prstGeom prst="line">
            <a:avLst/>
          </a:prstGeom>
          <a:noFill/>
          <a:ln w="47625">
            <a:solidFill>
              <a:srgbClr val="6666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24264" name="Object 8"/>
          <p:cNvGraphicFramePr>
            <a:graphicFrameLocks noChangeAspect="1"/>
          </p:cNvGraphicFramePr>
          <p:nvPr>
            <p:extLst>
              <p:ext uri="{D42A27DB-BD31-4B8C-83A1-F6EECF244321}">
                <p14:modId xmlns:p14="http://schemas.microsoft.com/office/powerpoint/2010/main" val="2481755068"/>
              </p:ext>
            </p:extLst>
          </p:nvPr>
        </p:nvGraphicFramePr>
        <p:xfrm>
          <a:off x="5416550" y="6210300"/>
          <a:ext cx="382588" cy="677863"/>
        </p:xfrm>
        <a:graphic>
          <a:graphicData uri="http://schemas.openxmlformats.org/presentationml/2006/ole">
            <mc:AlternateContent xmlns:mc="http://schemas.openxmlformats.org/markup-compatibility/2006">
              <mc:Choice xmlns:v="urn:schemas-microsoft-com:vml" Requires="v">
                <p:oleObj spid="_x0000_s22760" name="Equation" r:id="rId4" imgW="164880" imgH="291960" progId="Equation.DSMT4">
                  <p:embed/>
                </p:oleObj>
              </mc:Choice>
              <mc:Fallback>
                <p:oleObj name="Equation" r:id="rId4" imgW="164880" imgH="291960" progId="Equation.DSMT4">
                  <p:embed/>
                  <p:pic>
                    <p:nvPicPr>
                      <p:cNvPr id="224264" name="Object 8"/>
                      <p:cNvPicPr>
                        <a:picLocks noChangeAspect="1" noChangeArrowheads="1"/>
                      </p:cNvPicPr>
                      <p:nvPr/>
                    </p:nvPicPr>
                    <p:blipFill>
                      <a:blip r:embed="rId5"/>
                      <a:srcRect/>
                      <a:stretch>
                        <a:fillRect/>
                      </a:stretch>
                    </p:blipFill>
                    <p:spPr bwMode="auto">
                      <a:xfrm>
                        <a:off x="5416550" y="6210300"/>
                        <a:ext cx="382588" cy="677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4265" name="Line 9"/>
          <p:cNvSpPr>
            <a:spLocks noChangeShapeType="1"/>
          </p:cNvSpPr>
          <p:nvPr/>
        </p:nvSpPr>
        <p:spPr bwMode="auto">
          <a:xfrm>
            <a:off x="3429000" y="5181600"/>
            <a:ext cx="0" cy="990600"/>
          </a:xfrm>
          <a:prstGeom prst="line">
            <a:avLst/>
          </a:prstGeom>
          <a:noFill/>
          <a:ln w="222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66" name="Line 10"/>
          <p:cNvSpPr>
            <a:spLocks noChangeShapeType="1"/>
          </p:cNvSpPr>
          <p:nvPr/>
        </p:nvSpPr>
        <p:spPr bwMode="auto">
          <a:xfrm>
            <a:off x="3733800" y="4953000"/>
            <a:ext cx="0" cy="1219200"/>
          </a:xfrm>
          <a:prstGeom prst="line">
            <a:avLst/>
          </a:prstGeom>
          <a:noFill/>
          <a:ln w="222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67" name="Line 11"/>
          <p:cNvSpPr>
            <a:spLocks noChangeShapeType="1"/>
          </p:cNvSpPr>
          <p:nvPr/>
        </p:nvSpPr>
        <p:spPr bwMode="auto">
          <a:xfrm>
            <a:off x="3429000" y="51816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68" name="Line 12"/>
          <p:cNvSpPr>
            <a:spLocks noChangeShapeType="1"/>
          </p:cNvSpPr>
          <p:nvPr/>
        </p:nvSpPr>
        <p:spPr bwMode="auto">
          <a:xfrm>
            <a:off x="3429000" y="53340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69" name="Line 13"/>
          <p:cNvSpPr>
            <a:spLocks noChangeShapeType="1"/>
          </p:cNvSpPr>
          <p:nvPr/>
        </p:nvSpPr>
        <p:spPr bwMode="auto">
          <a:xfrm>
            <a:off x="3429000" y="54864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70" name="Line 14"/>
          <p:cNvSpPr>
            <a:spLocks noChangeShapeType="1"/>
          </p:cNvSpPr>
          <p:nvPr/>
        </p:nvSpPr>
        <p:spPr bwMode="auto">
          <a:xfrm>
            <a:off x="3429000" y="56388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71" name="Line 15"/>
          <p:cNvSpPr>
            <a:spLocks noChangeShapeType="1"/>
          </p:cNvSpPr>
          <p:nvPr/>
        </p:nvSpPr>
        <p:spPr bwMode="auto">
          <a:xfrm>
            <a:off x="3429000" y="57912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72" name="Line 16"/>
          <p:cNvSpPr>
            <a:spLocks noChangeShapeType="1"/>
          </p:cNvSpPr>
          <p:nvPr/>
        </p:nvSpPr>
        <p:spPr bwMode="auto">
          <a:xfrm>
            <a:off x="3429000" y="5943600"/>
            <a:ext cx="3048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73" name="Line 17"/>
          <p:cNvSpPr>
            <a:spLocks noChangeShapeType="1"/>
          </p:cNvSpPr>
          <p:nvPr/>
        </p:nvSpPr>
        <p:spPr bwMode="auto">
          <a:xfrm rot="21044852">
            <a:off x="3581400" y="5033963"/>
            <a:ext cx="152400" cy="152400"/>
          </a:xfrm>
          <a:prstGeom prst="line">
            <a:avLst/>
          </a:prstGeom>
          <a:noFill/>
          <a:ln w="47625">
            <a:solidFill>
              <a:srgbClr val="66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24274" name="Object 18"/>
          <p:cNvGraphicFramePr>
            <a:graphicFrameLocks noChangeAspect="1"/>
          </p:cNvGraphicFramePr>
          <p:nvPr/>
        </p:nvGraphicFramePr>
        <p:xfrm>
          <a:off x="2538413" y="3875088"/>
          <a:ext cx="819150" cy="1116012"/>
        </p:xfrm>
        <a:graphic>
          <a:graphicData uri="http://schemas.openxmlformats.org/presentationml/2006/ole">
            <mc:AlternateContent xmlns:mc="http://schemas.openxmlformats.org/markup-compatibility/2006">
              <mc:Choice xmlns:v="urn:schemas-microsoft-com:vml" Requires="v">
                <p:oleObj spid="_x0000_s22761" name="Equation" r:id="rId6" imgW="419040" imgH="571320" progId="Equation.DSMT4">
                  <p:embed/>
                </p:oleObj>
              </mc:Choice>
              <mc:Fallback>
                <p:oleObj name="Equation" r:id="rId6" imgW="419040" imgH="571320" progId="Equation.DSMT4">
                  <p:embed/>
                  <p:pic>
                    <p:nvPicPr>
                      <p:cNvPr id="224274"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8413" y="3875088"/>
                        <a:ext cx="819150" cy="1116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75" name="Object 19"/>
          <p:cNvGraphicFramePr>
            <a:graphicFrameLocks noChangeAspect="1"/>
          </p:cNvGraphicFramePr>
          <p:nvPr/>
        </p:nvGraphicFramePr>
        <p:xfrm>
          <a:off x="2346325" y="6319838"/>
          <a:ext cx="717550" cy="538162"/>
        </p:xfrm>
        <a:graphic>
          <a:graphicData uri="http://schemas.openxmlformats.org/presentationml/2006/ole">
            <mc:AlternateContent xmlns:mc="http://schemas.openxmlformats.org/markup-compatibility/2006">
              <mc:Choice xmlns:v="urn:schemas-microsoft-com:vml" Requires="v">
                <p:oleObj spid="_x0000_s22762" name="Equation" r:id="rId8" imgW="304560" imgH="228600" progId="Equation.DSMT4">
                  <p:embed/>
                </p:oleObj>
              </mc:Choice>
              <mc:Fallback>
                <p:oleObj name="Equation" r:id="rId8" imgW="304560" imgH="228600" progId="Equation.DSMT4">
                  <p:embed/>
                  <p:pic>
                    <p:nvPicPr>
                      <p:cNvPr id="224275"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46325" y="6319838"/>
                        <a:ext cx="717550" cy="538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76" name="Object 20"/>
          <p:cNvGraphicFramePr>
            <a:graphicFrameLocks noChangeAspect="1"/>
          </p:cNvGraphicFramePr>
          <p:nvPr/>
        </p:nvGraphicFramePr>
        <p:xfrm>
          <a:off x="865188" y="762000"/>
          <a:ext cx="7373937" cy="1590675"/>
        </p:xfrm>
        <a:graphic>
          <a:graphicData uri="http://schemas.openxmlformats.org/presentationml/2006/ole">
            <mc:AlternateContent xmlns:mc="http://schemas.openxmlformats.org/markup-compatibility/2006">
              <mc:Choice xmlns:v="urn:schemas-microsoft-com:vml" Requires="v">
                <p:oleObj spid="_x0000_s22763" name="Equation" r:id="rId10" imgW="2971800" imgH="799920" progId="Equation.DSMT4">
                  <p:embed/>
                </p:oleObj>
              </mc:Choice>
              <mc:Fallback>
                <p:oleObj name="Equation" r:id="rId10" imgW="2971800" imgH="799920" progId="Equation.DSMT4">
                  <p:embed/>
                  <p:pic>
                    <p:nvPicPr>
                      <p:cNvPr id="224276" name="Object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5188" y="762000"/>
                        <a:ext cx="7373937" cy="1590675"/>
                      </a:xfrm>
                      <a:prstGeom prst="rect">
                        <a:avLst/>
                      </a:prstGeom>
                      <a:noFill/>
                      <a:ln w="47625">
                        <a:solidFill>
                          <a:srgbClr val="3333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77" name="Object 21"/>
          <p:cNvGraphicFramePr>
            <a:graphicFrameLocks noChangeAspect="1"/>
          </p:cNvGraphicFramePr>
          <p:nvPr>
            <p:extLst>
              <p:ext uri="{D42A27DB-BD31-4B8C-83A1-F6EECF244321}">
                <p14:modId xmlns:p14="http://schemas.microsoft.com/office/powerpoint/2010/main" val="1582672046"/>
              </p:ext>
            </p:extLst>
          </p:nvPr>
        </p:nvGraphicFramePr>
        <p:xfrm>
          <a:off x="5624513" y="3271838"/>
          <a:ext cx="781050" cy="838200"/>
        </p:xfrm>
        <a:graphic>
          <a:graphicData uri="http://schemas.openxmlformats.org/presentationml/2006/ole">
            <mc:AlternateContent xmlns:mc="http://schemas.openxmlformats.org/markup-compatibility/2006">
              <mc:Choice xmlns:v="urn:schemas-microsoft-com:vml" Requires="v">
                <p:oleObj spid="_x0000_s22764" name="Equation" r:id="rId12" imgW="520560" imgH="558720" progId="Equation.DSMT4">
                  <p:embed/>
                </p:oleObj>
              </mc:Choice>
              <mc:Fallback>
                <p:oleObj name="Equation" r:id="rId12" imgW="520560" imgH="558720" progId="Equation.DSMT4">
                  <p:embed/>
                  <p:pic>
                    <p:nvPicPr>
                      <p:cNvPr id="224277" name="Object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24513" y="3271838"/>
                        <a:ext cx="781050" cy="838200"/>
                      </a:xfrm>
                      <a:prstGeom prst="rect">
                        <a:avLst/>
                      </a:prstGeom>
                      <a:noFill/>
                      <a:ln>
                        <a:noFill/>
                      </a:ln>
                      <a:effectLst/>
                    </p:spPr>
                  </p:pic>
                </p:oleObj>
              </mc:Fallback>
            </mc:AlternateContent>
          </a:graphicData>
        </a:graphic>
      </p:graphicFrame>
      <p:sp>
        <p:nvSpPr>
          <p:cNvPr id="224278" name="Line 22"/>
          <p:cNvSpPr>
            <a:spLocks noChangeShapeType="1"/>
          </p:cNvSpPr>
          <p:nvPr/>
        </p:nvSpPr>
        <p:spPr bwMode="auto">
          <a:xfrm>
            <a:off x="3352800" y="4724400"/>
            <a:ext cx="228600" cy="228600"/>
          </a:xfrm>
          <a:prstGeom prst="line">
            <a:avLst/>
          </a:prstGeom>
          <a:noFill/>
          <a:ln w="60325">
            <a:solidFill>
              <a:srgbClr val="6666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79" name="Line 23"/>
          <p:cNvSpPr>
            <a:spLocks noChangeShapeType="1"/>
          </p:cNvSpPr>
          <p:nvPr/>
        </p:nvSpPr>
        <p:spPr bwMode="auto">
          <a:xfrm flipV="1">
            <a:off x="3048000" y="6324600"/>
            <a:ext cx="381000" cy="228600"/>
          </a:xfrm>
          <a:prstGeom prst="line">
            <a:avLst/>
          </a:prstGeom>
          <a:noFill/>
          <a:ln w="60325">
            <a:solidFill>
              <a:srgbClr val="6666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4280" name="Text Box 24"/>
          <p:cNvSpPr txBox="1">
            <a:spLocks noChangeArrowheads="1"/>
          </p:cNvSpPr>
          <p:nvPr/>
        </p:nvSpPr>
        <p:spPr bwMode="auto">
          <a:xfrm>
            <a:off x="2484438" y="0"/>
            <a:ext cx="382746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3600"/>
              <a:t>Средняя энергия</a:t>
            </a:r>
          </a:p>
        </p:txBody>
      </p:sp>
      <p:sp>
        <p:nvSpPr>
          <p:cNvPr id="224281" name="Line 25"/>
          <p:cNvSpPr>
            <a:spLocks noChangeShapeType="1"/>
          </p:cNvSpPr>
          <p:nvPr/>
        </p:nvSpPr>
        <p:spPr bwMode="auto">
          <a:xfrm flipH="1">
            <a:off x="5429249" y="4175548"/>
            <a:ext cx="357189" cy="515091"/>
          </a:xfrm>
          <a:prstGeom prst="line">
            <a:avLst/>
          </a:prstGeom>
          <a:noFill/>
          <a:ln w="60325">
            <a:solidFill>
              <a:srgbClr val="6666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pic>
        <p:nvPicPr>
          <p:cNvPr id="224282" name="Picture 26" descr="Boltsma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29400" y="2590800"/>
            <a:ext cx="2193925" cy="29718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24283" name="Object 27"/>
          <p:cNvGraphicFramePr>
            <a:graphicFrameLocks noChangeAspect="1"/>
          </p:cNvGraphicFramePr>
          <p:nvPr/>
        </p:nvGraphicFramePr>
        <p:xfrm>
          <a:off x="1692275" y="2565400"/>
          <a:ext cx="2089150" cy="1093788"/>
        </p:xfrm>
        <a:graphic>
          <a:graphicData uri="http://schemas.openxmlformats.org/presentationml/2006/ole">
            <mc:AlternateContent xmlns:mc="http://schemas.openxmlformats.org/markup-compatibility/2006">
              <mc:Choice xmlns:v="urn:schemas-microsoft-com:vml" Requires="v">
                <p:oleObj spid="_x0000_s22765" name="Equation" r:id="rId15" imgW="1701720" imgH="888840" progId="Equation.DSMT4">
                  <p:embed/>
                </p:oleObj>
              </mc:Choice>
              <mc:Fallback>
                <p:oleObj name="Equation" r:id="rId15" imgW="1701720" imgH="888840" progId="Equation.DSMT4">
                  <p:embed/>
                  <p:pic>
                    <p:nvPicPr>
                      <p:cNvPr id="224283" name="Object 2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92275" y="2565400"/>
                        <a:ext cx="2089150" cy="1093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Объект 1">
            <a:extLst>
              <a:ext uri="{FF2B5EF4-FFF2-40B4-BE49-F238E27FC236}">
                <a16:creationId xmlns:a16="http://schemas.microsoft.com/office/drawing/2014/main" id="{6AA25AA9-7675-4CAE-A710-F8CC3795E115}"/>
              </a:ext>
            </a:extLst>
          </p:cNvPr>
          <p:cNvGraphicFramePr>
            <a:graphicFrameLocks noChangeAspect="1"/>
          </p:cNvGraphicFramePr>
          <p:nvPr>
            <p:extLst>
              <p:ext uri="{D42A27DB-BD31-4B8C-83A1-F6EECF244321}">
                <p14:modId xmlns:p14="http://schemas.microsoft.com/office/powerpoint/2010/main" val="1062096820"/>
              </p:ext>
            </p:extLst>
          </p:nvPr>
        </p:nvGraphicFramePr>
        <p:xfrm>
          <a:off x="4443413" y="3470275"/>
          <a:ext cx="520700" cy="571500"/>
        </p:xfrm>
        <a:graphic>
          <a:graphicData uri="http://schemas.openxmlformats.org/presentationml/2006/ole">
            <mc:AlternateContent xmlns:mc="http://schemas.openxmlformats.org/markup-compatibility/2006">
              <mc:Choice xmlns:v="urn:schemas-microsoft-com:vml" Requires="v">
                <p:oleObj spid="_x0000_s22766" name="Equation" r:id="rId17" imgW="520560" imgH="571320" progId="Equation.DSMT4">
                  <p:embed/>
                </p:oleObj>
              </mc:Choice>
              <mc:Fallback>
                <p:oleObj name="Equation" r:id="rId17" imgW="520560" imgH="571320" progId="Equation.DSMT4">
                  <p:embed/>
                  <p:pic>
                    <p:nvPicPr>
                      <p:cNvPr id="0" name=""/>
                      <p:cNvPicPr/>
                      <p:nvPr/>
                    </p:nvPicPr>
                    <p:blipFill>
                      <a:blip r:embed="rId18"/>
                      <a:stretch>
                        <a:fillRect/>
                      </a:stretch>
                    </p:blipFill>
                    <p:spPr>
                      <a:xfrm>
                        <a:off x="4443413" y="3470275"/>
                        <a:ext cx="520700" cy="571500"/>
                      </a:xfrm>
                      <a:prstGeom prst="rect">
                        <a:avLst/>
                      </a:prstGeom>
                    </p:spPr>
                  </p:pic>
                </p:oleObj>
              </mc:Fallback>
            </mc:AlternateContent>
          </a:graphicData>
        </a:graphic>
      </p:graphicFrame>
      <p:sp>
        <p:nvSpPr>
          <p:cNvPr id="29" name="Line 7">
            <a:extLst>
              <a:ext uri="{FF2B5EF4-FFF2-40B4-BE49-F238E27FC236}">
                <a16:creationId xmlns:a16="http://schemas.microsoft.com/office/drawing/2014/main" id="{D2346899-37BB-4E82-A58F-2AA8899BC0E9}"/>
              </a:ext>
            </a:extLst>
          </p:cNvPr>
          <p:cNvSpPr>
            <a:spLocks noChangeShapeType="1"/>
          </p:cNvSpPr>
          <p:nvPr/>
        </p:nvSpPr>
        <p:spPr bwMode="auto">
          <a:xfrm>
            <a:off x="4594933" y="4577913"/>
            <a:ext cx="53263" cy="1556188"/>
          </a:xfrm>
          <a:prstGeom prst="line">
            <a:avLst/>
          </a:prstGeom>
          <a:noFill/>
          <a:ln w="47625">
            <a:solidFill>
              <a:srgbClr val="66669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 name="Номер слайда 2">
            <a:extLst>
              <a:ext uri="{FF2B5EF4-FFF2-40B4-BE49-F238E27FC236}">
                <a16:creationId xmlns:a16="http://schemas.microsoft.com/office/drawing/2014/main" id="{76517383-38F3-4EED-96CF-39117FAF5900}"/>
              </a:ext>
            </a:extLst>
          </p:cNvPr>
          <p:cNvSpPr>
            <a:spLocks noGrp="1"/>
          </p:cNvSpPr>
          <p:nvPr>
            <p:ph type="sldNum" sz="quarter" idx="12"/>
          </p:nvPr>
        </p:nvSpPr>
        <p:spPr/>
        <p:txBody>
          <a:bodyPr/>
          <a:lstStyle/>
          <a:p>
            <a:fld id="{45989385-0C2A-48FD-964C-3721ACD90A99}" type="slidenum">
              <a:rPr lang="ru-RU" smtClean="0"/>
              <a:t>51</a:t>
            </a:fld>
            <a:endParaRPr lang="ru-RU"/>
          </a:p>
        </p:txBody>
      </p:sp>
    </p:spTree>
    <p:extLst>
      <p:ext uri="{BB962C8B-B14F-4D97-AF65-F5344CB8AC3E}">
        <p14:creationId xmlns:p14="http://schemas.microsoft.com/office/powerpoint/2010/main" val="28624053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Line 2"/>
          <p:cNvSpPr>
            <a:spLocks noChangeShapeType="1"/>
          </p:cNvSpPr>
          <p:nvPr/>
        </p:nvSpPr>
        <p:spPr bwMode="auto">
          <a:xfrm flipV="1">
            <a:off x="838200" y="533400"/>
            <a:ext cx="0" cy="54864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07" name="Freeform 3"/>
          <p:cNvSpPr>
            <a:spLocks/>
          </p:cNvSpPr>
          <p:nvPr/>
        </p:nvSpPr>
        <p:spPr bwMode="auto">
          <a:xfrm>
            <a:off x="855663" y="2365375"/>
            <a:ext cx="2773362" cy="3622675"/>
          </a:xfrm>
          <a:custGeom>
            <a:avLst/>
            <a:gdLst>
              <a:gd name="T0" fmla="*/ 0 w 1747"/>
              <a:gd name="T1" fmla="*/ 2277 h 2282"/>
              <a:gd name="T2" fmla="*/ 1235 w 1747"/>
              <a:gd name="T3" fmla="*/ 2277 h 2282"/>
              <a:gd name="T4" fmla="*/ 1399 w 1747"/>
              <a:gd name="T5" fmla="*/ 2249 h 2282"/>
              <a:gd name="T6" fmla="*/ 1582 w 1747"/>
              <a:gd name="T7" fmla="*/ 2185 h 2282"/>
              <a:gd name="T8" fmla="*/ 1637 w 1747"/>
              <a:gd name="T9" fmla="*/ 1948 h 2282"/>
              <a:gd name="T10" fmla="*/ 1646 w 1747"/>
              <a:gd name="T11" fmla="*/ 1710 h 2282"/>
              <a:gd name="T12" fmla="*/ 1646 w 1747"/>
              <a:gd name="T13" fmla="*/ 1536 h 2282"/>
              <a:gd name="T14" fmla="*/ 1637 w 1747"/>
              <a:gd name="T15" fmla="*/ 1372 h 2282"/>
              <a:gd name="T16" fmla="*/ 1646 w 1747"/>
              <a:gd name="T17" fmla="*/ 1079 h 2282"/>
              <a:gd name="T18" fmla="*/ 1637 w 1747"/>
              <a:gd name="T19" fmla="*/ 1262 h 2282"/>
              <a:gd name="T20" fmla="*/ 1637 w 1747"/>
              <a:gd name="T21" fmla="*/ 951 h 2282"/>
              <a:gd name="T22" fmla="*/ 1646 w 1747"/>
              <a:gd name="T23" fmla="*/ 860 h 2282"/>
              <a:gd name="T24" fmla="*/ 1646 w 1747"/>
              <a:gd name="T25" fmla="*/ 677 h 2282"/>
              <a:gd name="T26" fmla="*/ 1637 w 1747"/>
              <a:gd name="T27" fmla="*/ 768 h 2282"/>
              <a:gd name="T28" fmla="*/ 1637 w 1747"/>
              <a:gd name="T29" fmla="*/ 576 h 2282"/>
              <a:gd name="T30" fmla="*/ 1637 w 1747"/>
              <a:gd name="T31" fmla="*/ 512 h 2282"/>
              <a:gd name="T32" fmla="*/ 1637 w 1747"/>
              <a:gd name="T33" fmla="*/ 467 h 2282"/>
              <a:gd name="T34" fmla="*/ 1646 w 1747"/>
              <a:gd name="T35" fmla="*/ 375 h 2282"/>
              <a:gd name="T36" fmla="*/ 1664 w 1747"/>
              <a:gd name="T37" fmla="*/ 293 h 2282"/>
              <a:gd name="T38" fmla="*/ 1674 w 1747"/>
              <a:gd name="T39" fmla="*/ 165 h 2282"/>
              <a:gd name="T40" fmla="*/ 1701 w 1747"/>
              <a:gd name="T41" fmla="*/ 32 h 2282"/>
              <a:gd name="T42" fmla="*/ 1747 w 1747"/>
              <a:gd name="T43" fmla="*/ 0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7" h="2282">
                <a:moveTo>
                  <a:pt x="0" y="2277"/>
                </a:moveTo>
                <a:cubicBezTo>
                  <a:pt x="206" y="2277"/>
                  <a:pt x="1002" y="2282"/>
                  <a:pt x="1235" y="2277"/>
                </a:cubicBezTo>
                <a:cubicBezTo>
                  <a:pt x="1468" y="2272"/>
                  <a:pt x="1341" y="2264"/>
                  <a:pt x="1399" y="2249"/>
                </a:cubicBezTo>
                <a:cubicBezTo>
                  <a:pt x="1457" y="2234"/>
                  <a:pt x="1542" y="2235"/>
                  <a:pt x="1582" y="2185"/>
                </a:cubicBezTo>
                <a:cubicBezTo>
                  <a:pt x="1622" y="2135"/>
                  <a:pt x="1626" y="2027"/>
                  <a:pt x="1637" y="1948"/>
                </a:cubicBezTo>
                <a:cubicBezTo>
                  <a:pt x="1648" y="1869"/>
                  <a:pt x="1645" y="1779"/>
                  <a:pt x="1646" y="1710"/>
                </a:cubicBezTo>
                <a:cubicBezTo>
                  <a:pt x="1647" y="1641"/>
                  <a:pt x="1647" y="1592"/>
                  <a:pt x="1646" y="1536"/>
                </a:cubicBezTo>
                <a:cubicBezTo>
                  <a:pt x="1645" y="1480"/>
                  <a:pt x="1637" y="1448"/>
                  <a:pt x="1637" y="1372"/>
                </a:cubicBezTo>
                <a:cubicBezTo>
                  <a:pt x="1637" y="1296"/>
                  <a:pt x="1646" y="1097"/>
                  <a:pt x="1646" y="1079"/>
                </a:cubicBezTo>
                <a:cubicBezTo>
                  <a:pt x="1646" y="1061"/>
                  <a:pt x="1639" y="1283"/>
                  <a:pt x="1637" y="1262"/>
                </a:cubicBezTo>
                <a:cubicBezTo>
                  <a:pt x="1635" y="1241"/>
                  <a:pt x="1635" y="1018"/>
                  <a:pt x="1637" y="951"/>
                </a:cubicBezTo>
                <a:cubicBezTo>
                  <a:pt x="1639" y="884"/>
                  <a:pt x="1645" y="906"/>
                  <a:pt x="1646" y="860"/>
                </a:cubicBezTo>
                <a:cubicBezTo>
                  <a:pt x="1647" y="814"/>
                  <a:pt x="1647" y="692"/>
                  <a:pt x="1646" y="677"/>
                </a:cubicBezTo>
                <a:cubicBezTo>
                  <a:pt x="1645" y="662"/>
                  <a:pt x="1638" y="785"/>
                  <a:pt x="1637" y="768"/>
                </a:cubicBezTo>
                <a:cubicBezTo>
                  <a:pt x="1636" y="751"/>
                  <a:pt x="1637" y="619"/>
                  <a:pt x="1637" y="576"/>
                </a:cubicBezTo>
                <a:cubicBezTo>
                  <a:pt x="1637" y="533"/>
                  <a:pt x="1637" y="530"/>
                  <a:pt x="1637" y="512"/>
                </a:cubicBezTo>
                <a:cubicBezTo>
                  <a:pt x="1637" y="494"/>
                  <a:pt x="1636" y="490"/>
                  <a:pt x="1637" y="467"/>
                </a:cubicBezTo>
                <a:cubicBezTo>
                  <a:pt x="1638" y="444"/>
                  <a:pt x="1641" y="404"/>
                  <a:pt x="1646" y="375"/>
                </a:cubicBezTo>
                <a:cubicBezTo>
                  <a:pt x="1651" y="346"/>
                  <a:pt x="1659" y="328"/>
                  <a:pt x="1664" y="293"/>
                </a:cubicBezTo>
                <a:cubicBezTo>
                  <a:pt x="1669" y="258"/>
                  <a:pt x="1668" y="208"/>
                  <a:pt x="1674" y="165"/>
                </a:cubicBezTo>
                <a:cubicBezTo>
                  <a:pt x="1680" y="122"/>
                  <a:pt x="1689" y="60"/>
                  <a:pt x="1701" y="32"/>
                </a:cubicBezTo>
                <a:cubicBezTo>
                  <a:pt x="1713" y="4"/>
                  <a:pt x="1738" y="7"/>
                  <a:pt x="1747" y="0"/>
                </a:cubicBezTo>
              </a:path>
            </a:pathLst>
          </a:custGeom>
          <a:noFill/>
          <a:ln w="476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08" name="Freeform 4"/>
          <p:cNvSpPr>
            <a:spLocks/>
          </p:cNvSpPr>
          <p:nvPr/>
        </p:nvSpPr>
        <p:spPr bwMode="auto">
          <a:xfrm>
            <a:off x="3657600" y="2362200"/>
            <a:ext cx="4659313" cy="3600450"/>
          </a:xfrm>
          <a:custGeom>
            <a:avLst/>
            <a:gdLst>
              <a:gd name="T0" fmla="*/ 0 w 2935"/>
              <a:gd name="T1" fmla="*/ 0 h 2268"/>
              <a:gd name="T2" fmla="*/ 91 w 2935"/>
              <a:gd name="T3" fmla="*/ 414 h 2268"/>
              <a:gd name="T4" fmla="*/ 82 w 2935"/>
              <a:gd name="T5" fmla="*/ 1227 h 2268"/>
              <a:gd name="T6" fmla="*/ 82 w 2935"/>
              <a:gd name="T7" fmla="*/ 1218 h 2268"/>
              <a:gd name="T8" fmla="*/ 91 w 2935"/>
              <a:gd name="T9" fmla="*/ 1675 h 2268"/>
              <a:gd name="T10" fmla="*/ 119 w 2935"/>
              <a:gd name="T11" fmla="*/ 2105 h 2268"/>
              <a:gd name="T12" fmla="*/ 283 w 2935"/>
              <a:gd name="T13" fmla="*/ 2242 h 2268"/>
              <a:gd name="T14" fmla="*/ 777 w 2935"/>
              <a:gd name="T15" fmla="*/ 2261 h 2268"/>
              <a:gd name="T16" fmla="*/ 1225 w 2935"/>
              <a:gd name="T17" fmla="*/ 2251 h 2268"/>
              <a:gd name="T18" fmla="*/ 1810 w 2935"/>
              <a:gd name="T19" fmla="*/ 2251 h 2268"/>
              <a:gd name="T20" fmla="*/ 2341 w 2935"/>
              <a:gd name="T21" fmla="*/ 2261 h 2268"/>
              <a:gd name="T22" fmla="*/ 2935 w 2935"/>
              <a:gd name="T23" fmla="*/ 2251 h 2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35" h="2268">
                <a:moveTo>
                  <a:pt x="0" y="0"/>
                </a:moveTo>
                <a:cubicBezTo>
                  <a:pt x="15" y="69"/>
                  <a:pt x="77" y="210"/>
                  <a:pt x="91" y="414"/>
                </a:cubicBezTo>
                <a:cubicBezTo>
                  <a:pt x="105" y="618"/>
                  <a:pt x="84" y="1093"/>
                  <a:pt x="82" y="1227"/>
                </a:cubicBezTo>
                <a:cubicBezTo>
                  <a:pt x="80" y="1361"/>
                  <a:pt x="80" y="1143"/>
                  <a:pt x="82" y="1218"/>
                </a:cubicBezTo>
                <a:cubicBezTo>
                  <a:pt x="84" y="1293"/>
                  <a:pt x="85" y="1527"/>
                  <a:pt x="91" y="1675"/>
                </a:cubicBezTo>
                <a:cubicBezTo>
                  <a:pt x="97" y="1823"/>
                  <a:pt x="87" y="2010"/>
                  <a:pt x="119" y="2105"/>
                </a:cubicBezTo>
                <a:cubicBezTo>
                  <a:pt x="151" y="2200"/>
                  <a:pt x="173" y="2216"/>
                  <a:pt x="283" y="2242"/>
                </a:cubicBezTo>
                <a:cubicBezTo>
                  <a:pt x="393" y="2268"/>
                  <a:pt x="620" y="2260"/>
                  <a:pt x="777" y="2261"/>
                </a:cubicBezTo>
                <a:cubicBezTo>
                  <a:pt x="934" y="2262"/>
                  <a:pt x="1053" y="2253"/>
                  <a:pt x="1225" y="2251"/>
                </a:cubicBezTo>
                <a:cubicBezTo>
                  <a:pt x="1397" y="2249"/>
                  <a:pt x="1624" y="2249"/>
                  <a:pt x="1810" y="2251"/>
                </a:cubicBezTo>
                <a:cubicBezTo>
                  <a:pt x="1996" y="2253"/>
                  <a:pt x="2154" y="2261"/>
                  <a:pt x="2341" y="2261"/>
                </a:cubicBezTo>
                <a:cubicBezTo>
                  <a:pt x="2528" y="2261"/>
                  <a:pt x="2811" y="2253"/>
                  <a:pt x="2935" y="2251"/>
                </a:cubicBezTo>
              </a:path>
            </a:pathLst>
          </a:custGeom>
          <a:noFill/>
          <a:ln w="476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09" name="Text Box 5"/>
          <p:cNvSpPr txBox="1">
            <a:spLocks noChangeArrowheads="1"/>
          </p:cNvSpPr>
          <p:nvPr/>
        </p:nvSpPr>
        <p:spPr bwMode="auto">
          <a:xfrm>
            <a:off x="8001000" y="6096000"/>
            <a:ext cx="533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600"/>
              <a:t>E</a:t>
            </a:r>
            <a:endParaRPr lang="ru-RU" altLang="ru-RU" sz="3600"/>
          </a:p>
        </p:txBody>
      </p:sp>
      <p:sp>
        <p:nvSpPr>
          <p:cNvPr id="226310" name="Line 6"/>
          <p:cNvSpPr>
            <a:spLocks noChangeShapeType="1"/>
          </p:cNvSpPr>
          <p:nvPr/>
        </p:nvSpPr>
        <p:spPr bwMode="auto">
          <a:xfrm>
            <a:off x="838200" y="6019800"/>
            <a:ext cx="72390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11" name="Line 7"/>
          <p:cNvSpPr>
            <a:spLocks noChangeShapeType="1"/>
          </p:cNvSpPr>
          <p:nvPr/>
        </p:nvSpPr>
        <p:spPr bwMode="auto">
          <a:xfrm flipH="1">
            <a:off x="1752600" y="2438400"/>
            <a:ext cx="1219200" cy="762000"/>
          </a:xfrm>
          <a:prstGeom prst="line">
            <a:avLst/>
          </a:prstGeom>
          <a:noFill/>
          <a:ln w="6032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12" name="Line 8"/>
          <p:cNvSpPr>
            <a:spLocks noChangeShapeType="1"/>
          </p:cNvSpPr>
          <p:nvPr/>
        </p:nvSpPr>
        <p:spPr bwMode="auto">
          <a:xfrm flipH="1">
            <a:off x="4419600" y="4114800"/>
            <a:ext cx="1066800" cy="457200"/>
          </a:xfrm>
          <a:prstGeom prst="line">
            <a:avLst/>
          </a:prstGeom>
          <a:noFill/>
          <a:ln w="60325">
            <a:solidFill>
              <a:srgbClr val="6666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13" name="Text Box 9"/>
          <p:cNvSpPr txBox="1">
            <a:spLocks noChangeArrowheads="1"/>
          </p:cNvSpPr>
          <p:nvPr/>
        </p:nvSpPr>
        <p:spPr bwMode="auto">
          <a:xfrm>
            <a:off x="3429000" y="6019800"/>
            <a:ext cx="1066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3200" b="1"/>
              <a:t>E</a:t>
            </a:r>
            <a:r>
              <a:rPr lang="ru-RU" altLang="ru-RU" sz="3200" b="1" baseline="-25000"/>
              <a:t>ср</a:t>
            </a:r>
            <a:endParaRPr lang="ru-RU" altLang="ru-RU" sz="3200" b="1"/>
          </a:p>
        </p:txBody>
      </p:sp>
      <p:graphicFrame>
        <p:nvGraphicFramePr>
          <p:cNvPr id="226314" name="Object 10"/>
          <p:cNvGraphicFramePr>
            <a:graphicFrameLocks noChangeAspect="1"/>
          </p:cNvGraphicFramePr>
          <p:nvPr/>
        </p:nvGraphicFramePr>
        <p:xfrm>
          <a:off x="4876800" y="76200"/>
          <a:ext cx="4191000" cy="1084263"/>
        </p:xfrm>
        <a:graphic>
          <a:graphicData uri="http://schemas.openxmlformats.org/presentationml/2006/ole">
            <mc:AlternateContent xmlns:mc="http://schemas.openxmlformats.org/markup-compatibility/2006">
              <mc:Choice xmlns:v="urn:schemas-microsoft-com:vml" Requires="v">
                <p:oleObj spid="_x0000_s23662" name="Equation" r:id="rId4" imgW="2209680" imgH="571320" progId="Equation.DSMT4">
                  <p:embed/>
                </p:oleObj>
              </mc:Choice>
              <mc:Fallback>
                <p:oleObj name="Equation" r:id="rId4" imgW="2209680" imgH="571320" progId="Equation.DSMT4">
                  <p:embed/>
                  <p:pic>
                    <p:nvPicPr>
                      <p:cNvPr id="226314"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76200"/>
                        <a:ext cx="4191000" cy="1084263"/>
                      </a:xfrm>
                      <a:prstGeom prst="rect">
                        <a:avLst/>
                      </a:prstGeom>
                      <a:noFill/>
                      <a:ln w="349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6315" name="Freeform 11"/>
          <p:cNvSpPr>
            <a:spLocks/>
          </p:cNvSpPr>
          <p:nvPr/>
        </p:nvSpPr>
        <p:spPr bwMode="auto">
          <a:xfrm>
            <a:off x="838200" y="1025525"/>
            <a:ext cx="4273550" cy="4943475"/>
          </a:xfrm>
          <a:custGeom>
            <a:avLst/>
            <a:gdLst>
              <a:gd name="T0" fmla="*/ 0 w 2692"/>
              <a:gd name="T1" fmla="*/ 3098 h 3114"/>
              <a:gd name="T2" fmla="*/ 192 w 2692"/>
              <a:gd name="T3" fmla="*/ 3098 h 3114"/>
              <a:gd name="T4" fmla="*/ 960 w 2692"/>
              <a:gd name="T5" fmla="*/ 3098 h 3114"/>
              <a:gd name="T6" fmla="*/ 1344 w 2692"/>
              <a:gd name="T7" fmla="*/ 3098 h 3114"/>
              <a:gd name="T8" fmla="*/ 1584 w 2692"/>
              <a:gd name="T9" fmla="*/ 3002 h 3114"/>
              <a:gd name="T10" fmla="*/ 1824 w 2692"/>
              <a:gd name="T11" fmla="*/ 2714 h 3114"/>
              <a:gd name="T12" fmla="*/ 1971 w 2692"/>
              <a:gd name="T13" fmla="*/ 2355 h 3114"/>
              <a:gd name="T14" fmla="*/ 2101 w 2692"/>
              <a:gd name="T15" fmla="*/ 2011 h 3114"/>
              <a:gd name="T16" fmla="*/ 2343 w 2692"/>
              <a:gd name="T17" fmla="*/ 1305 h 3114"/>
              <a:gd name="T18" fmla="*/ 2649 w 2692"/>
              <a:gd name="T19" fmla="*/ 153 h 3114"/>
              <a:gd name="T20" fmla="*/ 2603 w 2692"/>
              <a:gd name="T21" fmla="*/ 385 h 3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92" h="3114">
                <a:moveTo>
                  <a:pt x="0" y="3098"/>
                </a:moveTo>
                <a:cubicBezTo>
                  <a:pt x="16" y="3098"/>
                  <a:pt x="32" y="3098"/>
                  <a:pt x="192" y="3098"/>
                </a:cubicBezTo>
                <a:cubicBezTo>
                  <a:pt x="352" y="3098"/>
                  <a:pt x="768" y="3098"/>
                  <a:pt x="960" y="3098"/>
                </a:cubicBezTo>
                <a:cubicBezTo>
                  <a:pt x="1152" y="3098"/>
                  <a:pt x="1240" y="3114"/>
                  <a:pt x="1344" y="3098"/>
                </a:cubicBezTo>
                <a:cubicBezTo>
                  <a:pt x="1448" y="3082"/>
                  <a:pt x="1504" y="3066"/>
                  <a:pt x="1584" y="3002"/>
                </a:cubicBezTo>
                <a:cubicBezTo>
                  <a:pt x="1664" y="2938"/>
                  <a:pt x="1760" y="2822"/>
                  <a:pt x="1824" y="2714"/>
                </a:cubicBezTo>
                <a:cubicBezTo>
                  <a:pt x="1888" y="2606"/>
                  <a:pt x="1925" y="2472"/>
                  <a:pt x="1971" y="2355"/>
                </a:cubicBezTo>
                <a:cubicBezTo>
                  <a:pt x="2017" y="2238"/>
                  <a:pt x="2039" y="2186"/>
                  <a:pt x="2101" y="2011"/>
                </a:cubicBezTo>
                <a:cubicBezTo>
                  <a:pt x="2163" y="1836"/>
                  <a:pt x="2252" y="1615"/>
                  <a:pt x="2343" y="1305"/>
                </a:cubicBezTo>
                <a:cubicBezTo>
                  <a:pt x="2434" y="995"/>
                  <a:pt x="2606" y="306"/>
                  <a:pt x="2649" y="153"/>
                </a:cubicBezTo>
                <a:cubicBezTo>
                  <a:pt x="2692" y="0"/>
                  <a:pt x="2613" y="337"/>
                  <a:pt x="2603" y="385"/>
                </a:cubicBezTo>
              </a:path>
            </a:pathLst>
          </a:custGeom>
          <a:noFill/>
          <a:ln w="60325" cap="flat">
            <a:solidFill>
              <a:srgbClr val="666699"/>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6316" name="Freeform 12"/>
          <p:cNvSpPr>
            <a:spLocks/>
          </p:cNvSpPr>
          <p:nvPr/>
        </p:nvSpPr>
        <p:spPr bwMode="auto">
          <a:xfrm>
            <a:off x="914400" y="381000"/>
            <a:ext cx="6872288" cy="5638800"/>
          </a:xfrm>
          <a:custGeom>
            <a:avLst/>
            <a:gdLst>
              <a:gd name="T0" fmla="*/ 0 w 4329"/>
              <a:gd name="T1" fmla="*/ 0 h 3552"/>
              <a:gd name="T2" fmla="*/ 223 w 4329"/>
              <a:gd name="T3" fmla="*/ 1078 h 3552"/>
              <a:gd name="T4" fmla="*/ 399 w 4329"/>
              <a:gd name="T5" fmla="*/ 1588 h 3552"/>
              <a:gd name="T6" fmla="*/ 706 w 4329"/>
              <a:gd name="T7" fmla="*/ 2183 h 3552"/>
              <a:gd name="T8" fmla="*/ 1012 w 4329"/>
              <a:gd name="T9" fmla="*/ 2620 h 3552"/>
              <a:gd name="T10" fmla="*/ 1551 w 4329"/>
              <a:gd name="T11" fmla="*/ 3140 h 3552"/>
              <a:gd name="T12" fmla="*/ 2361 w 4329"/>
              <a:gd name="T13" fmla="*/ 3493 h 3552"/>
              <a:gd name="T14" fmla="*/ 2937 w 4329"/>
              <a:gd name="T15" fmla="*/ 3493 h 3552"/>
              <a:gd name="T16" fmla="*/ 3417 w 4329"/>
              <a:gd name="T17" fmla="*/ 3493 h 3552"/>
              <a:gd name="T18" fmla="*/ 3897 w 4329"/>
              <a:gd name="T19" fmla="*/ 3541 h 3552"/>
              <a:gd name="T20" fmla="*/ 4089 w 4329"/>
              <a:gd name="T21" fmla="*/ 3541 h 3552"/>
              <a:gd name="T22" fmla="*/ 4233 w 4329"/>
              <a:gd name="T23" fmla="*/ 3541 h 3552"/>
              <a:gd name="T24" fmla="*/ 4329 w 4329"/>
              <a:gd name="T25" fmla="*/ 3541 h 3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9" h="3552">
                <a:moveTo>
                  <a:pt x="0" y="0"/>
                </a:moveTo>
                <a:cubicBezTo>
                  <a:pt x="36" y="180"/>
                  <a:pt x="157" y="813"/>
                  <a:pt x="223" y="1078"/>
                </a:cubicBezTo>
                <a:cubicBezTo>
                  <a:pt x="289" y="1343"/>
                  <a:pt x="319" y="1404"/>
                  <a:pt x="399" y="1588"/>
                </a:cubicBezTo>
                <a:cubicBezTo>
                  <a:pt x="479" y="1772"/>
                  <a:pt x="604" y="2011"/>
                  <a:pt x="706" y="2183"/>
                </a:cubicBezTo>
                <a:cubicBezTo>
                  <a:pt x="808" y="2355"/>
                  <a:pt x="871" y="2461"/>
                  <a:pt x="1012" y="2620"/>
                </a:cubicBezTo>
                <a:cubicBezTo>
                  <a:pt x="1153" y="2779"/>
                  <a:pt x="1326" y="2994"/>
                  <a:pt x="1551" y="3140"/>
                </a:cubicBezTo>
                <a:cubicBezTo>
                  <a:pt x="1776" y="3286"/>
                  <a:pt x="2130" y="3434"/>
                  <a:pt x="2361" y="3493"/>
                </a:cubicBezTo>
                <a:cubicBezTo>
                  <a:pt x="2592" y="3552"/>
                  <a:pt x="2761" y="3493"/>
                  <a:pt x="2937" y="3493"/>
                </a:cubicBezTo>
                <a:cubicBezTo>
                  <a:pt x="3113" y="3493"/>
                  <a:pt x="3257" y="3485"/>
                  <a:pt x="3417" y="3493"/>
                </a:cubicBezTo>
                <a:cubicBezTo>
                  <a:pt x="3577" y="3501"/>
                  <a:pt x="3785" y="3533"/>
                  <a:pt x="3897" y="3541"/>
                </a:cubicBezTo>
                <a:cubicBezTo>
                  <a:pt x="4009" y="3549"/>
                  <a:pt x="4033" y="3541"/>
                  <a:pt x="4089" y="3541"/>
                </a:cubicBezTo>
                <a:cubicBezTo>
                  <a:pt x="4145" y="3541"/>
                  <a:pt x="4193" y="3541"/>
                  <a:pt x="4233" y="3541"/>
                </a:cubicBezTo>
                <a:cubicBezTo>
                  <a:pt x="4273" y="3541"/>
                  <a:pt x="4301" y="3541"/>
                  <a:pt x="4329" y="3541"/>
                </a:cubicBezTo>
              </a:path>
            </a:pathLst>
          </a:custGeom>
          <a:noFill/>
          <a:ln w="60325" cap="flat">
            <a:solidFill>
              <a:srgbClr val="339966"/>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26317" name="Object 13"/>
          <p:cNvGraphicFramePr>
            <a:graphicFrameLocks noChangeAspect="1"/>
          </p:cNvGraphicFramePr>
          <p:nvPr/>
        </p:nvGraphicFramePr>
        <p:xfrm>
          <a:off x="5565775" y="3543300"/>
          <a:ext cx="2890838" cy="1208088"/>
        </p:xfrm>
        <a:graphic>
          <a:graphicData uri="http://schemas.openxmlformats.org/presentationml/2006/ole">
            <mc:AlternateContent xmlns:mc="http://schemas.openxmlformats.org/markup-compatibility/2006">
              <mc:Choice xmlns:v="urn:schemas-microsoft-com:vml" Requires="v">
                <p:oleObj spid="_x0000_s23663" name="Equation" r:id="rId6" imgW="1460160" imgH="609480" progId="Equation.DSMT4">
                  <p:embed/>
                </p:oleObj>
              </mc:Choice>
              <mc:Fallback>
                <p:oleObj name="Equation" r:id="rId6" imgW="1460160" imgH="609480" progId="Equation.DSMT4">
                  <p:embed/>
                  <p:pic>
                    <p:nvPicPr>
                      <p:cNvPr id="226317"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5775" y="3543300"/>
                        <a:ext cx="2890838" cy="1208088"/>
                      </a:xfrm>
                      <a:prstGeom prst="rect">
                        <a:avLst/>
                      </a:prstGeom>
                      <a:noFill/>
                      <a:ln w="47625">
                        <a:solidFill>
                          <a:srgbClr val="6666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6318" name="Object 14"/>
          <p:cNvGraphicFramePr>
            <a:graphicFrameLocks noChangeAspect="1"/>
          </p:cNvGraphicFramePr>
          <p:nvPr/>
        </p:nvGraphicFramePr>
        <p:xfrm>
          <a:off x="1295400" y="1219200"/>
          <a:ext cx="3200400" cy="955675"/>
        </p:xfrm>
        <a:graphic>
          <a:graphicData uri="http://schemas.openxmlformats.org/presentationml/2006/ole">
            <mc:AlternateContent xmlns:mc="http://schemas.openxmlformats.org/markup-compatibility/2006">
              <mc:Choice xmlns:v="urn:schemas-microsoft-com:vml" Requires="v">
                <p:oleObj spid="_x0000_s23664" name="Equation" r:id="rId8" imgW="1574640" imgH="469800" progId="Equation.DSMT4">
                  <p:embed/>
                </p:oleObj>
              </mc:Choice>
              <mc:Fallback>
                <p:oleObj name="Equation" r:id="rId8" imgW="1574640" imgH="469800" progId="Equation.DSMT4">
                  <p:embed/>
                  <p:pic>
                    <p:nvPicPr>
                      <p:cNvPr id="226318"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5400" y="1219200"/>
                        <a:ext cx="3200400" cy="955675"/>
                      </a:xfrm>
                      <a:prstGeom prst="rect">
                        <a:avLst/>
                      </a:prstGeom>
                      <a:noFill/>
                      <a:ln w="47625">
                        <a:solidFill>
                          <a:srgbClr val="008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Номер слайда 1">
            <a:extLst>
              <a:ext uri="{FF2B5EF4-FFF2-40B4-BE49-F238E27FC236}">
                <a16:creationId xmlns:a16="http://schemas.microsoft.com/office/drawing/2014/main" id="{9E8E7FE5-9EBD-4728-B47F-C0DE2053B669}"/>
              </a:ext>
            </a:extLst>
          </p:cNvPr>
          <p:cNvSpPr>
            <a:spLocks noGrp="1"/>
          </p:cNvSpPr>
          <p:nvPr>
            <p:ph type="sldNum" sz="quarter" idx="12"/>
          </p:nvPr>
        </p:nvSpPr>
        <p:spPr/>
        <p:txBody>
          <a:bodyPr/>
          <a:lstStyle/>
          <a:p>
            <a:fld id="{45989385-0C2A-48FD-964C-3721ACD90A99}" type="slidenum">
              <a:rPr lang="ru-RU" smtClean="0"/>
              <a:t>52</a:t>
            </a:fld>
            <a:endParaRPr lang="ru-RU"/>
          </a:p>
        </p:txBody>
      </p:sp>
    </p:spTree>
    <p:extLst>
      <p:ext uri="{BB962C8B-B14F-4D97-AF65-F5344CB8AC3E}">
        <p14:creationId xmlns:p14="http://schemas.microsoft.com/office/powerpoint/2010/main" val="32125920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Line 2"/>
          <p:cNvSpPr>
            <a:spLocks noChangeShapeType="1"/>
          </p:cNvSpPr>
          <p:nvPr/>
        </p:nvSpPr>
        <p:spPr bwMode="auto">
          <a:xfrm flipV="1">
            <a:off x="1066800" y="2971800"/>
            <a:ext cx="0" cy="327660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8355" name="Freeform 3"/>
          <p:cNvSpPr>
            <a:spLocks/>
          </p:cNvSpPr>
          <p:nvPr/>
        </p:nvSpPr>
        <p:spPr bwMode="auto">
          <a:xfrm>
            <a:off x="1143000" y="4316413"/>
            <a:ext cx="7927975" cy="1844675"/>
          </a:xfrm>
          <a:custGeom>
            <a:avLst/>
            <a:gdLst>
              <a:gd name="T0" fmla="*/ 0 w 4994"/>
              <a:gd name="T1" fmla="*/ 1158 h 1162"/>
              <a:gd name="T2" fmla="*/ 350 w 4994"/>
              <a:gd name="T3" fmla="*/ 1139 h 1162"/>
              <a:gd name="T4" fmla="*/ 789 w 4994"/>
              <a:gd name="T5" fmla="*/ 1103 h 1162"/>
              <a:gd name="T6" fmla="*/ 1127 w 4994"/>
              <a:gd name="T7" fmla="*/ 966 h 1162"/>
              <a:gd name="T8" fmla="*/ 1383 w 4994"/>
              <a:gd name="T9" fmla="*/ 810 h 1162"/>
              <a:gd name="T10" fmla="*/ 1493 w 4994"/>
              <a:gd name="T11" fmla="*/ 719 h 1162"/>
              <a:gd name="T12" fmla="*/ 1575 w 4994"/>
              <a:gd name="T13" fmla="*/ 636 h 1162"/>
              <a:gd name="T14" fmla="*/ 1630 w 4994"/>
              <a:gd name="T15" fmla="*/ 572 h 1162"/>
              <a:gd name="T16" fmla="*/ 1767 w 4994"/>
              <a:gd name="T17" fmla="*/ 390 h 1162"/>
              <a:gd name="T18" fmla="*/ 1858 w 4994"/>
              <a:gd name="T19" fmla="*/ 252 h 1162"/>
              <a:gd name="T20" fmla="*/ 1931 w 4994"/>
              <a:gd name="T21" fmla="*/ 143 h 1162"/>
              <a:gd name="T22" fmla="*/ 2087 w 4994"/>
              <a:gd name="T23" fmla="*/ 15 h 1162"/>
              <a:gd name="T24" fmla="*/ 2304 w 4994"/>
              <a:gd name="T25" fmla="*/ 54 h 1162"/>
              <a:gd name="T26" fmla="*/ 2690 w 4994"/>
              <a:gd name="T27" fmla="*/ 298 h 1162"/>
              <a:gd name="T28" fmla="*/ 2983 w 4994"/>
              <a:gd name="T29" fmla="*/ 518 h 1162"/>
              <a:gd name="T30" fmla="*/ 3458 w 4994"/>
              <a:gd name="T31" fmla="*/ 819 h 1162"/>
              <a:gd name="T32" fmla="*/ 3769 w 4994"/>
              <a:gd name="T33" fmla="*/ 984 h 1162"/>
              <a:gd name="T34" fmla="*/ 4034 w 4994"/>
              <a:gd name="T35" fmla="*/ 1094 h 1162"/>
              <a:gd name="T36" fmla="*/ 4501 w 4994"/>
              <a:gd name="T37" fmla="*/ 1130 h 1162"/>
              <a:gd name="T38" fmla="*/ 4217 w 4994"/>
              <a:gd name="T39" fmla="*/ 1103 h 1162"/>
              <a:gd name="T40" fmla="*/ 4738 w 4994"/>
              <a:gd name="T41" fmla="*/ 1158 h 1162"/>
              <a:gd name="T42" fmla="*/ 4354 w 4994"/>
              <a:gd name="T43" fmla="*/ 1130 h 1162"/>
              <a:gd name="T44" fmla="*/ 4994 w 4994"/>
              <a:gd name="T45" fmla="*/ 1139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94" h="1162">
                <a:moveTo>
                  <a:pt x="0" y="1158"/>
                </a:moveTo>
                <a:cubicBezTo>
                  <a:pt x="58" y="1155"/>
                  <a:pt x="219" y="1148"/>
                  <a:pt x="350" y="1139"/>
                </a:cubicBezTo>
                <a:cubicBezTo>
                  <a:pt x="481" y="1130"/>
                  <a:pt x="660" y="1132"/>
                  <a:pt x="789" y="1103"/>
                </a:cubicBezTo>
                <a:cubicBezTo>
                  <a:pt x="918" y="1074"/>
                  <a:pt x="1028" y="1015"/>
                  <a:pt x="1127" y="966"/>
                </a:cubicBezTo>
                <a:cubicBezTo>
                  <a:pt x="1226" y="917"/>
                  <a:pt x="1322" y="851"/>
                  <a:pt x="1383" y="810"/>
                </a:cubicBezTo>
                <a:cubicBezTo>
                  <a:pt x="1444" y="769"/>
                  <a:pt x="1461" y="748"/>
                  <a:pt x="1493" y="719"/>
                </a:cubicBezTo>
                <a:cubicBezTo>
                  <a:pt x="1525" y="690"/>
                  <a:pt x="1552" y="660"/>
                  <a:pt x="1575" y="636"/>
                </a:cubicBezTo>
                <a:cubicBezTo>
                  <a:pt x="1598" y="612"/>
                  <a:pt x="1598" y="613"/>
                  <a:pt x="1630" y="572"/>
                </a:cubicBezTo>
                <a:cubicBezTo>
                  <a:pt x="1662" y="531"/>
                  <a:pt x="1729" y="443"/>
                  <a:pt x="1767" y="390"/>
                </a:cubicBezTo>
                <a:cubicBezTo>
                  <a:pt x="1805" y="337"/>
                  <a:pt x="1831" y="293"/>
                  <a:pt x="1858" y="252"/>
                </a:cubicBezTo>
                <a:cubicBezTo>
                  <a:pt x="1885" y="211"/>
                  <a:pt x="1893" y="183"/>
                  <a:pt x="1931" y="143"/>
                </a:cubicBezTo>
                <a:cubicBezTo>
                  <a:pt x="1969" y="103"/>
                  <a:pt x="2025" y="30"/>
                  <a:pt x="2087" y="15"/>
                </a:cubicBezTo>
                <a:cubicBezTo>
                  <a:pt x="2149" y="0"/>
                  <a:pt x="2203" y="7"/>
                  <a:pt x="2304" y="54"/>
                </a:cubicBezTo>
                <a:cubicBezTo>
                  <a:pt x="2405" y="101"/>
                  <a:pt x="2577" y="221"/>
                  <a:pt x="2690" y="298"/>
                </a:cubicBezTo>
                <a:cubicBezTo>
                  <a:pt x="2803" y="375"/>
                  <a:pt x="2855" y="431"/>
                  <a:pt x="2983" y="518"/>
                </a:cubicBezTo>
                <a:cubicBezTo>
                  <a:pt x="3111" y="605"/>
                  <a:pt x="3327" y="741"/>
                  <a:pt x="3458" y="819"/>
                </a:cubicBezTo>
                <a:cubicBezTo>
                  <a:pt x="3589" y="897"/>
                  <a:pt x="3673" y="938"/>
                  <a:pt x="3769" y="984"/>
                </a:cubicBezTo>
                <a:cubicBezTo>
                  <a:pt x="3865" y="1030"/>
                  <a:pt x="3912" y="1070"/>
                  <a:pt x="4034" y="1094"/>
                </a:cubicBezTo>
                <a:cubicBezTo>
                  <a:pt x="4156" y="1118"/>
                  <a:pt x="4471" y="1129"/>
                  <a:pt x="4501" y="1130"/>
                </a:cubicBezTo>
                <a:cubicBezTo>
                  <a:pt x="4531" y="1131"/>
                  <a:pt x="4178" y="1098"/>
                  <a:pt x="4217" y="1103"/>
                </a:cubicBezTo>
                <a:cubicBezTo>
                  <a:pt x="4256" y="1108"/>
                  <a:pt x="4715" y="1154"/>
                  <a:pt x="4738" y="1158"/>
                </a:cubicBezTo>
                <a:cubicBezTo>
                  <a:pt x="4761" y="1162"/>
                  <a:pt x="4311" y="1133"/>
                  <a:pt x="4354" y="1130"/>
                </a:cubicBezTo>
                <a:cubicBezTo>
                  <a:pt x="4397" y="1127"/>
                  <a:pt x="4861" y="1137"/>
                  <a:pt x="4994" y="1139"/>
                </a:cubicBezTo>
              </a:path>
            </a:pathLst>
          </a:custGeom>
          <a:noFill/>
          <a:ln w="60325">
            <a:solidFill>
              <a:srgbClr val="800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8356" name="Rectangle 4"/>
          <p:cNvSpPr>
            <a:spLocks noChangeArrowheads="1"/>
          </p:cNvSpPr>
          <p:nvPr/>
        </p:nvSpPr>
        <p:spPr bwMode="auto">
          <a:xfrm>
            <a:off x="0" y="2819400"/>
            <a:ext cx="1143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US" altLang="ru-RU" sz="4400" b="1">
                <a:solidFill>
                  <a:schemeClr val="tx2"/>
                </a:solidFill>
                <a:latin typeface="Arial" panose="020B0604020202020204" pitchFamily="34" charset="0"/>
                <a:cs typeface="Arial" panose="020B0604020202020204" pitchFamily="34" charset="0"/>
              </a:rPr>
              <a:t>f</a:t>
            </a:r>
            <a:r>
              <a:rPr lang="en-US" altLang="ru-RU" sz="4400" b="1" baseline="-25000">
                <a:solidFill>
                  <a:schemeClr val="tx2"/>
                </a:solidFill>
                <a:latin typeface="Arial" panose="020B0604020202020204" pitchFamily="34" charset="0"/>
              </a:rPr>
              <a:t>E</a:t>
            </a:r>
            <a:endParaRPr lang="ru-RU" altLang="ru-RU" sz="4400" b="1">
              <a:solidFill>
                <a:schemeClr val="tx2"/>
              </a:solidFill>
              <a:latin typeface="Arial" panose="020B0604020202020204" pitchFamily="34" charset="0"/>
            </a:endParaRPr>
          </a:p>
        </p:txBody>
      </p:sp>
      <p:sp>
        <p:nvSpPr>
          <p:cNvPr id="228357" name="Text Box 5"/>
          <p:cNvSpPr txBox="1">
            <a:spLocks noChangeArrowheads="1"/>
          </p:cNvSpPr>
          <p:nvPr/>
        </p:nvSpPr>
        <p:spPr bwMode="auto">
          <a:xfrm>
            <a:off x="7543800" y="6172200"/>
            <a:ext cx="12763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ru-RU" sz="4400" b="1"/>
              <a:t>E</a:t>
            </a:r>
            <a:r>
              <a:rPr lang="ru-RU" altLang="ru-RU" sz="4400" b="1"/>
              <a:t>,</a:t>
            </a:r>
            <a:r>
              <a:rPr lang="el-GR" altLang="ru-RU" sz="4400" b="1">
                <a:cs typeface="Arial" panose="020B0604020202020204" pitchFamily="34" charset="0"/>
              </a:rPr>
              <a:t>ε</a:t>
            </a:r>
          </a:p>
        </p:txBody>
      </p:sp>
      <p:sp>
        <p:nvSpPr>
          <p:cNvPr id="228358" name="Line 6"/>
          <p:cNvSpPr>
            <a:spLocks noChangeShapeType="1"/>
          </p:cNvSpPr>
          <p:nvPr/>
        </p:nvSpPr>
        <p:spPr bwMode="auto">
          <a:xfrm>
            <a:off x="5410200" y="4800600"/>
            <a:ext cx="0" cy="1371600"/>
          </a:xfrm>
          <a:prstGeom prst="line">
            <a:avLst/>
          </a:prstGeom>
          <a:noFill/>
          <a:ln w="47625">
            <a:solidFill>
              <a:srgbClr val="993366"/>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8359" name="Text Box 7"/>
          <p:cNvSpPr txBox="1">
            <a:spLocks noChangeArrowheads="1"/>
          </p:cNvSpPr>
          <p:nvPr/>
        </p:nvSpPr>
        <p:spPr bwMode="auto">
          <a:xfrm>
            <a:off x="0" y="98425"/>
            <a:ext cx="762664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altLang="ru-RU" sz="2800" dirty="0">
                <a:latin typeface="Times New Roman" panose="02020603050405020304" pitchFamily="18" charset="0"/>
                <a:cs typeface="Times New Roman" panose="02020603050405020304" pitchFamily="18" charset="0"/>
              </a:rPr>
              <a:t>Плотность вероятности </a:t>
            </a:r>
            <a:r>
              <a:rPr lang="en-US" altLang="ru-RU" sz="2800" dirty="0" err="1">
                <a:latin typeface="Times New Roman" panose="02020603050405020304" pitchFamily="18" charset="0"/>
                <a:cs typeface="Times New Roman" panose="02020603050405020304" pitchFamily="18" charset="0"/>
              </a:rPr>
              <a:t>f</a:t>
            </a:r>
            <a:r>
              <a:rPr lang="en-US" altLang="ru-RU" sz="2800" baseline="-25000" dirty="0" err="1">
                <a:latin typeface="Times New Roman" panose="02020603050405020304" pitchFamily="18" charset="0"/>
                <a:cs typeface="Times New Roman" panose="02020603050405020304" pitchFamily="18" charset="0"/>
              </a:rPr>
              <a:t>E</a:t>
            </a:r>
            <a:r>
              <a:rPr lang="en-US" altLang="ru-RU" sz="2800" baseline="-25000" dirty="0">
                <a:latin typeface="Times New Roman" panose="02020603050405020304" pitchFamily="18" charset="0"/>
                <a:cs typeface="Times New Roman" panose="02020603050405020304" pitchFamily="18" charset="0"/>
              </a:rPr>
              <a:t> </a:t>
            </a:r>
            <a:r>
              <a:rPr lang="ru-RU" altLang="ru-RU" sz="2800" dirty="0">
                <a:latin typeface="Times New Roman" panose="02020603050405020304" pitchFamily="18" charset="0"/>
                <a:cs typeface="Times New Roman" panose="02020603050405020304" pitchFamily="18" charset="0"/>
              </a:rPr>
              <a:t>в Г- и μ- пространстве</a:t>
            </a:r>
            <a:endParaRPr lang="ru-RU" altLang="ru-RU" sz="2800" baseline="-25000" dirty="0">
              <a:latin typeface="Times New Roman" panose="02020603050405020304" pitchFamily="18" charset="0"/>
              <a:cs typeface="Times New Roman" panose="02020603050405020304" pitchFamily="18" charset="0"/>
            </a:endParaRPr>
          </a:p>
        </p:txBody>
      </p:sp>
      <p:sp>
        <p:nvSpPr>
          <p:cNvPr id="228360" name="Freeform 8"/>
          <p:cNvSpPr>
            <a:spLocks/>
          </p:cNvSpPr>
          <p:nvPr/>
        </p:nvSpPr>
        <p:spPr bwMode="auto">
          <a:xfrm>
            <a:off x="2339975" y="2667000"/>
            <a:ext cx="6480175" cy="3521075"/>
          </a:xfrm>
          <a:custGeom>
            <a:avLst/>
            <a:gdLst>
              <a:gd name="T0" fmla="*/ 0 w 4082"/>
              <a:gd name="T1" fmla="*/ 2210 h 2218"/>
              <a:gd name="T2" fmla="*/ 96 w 4082"/>
              <a:gd name="T3" fmla="*/ 2210 h 2218"/>
              <a:gd name="T4" fmla="*/ 192 w 4082"/>
              <a:gd name="T5" fmla="*/ 2210 h 2218"/>
              <a:gd name="T6" fmla="*/ 288 w 4082"/>
              <a:gd name="T7" fmla="*/ 2210 h 2218"/>
              <a:gd name="T8" fmla="*/ 453 w 4082"/>
              <a:gd name="T9" fmla="*/ 2199 h 2218"/>
              <a:gd name="T10" fmla="*/ 626 w 4082"/>
              <a:gd name="T11" fmla="*/ 2199 h 2218"/>
              <a:gd name="T12" fmla="*/ 736 w 4082"/>
              <a:gd name="T13" fmla="*/ 2199 h 2218"/>
              <a:gd name="T14" fmla="*/ 754 w 4082"/>
              <a:gd name="T15" fmla="*/ 2189 h 2218"/>
              <a:gd name="T16" fmla="*/ 901 w 4082"/>
              <a:gd name="T17" fmla="*/ 2199 h 2218"/>
              <a:gd name="T18" fmla="*/ 1152 w 4082"/>
              <a:gd name="T19" fmla="*/ 2210 h 2218"/>
              <a:gd name="T20" fmla="*/ 1248 w 4082"/>
              <a:gd name="T21" fmla="*/ 2210 h 2218"/>
              <a:gd name="T22" fmla="*/ 1440 w 4082"/>
              <a:gd name="T23" fmla="*/ 2162 h 2218"/>
              <a:gd name="T24" fmla="*/ 1595 w 4082"/>
              <a:gd name="T25" fmla="*/ 2043 h 2218"/>
              <a:gd name="T26" fmla="*/ 1650 w 4082"/>
              <a:gd name="T27" fmla="*/ 1979 h 2218"/>
              <a:gd name="T28" fmla="*/ 1733 w 4082"/>
              <a:gd name="T29" fmla="*/ 1906 h 2218"/>
              <a:gd name="T30" fmla="*/ 1815 w 4082"/>
              <a:gd name="T31" fmla="*/ 1687 h 2218"/>
              <a:gd name="T32" fmla="*/ 1833 w 4082"/>
              <a:gd name="T33" fmla="*/ 1495 h 2218"/>
              <a:gd name="T34" fmla="*/ 1870 w 4082"/>
              <a:gd name="T35" fmla="*/ 1330 h 2218"/>
              <a:gd name="T36" fmla="*/ 1870 w 4082"/>
              <a:gd name="T37" fmla="*/ 1266 h 2218"/>
              <a:gd name="T38" fmla="*/ 1870 w 4082"/>
              <a:gd name="T39" fmla="*/ 1120 h 2218"/>
              <a:gd name="T40" fmla="*/ 1888 w 4082"/>
              <a:gd name="T41" fmla="*/ 763 h 2218"/>
              <a:gd name="T42" fmla="*/ 1897 w 4082"/>
              <a:gd name="T43" fmla="*/ 361 h 2218"/>
              <a:gd name="T44" fmla="*/ 1906 w 4082"/>
              <a:gd name="T45" fmla="*/ 242 h 2218"/>
              <a:gd name="T46" fmla="*/ 1968 w 4082"/>
              <a:gd name="T47" fmla="*/ 2 h 2218"/>
              <a:gd name="T48" fmla="*/ 2034 w 4082"/>
              <a:gd name="T49" fmla="*/ 251 h 2218"/>
              <a:gd name="T50" fmla="*/ 2053 w 4082"/>
              <a:gd name="T51" fmla="*/ 754 h 2218"/>
              <a:gd name="T52" fmla="*/ 2062 w 4082"/>
              <a:gd name="T53" fmla="*/ 1065 h 2218"/>
              <a:gd name="T54" fmla="*/ 2071 w 4082"/>
              <a:gd name="T55" fmla="*/ 1211 h 2218"/>
              <a:gd name="T56" fmla="*/ 2071 w 4082"/>
              <a:gd name="T57" fmla="*/ 1339 h 2218"/>
              <a:gd name="T58" fmla="*/ 2062 w 4082"/>
              <a:gd name="T59" fmla="*/ 1421 h 2218"/>
              <a:gd name="T60" fmla="*/ 2071 w 4082"/>
              <a:gd name="T61" fmla="*/ 1559 h 2218"/>
              <a:gd name="T62" fmla="*/ 2089 w 4082"/>
              <a:gd name="T63" fmla="*/ 1805 h 2218"/>
              <a:gd name="T64" fmla="*/ 2071 w 4082"/>
              <a:gd name="T65" fmla="*/ 1696 h 2218"/>
              <a:gd name="T66" fmla="*/ 2089 w 4082"/>
              <a:gd name="T67" fmla="*/ 1924 h 2218"/>
              <a:gd name="T68" fmla="*/ 2144 w 4082"/>
              <a:gd name="T69" fmla="*/ 2052 h 2218"/>
              <a:gd name="T70" fmla="*/ 2304 w 4082"/>
              <a:gd name="T71" fmla="*/ 2162 h 2218"/>
              <a:gd name="T72" fmla="*/ 2544 w 4082"/>
              <a:gd name="T73" fmla="*/ 2210 h 2218"/>
              <a:gd name="T74" fmla="*/ 3086 w 4082"/>
              <a:gd name="T75" fmla="*/ 2189 h 2218"/>
              <a:gd name="T76" fmla="*/ 3408 w 4082"/>
              <a:gd name="T77" fmla="*/ 2210 h 2218"/>
              <a:gd name="T78" fmla="*/ 3504 w 4082"/>
              <a:gd name="T79" fmla="*/ 2210 h 2218"/>
              <a:gd name="T80" fmla="*/ 3648 w 4082"/>
              <a:gd name="T81" fmla="*/ 2210 h 2218"/>
              <a:gd name="T82" fmla="*/ 3799 w 4082"/>
              <a:gd name="T83" fmla="*/ 2208 h 2218"/>
              <a:gd name="T84" fmla="*/ 4082 w 4082"/>
              <a:gd name="T85" fmla="*/ 2189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82" h="2218">
                <a:moveTo>
                  <a:pt x="0" y="2210"/>
                </a:moveTo>
                <a:cubicBezTo>
                  <a:pt x="32" y="2210"/>
                  <a:pt x="64" y="2210"/>
                  <a:pt x="96" y="2210"/>
                </a:cubicBezTo>
                <a:cubicBezTo>
                  <a:pt x="128" y="2210"/>
                  <a:pt x="160" y="2210"/>
                  <a:pt x="192" y="2210"/>
                </a:cubicBezTo>
                <a:cubicBezTo>
                  <a:pt x="224" y="2210"/>
                  <a:pt x="245" y="2212"/>
                  <a:pt x="288" y="2210"/>
                </a:cubicBezTo>
                <a:cubicBezTo>
                  <a:pt x="331" y="2208"/>
                  <a:pt x="397" y="2201"/>
                  <a:pt x="453" y="2199"/>
                </a:cubicBezTo>
                <a:cubicBezTo>
                  <a:pt x="509" y="2197"/>
                  <a:pt x="579" y="2199"/>
                  <a:pt x="626" y="2199"/>
                </a:cubicBezTo>
                <a:cubicBezTo>
                  <a:pt x="673" y="2199"/>
                  <a:pt x="715" y="2201"/>
                  <a:pt x="736" y="2199"/>
                </a:cubicBezTo>
                <a:cubicBezTo>
                  <a:pt x="757" y="2197"/>
                  <a:pt x="727" y="2189"/>
                  <a:pt x="754" y="2189"/>
                </a:cubicBezTo>
                <a:cubicBezTo>
                  <a:pt x="781" y="2189"/>
                  <a:pt x="835" y="2196"/>
                  <a:pt x="901" y="2199"/>
                </a:cubicBezTo>
                <a:cubicBezTo>
                  <a:pt x="967" y="2202"/>
                  <a:pt x="1094" y="2208"/>
                  <a:pt x="1152" y="2210"/>
                </a:cubicBezTo>
                <a:cubicBezTo>
                  <a:pt x="1210" y="2212"/>
                  <a:pt x="1200" y="2218"/>
                  <a:pt x="1248" y="2210"/>
                </a:cubicBezTo>
                <a:cubicBezTo>
                  <a:pt x="1296" y="2202"/>
                  <a:pt x="1382" y="2190"/>
                  <a:pt x="1440" y="2162"/>
                </a:cubicBezTo>
                <a:cubicBezTo>
                  <a:pt x="1498" y="2134"/>
                  <a:pt x="1560" y="2074"/>
                  <a:pt x="1595" y="2043"/>
                </a:cubicBezTo>
                <a:cubicBezTo>
                  <a:pt x="1630" y="2012"/>
                  <a:pt x="1627" y="2002"/>
                  <a:pt x="1650" y="1979"/>
                </a:cubicBezTo>
                <a:cubicBezTo>
                  <a:pt x="1673" y="1956"/>
                  <a:pt x="1706" y="1955"/>
                  <a:pt x="1733" y="1906"/>
                </a:cubicBezTo>
                <a:cubicBezTo>
                  <a:pt x="1760" y="1857"/>
                  <a:pt x="1798" y="1755"/>
                  <a:pt x="1815" y="1687"/>
                </a:cubicBezTo>
                <a:cubicBezTo>
                  <a:pt x="1832" y="1619"/>
                  <a:pt x="1824" y="1554"/>
                  <a:pt x="1833" y="1495"/>
                </a:cubicBezTo>
                <a:cubicBezTo>
                  <a:pt x="1842" y="1436"/>
                  <a:pt x="1864" y="1368"/>
                  <a:pt x="1870" y="1330"/>
                </a:cubicBezTo>
                <a:cubicBezTo>
                  <a:pt x="1876" y="1292"/>
                  <a:pt x="1870" y="1301"/>
                  <a:pt x="1870" y="1266"/>
                </a:cubicBezTo>
                <a:cubicBezTo>
                  <a:pt x="1870" y="1231"/>
                  <a:pt x="1867" y="1204"/>
                  <a:pt x="1870" y="1120"/>
                </a:cubicBezTo>
                <a:cubicBezTo>
                  <a:pt x="1873" y="1036"/>
                  <a:pt x="1884" y="889"/>
                  <a:pt x="1888" y="763"/>
                </a:cubicBezTo>
                <a:cubicBezTo>
                  <a:pt x="1892" y="637"/>
                  <a:pt x="1894" y="448"/>
                  <a:pt x="1897" y="361"/>
                </a:cubicBezTo>
                <a:cubicBezTo>
                  <a:pt x="1900" y="274"/>
                  <a:pt x="1894" y="302"/>
                  <a:pt x="1906" y="242"/>
                </a:cubicBezTo>
                <a:cubicBezTo>
                  <a:pt x="1918" y="182"/>
                  <a:pt x="1947" y="0"/>
                  <a:pt x="1968" y="2"/>
                </a:cubicBezTo>
                <a:cubicBezTo>
                  <a:pt x="1989" y="4"/>
                  <a:pt x="2020" y="126"/>
                  <a:pt x="2034" y="251"/>
                </a:cubicBezTo>
                <a:cubicBezTo>
                  <a:pt x="2048" y="376"/>
                  <a:pt x="2048" y="618"/>
                  <a:pt x="2053" y="754"/>
                </a:cubicBezTo>
                <a:cubicBezTo>
                  <a:pt x="2058" y="890"/>
                  <a:pt x="2059" y="989"/>
                  <a:pt x="2062" y="1065"/>
                </a:cubicBezTo>
                <a:cubicBezTo>
                  <a:pt x="2065" y="1141"/>
                  <a:pt x="2070" y="1165"/>
                  <a:pt x="2071" y="1211"/>
                </a:cubicBezTo>
                <a:cubicBezTo>
                  <a:pt x="2072" y="1257"/>
                  <a:pt x="2072" y="1304"/>
                  <a:pt x="2071" y="1339"/>
                </a:cubicBezTo>
                <a:cubicBezTo>
                  <a:pt x="2070" y="1374"/>
                  <a:pt x="2062" y="1384"/>
                  <a:pt x="2062" y="1421"/>
                </a:cubicBezTo>
                <a:cubicBezTo>
                  <a:pt x="2062" y="1458"/>
                  <a:pt x="2067" y="1495"/>
                  <a:pt x="2071" y="1559"/>
                </a:cubicBezTo>
                <a:cubicBezTo>
                  <a:pt x="2075" y="1623"/>
                  <a:pt x="2089" y="1782"/>
                  <a:pt x="2089" y="1805"/>
                </a:cubicBezTo>
                <a:cubicBezTo>
                  <a:pt x="2089" y="1828"/>
                  <a:pt x="2071" y="1676"/>
                  <a:pt x="2071" y="1696"/>
                </a:cubicBezTo>
                <a:cubicBezTo>
                  <a:pt x="2071" y="1716"/>
                  <a:pt x="2077" y="1865"/>
                  <a:pt x="2089" y="1924"/>
                </a:cubicBezTo>
                <a:cubicBezTo>
                  <a:pt x="2101" y="1983"/>
                  <a:pt x="2108" y="2012"/>
                  <a:pt x="2144" y="2052"/>
                </a:cubicBezTo>
                <a:cubicBezTo>
                  <a:pt x="2180" y="2092"/>
                  <a:pt x="2237" y="2136"/>
                  <a:pt x="2304" y="2162"/>
                </a:cubicBezTo>
                <a:cubicBezTo>
                  <a:pt x="2371" y="2188"/>
                  <a:pt x="2414" y="2206"/>
                  <a:pt x="2544" y="2210"/>
                </a:cubicBezTo>
                <a:cubicBezTo>
                  <a:pt x="2674" y="2214"/>
                  <a:pt x="2942" y="2189"/>
                  <a:pt x="3086" y="2189"/>
                </a:cubicBezTo>
                <a:cubicBezTo>
                  <a:pt x="3230" y="2189"/>
                  <a:pt x="3338" y="2206"/>
                  <a:pt x="3408" y="2210"/>
                </a:cubicBezTo>
                <a:cubicBezTo>
                  <a:pt x="3478" y="2214"/>
                  <a:pt x="3464" y="2210"/>
                  <a:pt x="3504" y="2210"/>
                </a:cubicBezTo>
                <a:cubicBezTo>
                  <a:pt x="3544" y="2210"/>
                  <a:pt x="3599" y="2210"/>
                  <a:pt x="3648" y="2210"/>
                </a:cubicBezTo>
                <a:cubicBezTo>
                  <a:pt x="3697" y="2210"/>
                  <a:pt x="3727" y="2212"/>
                  <a:pt x="3799" y="2208"/>
                </a:cubicBezTo>
                <a:cubicBezTo>
                  <a:pt x="3871" y="2204"/>
                  <a:pt x="4023" y="2193"/>
                  <a:pt x="4082" y="2189"/>
                </a:cubicBezTo>
              </a:path>
            </a:pathLst>
          </a:custGeom>
          <a:noFill/>
          <a:ln w="603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8361" name="Line 9"/>
          <p:cNvSpPr>
            <a:spLocks noChangeShapeType="1"/>
          </p:cNvSpPr>
          <p:nvPr/>
        </p:nvSpPr>
        <p:spPr bwMode="auto">
          <a:xfrm flipV="1">
            <a:off x="5435600" y="2743200"/>
            <a:ext cx="0" cy="2054225"/>
          </a:xfrm>
          <a:prstGeom prst="line">
            <a:avLst/>
          </a:prstGeom>
          <a:noFill/>
          <a:ln w="476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8362" name="Line 10"/>
          <p:cNvSpPr>
            <a:spLocks noChangeShapeType="1"/>
          </p:cNvSpPr>
          <p:nvPr/>
        </p:nvSpPr>
        <p:spPr bwMode="auto">
          <a:xfrm>
            <a:off x="1066800" y="6172200"/>
            <a:ext cx="6400800" cy="0"/>
          </a:xfrm>
          <a:prstGeom prst="line">
            <a:avLst/>
          </a:prstGeom>
          <a:noFill/>
          <a:ln w="603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28363" name="Object 11"/>
          <p:cNvGraphicFramePr>
            <a:graphicFrameLocks noChangeAspect="1"/>
          </p:cNvGraphicFramePr>
          <p:nvPr>
            <p:extLst>
              <p:ext uri="{D42A27DB-BD31-4B8C-83A1-F6EECF244321}">
                <p14:modId xmlns:p14="http://schemas.microsoft.com/office/powerpoint/2010/main" val="698356685"/>
              </p:ext>
            </p:extLst>
          </p:nvPr>
        </p:nvGraphicFramePr>
        <p:xfrm>
          <a:off x="4583113" y="6197600"/>
          <a:ext cx="1776412" cy="669925"/>
        </p:xfrm>
        <a:graphic>
          <a:graphicData uri="http://schemas.openxmlformats.org/presentationml/2006/ole">
            <mc:AlternateContent xmlns:mc="http://schemas.openxmlformats.org/markup-compatibility/2006">
              <mc:Choice xmlns:v="urn:schemas-microsoft-com:vml" Requires="v">
                <p:oleObj spid="_x0000_s24768" name="Equation" r:id="rId4" imgW="977760" imgH="368280" progId="Equation.DSMT4">
                  <p:embed/>
                </p:oleObj>
              </mc:Choice>
              <mc:Fallback>
                <p:oleObj name="Equation" r:id="rId4" imgW="977760" imgH="368280" progId="Equation.DSMT4">
                  <p:embed/>
                  <p:pic>
                    <p:nvPicPr>
                      <p:cNvPr id="228363" name="Object 11"/>
                      <p:cNvPicPr>
                        <a:picLocks noChangeAspect="1" noChangeArrowheads="1"/>
                      </p:cNvPicPr>
                      <p:nvPr/>
                    </p:nvPicPr>
                    <p:blipFill>
                      <a:blip r:embed="rId5"/>
                      <a:srcRect/>
                      <a:stretch>
                        <a:fillRect/>
                      </a:stretch>
                    </p:blipFill>
                    <p:spPr bwMode="auto">
                      <a:xfrm>
                        <a:off x="4583113" y="6197600"/>
                        <a:ext cx="1776412"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8364" name="Object 12"/>
          <p:cNvGraphicFramePr>
            <a:graphicFrameLocks noChangeAspect="1"/>
          </p:cNvGraphicFramePr>
          <p:nvPr/>
        </p:nvGraphicFramePr>
        <p:xfrm>
          <a:off x="304800" y="1447800"/>
          <a:ext cx="2867025" cy="1419225"/>
        </p:xfrm>
        <a:graphic>
          <a:graphicData uri="http://schemas.openxmlformats.org/presentationml/2006/ole">
            <mc:AlternateContent xmlns:mc="http://schemas.openxmlformats.org/markup-compatibility/2006">
              <mc:Choice xmlns:v="urn:schemas-microsoft-com:vml" Requires="v">
                <p:oleObj spid="_x0000_s24769" name="Equation" r:id="rId6" imgW="1231560" imgH="609480" progId="Equation.DSMT4">
                  <p:embed/>
                </p:oleObj>
              </mc:Choice>
              <mc:Fallback>
                <p:oleObj name="Equation" r:id="rId6" imgW="1231560" imgH="609480" progId="Equation.DSMT4">
                  <p:embed/>
                  <p:pic>
                    <p:nvPicPr>
                      <p:cNvPr id="228364"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1447800"/>
                        <a:ext cx="2867025" cy="1419225"/>
                      </a:xfrm>
                      <a:prstGeom prst="rect">
                        <a:avLst/>
                      </a:prstGeom>
                      <a:noFill/>
                      <a:ln w="476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8365" name="Object 13"/>
          <p:cNvGraphicFramePr>
            <a:graphicFrameLocks noChangeAspect="1"/>
          </p:cNvGraphicFramePr>
          <p:nvPr/>
        </p:nvGraphicFramePr>
        <p:xfrm>
          <a:off x="6019800" y="2514600"/>
          <a:ext cx="2836863" cy="1477963"/>
        </p:xfrm>
        <a:graphic>
          <a:graphicData uri="http://schemas.openxmlformats.org/presentationml/2006/ole">
            <mc:AlternateContent xmlns:mc="http://schemas.openxmlformats.org/markup-compatibility/2006">
              <mc:Choice xmlns:v="urn:schemas-microsoft-com:vml" Requires="v">
                <p:oleObj spid="_x0000_s24770" name="Equation" r:id="rId8" imgW="1218960" imgH="634680" progId="Equation.DSMT4">
                  <p:embed/>
                </p:oleObj>
              </mc:Choice>
              <mc:Fallback>
                <p:oleObj name="Equation" r:id="rId8" imgW="1218960" imgH="634680" progId="Equation.DSMT4">
                  <p:embed/>
                  <p:pic>
                    <p:nvPicPr>
                      <p:cNvPr id="228365"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2514600"/>
                        <a:ext cx="2836863" cy="1477963"/>
                      </a:xfrm>
                      <a:prstGeom prst="rect">
                        <a:avLst/>
                      </a:prstGeom>
                      <a:noFill/>
                      <a:ln w="47625">
                        <a:solidFill>
                          <a:srgbClr val="80008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8366" name="Line 14"/>
          <p:cNvSpPr>
            <a:spLocks noChangeShapeType="1"/>
          </p:cNvSpPr>
          <p:nvPr/>
        </p:nvSpPr>
        <p:spPr bwMode="auto">
          <a:xfrm flipH="1">
            <a:off x="6248400" y="4114800"/>
            <a:ext cx="533400" cy="1066800"/>
          </a:xfrm>
          <a:prstGeom prst="line">
            <a:avLst/>
          </a:prstGeom>
          <a:noFill/>
          <a:ln w="60325">
            <a:solidFill>
              <a:srgbClr val="8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8367" name="Line 15"/>
          <p:cNvSpPr>
            <a:spLocks noChangeShapeType="1"/>
          </p:cNvSpPr>
          <p:nvPr/>
        </p:nvSpPr>
        <p:spPr bwMode="auto">
          <a:xfrm>
            <a:off x="3556000" y="3124200"/>
            <a:ext cx="1447800" cy="762000"/>
          </a:xfrm>
          <a:prstGeom prst="line">
            <a:avLst/>
          </a:prstGeom>
          <a:noFill/>
          <a:ln w="476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aphicFrame>
        <p:nvGraphicFramePr>
          <p:cNvPr id="228368" name="Object 16"/>
          <p:cNvGraphicFramePr>
            <a:graphicFrameLocks noChangeAspect="1"/>
          </p:cNvGraphicFramePr>
          <p:nvPr/>
        </p:nvGraphicFramePr>
        <p:xfrm>
          <a:off x="3733800" y="838200"/>
          <a:ext cx="2220913" cy="1009650"/>
        </p:xfrm>
        <a:graphic>
          <a:graphicData uri="http://schemas.openxmlformats.org/presentationml/2006/ole">
            <mc:AlternateContent xmlns:mc="http://schemas.openxmlformats.org/markup-compatibility/2006">
              <mc:Choice xmlns:v="urn:schemas-microsoft-com:vml" Requires="v">
                <p:oleObj spid="_x0000_s24771" name="Equation" r:id="rId10" imgW="723600" imgH="419040" progId="Equation.DSMT4">
                  <p:embed/>
                </p:oleObj>
              </mc:Choice>
              <mc:Fallback>
                <p:oleObj name="Equation" r:id="rId10" imgW="723600" imgH="419040" progId="Equation.DSMT4">
                  <p:embed/>
                  <p:pic>
                    <p:nvPicPr>
                      <p:cNvPr id="228368"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3800" y="838200"/>
                        <a:ext cx="2220913" cy="1009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8369" name="Object 17"/>
          <p:cNvGraphicFramePr>
            <a:graphicFrameLocks noChangeAspect="1"/>
          </p:cNvGraphicFramePr>
          <p:nvPr/>
        </p:nvGraphicFramePr>
        <p:xfrm>
          <a:off x="7450138" y="595313"/>
          <a:ext cx="1403350" cy="1039812"/>
        </p:xfrm>
        <a:graphic>
          <a:graphicData uri="http://schemas.openxmlformats.org/presentationml/2006/ole">
            <mc:AlternateContent xmlns:mc="http://schemas.openxmlformats.org/markup-compatibility/2006">
              <mc:Choice xmlns:v="urn:schemas-microsoft-com:vml" Requires="v">
                <p:oleObj spid="_x0000_s24772" name="Equation" r:id="rId12" imgW="457200" imgH="431640" progId="Equation.DSMT4">
                  <p:embed/>
                </p:oleObj>
              </mc:Choice>
              <mc:Fallback>
                <p:oleObj name="Equation" r:id="rId12" imgW="457200" imgH="431640" progId="Equation.DSMT4">
                  <p:embed/>
                  <p:pic>
                    <p:nvPicPr>
                      <p:cNvPr id="228369"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50138" y="595313"/>
                        <a:ext cx="1403350" cy="1039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8370" name="Line 18"/>
          <p:cNvSpPr>
            <a:spLocks noChangeShapeType="1"/>
          </p:cNvSpPr>
          <p:nvPr/>
        </p:nvSpPr>
        <p:spPr bwMode="auto">
          <a:xfrm flipV="1">
            <a:off x="3352800" y="1676400"/>
            <a:ext cx="381000" cy="457200"/>
          </a:xfrm>
          <a:prstGeom prst="line">
            <a:avLst/>
          </a:prstGeom>
          <a:noFill/>
          <a:ln w="476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28371" name="Line 19"/>
          <p:cNvSpPr>
            <a:spLocks noChangeShapeType="1"/>
          </p:cNvSpPr>
          <p:nvPr/>
        </p:nvSpPr>
        <p:spPr bwMode="auto">
          <a:xfrm flipH="1" flipV="1">
            <a:off x="8229600" y="1752600"/>
            <a:ext cx="76200" cy="533400"/>
          </a:xfrm>
          <a:prstGeom prst="line">
            <a:avLst/>
          </a:prstGeom>
          <a:noFill/>
          <a:ln w="60325">
            <a:solidFill>
              <a:srgbClr val="8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 name="Номер слайда 1">
            <a:extLst>
              <a:ext uri="{FF2B5EF4-FFF2-40B4-BE49-F238E27FC236}">
                <a16:creationId xmlns:a16="http://schemas.microsoft.com/office/drawing/2014/main" id="{B4BD2EB7-02E0-490B-9083-968F34BD21EF}"/>
              </a:ext>
            </a:extLst>
          </p:cNvPr>
          <p:cNvSpPr>
            <a:spLocks noGrp="1"/>
          </p:cNvSpPr>
          <p:nvPr>
            <p:ph type="sldNum" sz="quarter" idx="12"/>
          </p:nvPr>
        </p:nvSpPr>
        <p:spPr/>
        <p:txBody>
          <a:bodyPr/>
          <a:lstStyle/>
          <a:p>
            <a:fld id="{45989385-0C2A-48FD-964C-3721ACD90A99}" type="slidenum">
              <a:rPr lang="ru-RU" smtClean="0"/>
              <a:t>53</a:t>
            </a:fld>
            <a:endParaRPr lang="ru-RU"/>
          </a:p>
        </p:txBody>
      </p:sp>
    </p:spTree>
    <p:extLst>
      <p:ext uri="{BB962C8B-B14F-4D97-AF65-F5344CB8AC3E}">
        <p14:creationId xmlns:p14="http://schemas.microsoft.com/office/powerpoint/2010/main" val="36947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28365"/>
                                        </p:tgtEl>
                                        <p:attrNameLst>
                                          <p:attrName>style.visibility</p:attrName>
                                        </p:attrNameLst>
                                      </p:cBhvr>
                                      <p:to>
                                        <p:strVal val="visible"/>
                                      </p:to>
                                    </p:set>
                                    <p:animEffect transition="in" filter="wipe(up)">
                                      <p:cBhvr>
                                        <p:cTn id="7" dur="500"/>
                                        <p:tgtEl>
                                          <p:spTgt spid="2283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28366"/>
                                        </p:tgtEl>
                                        <p:attrNameLst>
                                          <p:attrName>style.visibility</p:attrName>
                                        </p:attrNameLst>
                                      </p:cBhvr>
                                      <p:to>
                                        <p:strVal val="visible"/>
                                      </p:to>
                                    </p:set>
                                    <p:animEffect transition="in" filter="wipe(up)">
                                      <p:cBhvr>
                                        <p:cTn id="12" dur="500"/>
                                        <p:tgtEl>
                                          <p:spTgt spid="2283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28371"/>
                                        </p:tgtEl>
                                        <p:attrNameLst>
                                          <p:attrName>style.visibility</p:attrName>
                                        </p:attrNameLst>
                                      </p:cBhvr>
                                      <p:to>
                                        <p:strVal val="visible"/>
                                      </p:to>
                                    </p:set>
                                    <p:animEffect transition="in" filter="wipe(up)">
                                      <p:cBhvr>
                                        <p:cTn id="17" dur="500"/>
                                        <p:tgtEl>
                                          <p:spTgt spid="2283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228369"/>
                                        </p:tgtEl>
                                        <p:attrNameLst>
                                          <p:attrName>style.visibility</p:attrName>
                                        </p:attrNameLst>
                                      </p:cBhvr>
                                      <p:to>
                                        <p:strVal val="visible"/>
                                      </p:to>
                                    </p:set>
                                    <p:animEffect transition="in" filter="wipe(up)">
                                      <p:cBhvr>
                                        <p:cTn id="22" dur="500"/>
                                        <p:tgtEl>
                                          <p:spTgt spid="22836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28360"/>
                                        </p:tgtEl>
                                        <p:attrNameLst>
                                          <p:attrName>style.visibility</p:attrName>
                                        </p:attrNameLst>
                                      </p:cBhvr>
                                      <p:to>
                                        <p:strVal val="visible"/>
                                      </p:to>
                                    </p:set>
                                    <p:animEffect transition="in" filter="wipe(up)">
                                      <p:cBhvr>
                                        <p:cTn id="27" dur="500"/>
                                        <p:tgtEl>
                                          <p:spTgt spid="22836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28361"/>
                                        </p:tgtEl>
                                        <p:attrNameLst>
                                          <p:attrName>style.visibility</p:attrName>
                                        </p:attrNameLst>
                                      </p:cBhvr>
                                      <p:to>
                                        <p:strVal val="visible"/>
                                      </p:to>
                                    </p:set>
                                    <p:animEffect transition="in" filter="wipe(up)">
                                      <p:cBhvr>
                                        <p:cTn id="32" dur="500"/>
                                        <p:tgtEl>
                                          <p:spTgt spid="22836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228363"/>
                                        </p:tgtEl>
                                        <p:attrNameLst>
                                          <p:attrName>style.visibility</p:attrName>
                                        </p:attrNameLst>
                                      </p:cBhvr>
                                      <p:to>
                                        <p:strVal val="visible"/>
                                      </p:to>
                                    </p:set>
                                    <p:animEffect transition="in" filter="wipe(up)">
                                      <p:cBhvr>
                                        <p:cTn id="37" dur="500"/>
                                        <p:tgtEl>
                                          <p:spTgt spid="22836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228364"/>
                                        </p:tgtEl>
                                        <p:attrNameLst>
                                          <p:attrName>style.visibility</p:attrName>
                                        </p:attrNameLst>
                                      </p:cBhvr>
                                      <p:to>
                                        <p:strVal val="visible"/>
                                      </p:to>
                                    </p:set>
                                    <p:animEffect transition="in" filter="wipe(up)">
                                      <p:cBhvr>
                                        <p:cTn id="42" dur="500"/>
                                        <p:tgtEl>
                                          <p:spTgt spid="22836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28367"/>
                                        </p:tgtEl>
                                        <p:attrNameLst>
                                          <p:attrName>style.visibility</p:attrName>
                                        </p:attrNameLst>
                                      </p:cBhvr>
                                      <p:to>
                                        <p:strVal val="visible"/>
                                      </p:to>
                                    </p:set>
                                    <p:animEffect transition="in" filter="wipe(up)">
                                      <p:cBhvr>
                                        <p:cTn id="47" dur="500"/>
                                        <p:tgtEl>
                                          <p:spTgt spid="22836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228368"/>
                                        </p:tgtEl>
                                        <p:attrNameLst>
                                          <p:attrName>style.visibility</p:attrName>
                                        </p:attrNameLst>
                                      </p:cBhvr>
                                      <p:to>
                                        <p:strVal val="visible"/>
                                      </p:to>
                                    </p:set>
                                    <p:animEffect transition="in" filter="wipe(up)">
                                      <p:cBhvr>
                                        <p:cTn id="52" dur="500"/>
                                        <p:tgtEl>
                                          <p:spTgt spid="22836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228370"/>
                                        </p:tgtEl>
                                        <p:attrNameLst>
                                          <p:attrName>style.visibility</p:attrName>
                                        </p:attrNameLst>
                                      </p:cBhvr>
                                      <p:to>
                                        <p:strVal val="visible"/>
                                      </p:to>
                                    </p:set>
                                    <p:animEffect transition="in" filter="wipe(up)">
                                      <p:cBhvr>
                                        <p:cTn id="57" dur="500"/>
                                        <p:tgtEl>
                                          <p:spTgt spid="22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60" grpId="0" animBg="1"/>
      <p:bldP spid="228361" grpId="0" animBg="1"/>
      <p:bldP spid="228366" grpId="0" animBg="1"/>
      <p:bldP spid="228367" grpId="0" animBg="1"/>
      <p:bldP spid="228370" grpId="0" animBg="1"/>
      <p:bldP spid="228371" grpId="0" animBg="1"/>
    </p:bld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718</TotalTime>
  <Words>1811</Words>
  <Application>Microsoft Office PowerPoint</Application>
  <PresentationFormat>Экран (4:3)</PresentationFormat>
  <Paragraphs>315</Paragraphs>
  <Slides>53</Slides>
  <Notes>30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2</vt:i4>
      </vt:variant>
      <vt:variant>
        <vt:lpstr>Заголовки слайдов</vt:lpstr>
      </vt:variant>
      <vt:variant>
        <vt:i4>53</vt:i4>
      </vt:variant>
    </vt:vector>
  </HeadingPairs>
  <TitlesOfParts>
    <vt:vector size="60" baseType="lpstr">
      <vt:lpstr>Arial</vt:lpstr>
      <vt:lpstr>Calibri</vt:lpstr>
      <vt:lpstr>Calibri Light</vt:lpstr>
      <vt:lpstr>Times New Roman</vt:lpstr>
      <vt:lpstr>Тема Office</vt:lpstr>
      <vt:lpstr>Equation</vt:lpstr>
      <vt:lpstr>MathType 7.0 Equation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ρV</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Михаил</dc:creator>
  <cp:lastModifiedBy>Михаил</cp:lastModifiedBy>
  <cp:revision>48</cp:revision>
  <dcterms:created xsi:type="dcterms:W3CDTF">2026-09-09T20:34:38Z</dcterms:created>
  <dcterms:modified xsi:type="dcterms:W3CDTF">2026-09-15T16:54:08Z</dcterms:modified>
</cp:coreProperties>
</file>