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7" r:id="rId2"/>
    <p:sldId id="258" r:id="rId3"/>
    <p:sldId id="274" r:id="rId4"/>
    <p:sldId id="281" r:id="rId5"/>
    <p:sldId id="591" r:id="rId6"/>
    <p:sldId id="319" r:id="rId7"/>
    <p:sldId id="558" r:id="rId8"/>
    <p:sldId id="559" r:id="rId9"/>
    <p:sldId id="571" r:id="rId10"/>
    <p:sldId id="449" r:id="rId11"/>
    <p:sldId id="575" r:id="rId12"/>
    <p:sldId id="451" r:id="rId13"/>
    <p:sldId id="576" r:id="rId14"/>
    <p:sldId id="452" r:id="rId15"/>
    <p:sldId id="453" r:id="rId16"/>
    <p:sldId id="454" r:id="rId17"/>
    <p:sldId id="456" r:id="rId18"/>
    <p:sldId id="457" r:id="rId19"/>
    <p:sldId id="465" r:id="rId20"/>
    <p:sldId id="455" r:id="rId21"/>
    <p:sldId id="577" r:id="rId22"/>
    <p:sldId id="578" r:id="rId23"/>
    <p:sldId id="579" r:id="rId24"/>
    <p:sldId id="593" r:id="rId25"/>
    <p:sldId id="594" r:id="rId26"/>
    <p:sldId id="595" r:id="rId27"/>
    <p:sldId id="354" r:id="rId28"/>
    <p:sldId id="580" r:id="rId29"/>
    <p:sldId id="581" r:id="rId30"/>
    <p:sldId id="583" r:id="rId31"/>
    <p:sldId id="582" r:id="rId32"/>
    <p:sldId id="584" r:id="rId33"/>
    <p:sldId id="283" r:id="rId34"/>
    <p:sldId id="402" r:id="rId35"/>
    <p:sldId id="398" r:id="rId36"/>
    <p:sldId id="400" r:id="rId37"/>
    <p:sldId id="399" r:id="rId38"/>
    <p:sldId id="265" r:id="rId39"/>
    <p:sldId id="573" r:id="rId40"/>
    <p:sldId id="572" r:id="rId41"/>
    <p:sldId id="560" r:id="rId42"/>
    <p:sldId id="356" r:id="rId43"/>
    <p:sldId id="561" r:id="rId44"/>
    <p:sldId id="357" r:id="rId45"/>
    <p:sldId id="358" r:id="rId46"/>
    <p:sldId id="331" r:id="rId47"/>
    <p:sldId id="586" r:id="rId48"/>
    <p:sldId id="592" r:id="rId49"/>
    <p:sldId id="359" r:id="rId50"/>
    <p:sldId id="435" r:id="rId51"/>
    <p:sldId id="387" r:id="rId52"/>
    <p:sldId id="388" r:id="rId53"/>
    <p:sldId id="310" r:id="rId54"/>
    <p:sldId id="311" r:id="rId55"/>
    <p:sldId id="588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14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28.wmf"/><Relationship Id="rId1" Type="http://schemas.openxmlformats.org/officeDocument/2006/relationships/image" Target="../media/image12.wmf"/><Relationship Id="rId4" Type="http://schemas.openxmlformats.org/officeDocument/2006/relationships/image" Target="../media/image2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0.wmf"/><Relationship Id="rId1" Type="http://schemas.openxmlformats.org/officeDocument/2006/relationships/image" Target="../media/image12.wmf"/><Relationship Id="rId4" Type="http://schemas.openxmlformats.org/officeDocument/2006/relationships/image" Target="../media/image3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32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3" Type="http://schemas.openxmlformats.org/officeDocument/2006/relationships/image" Target="../media/image85.wmf"/><Relationship Id="rId7" Type="http://schemas.openxmlformats.org/officeDocument/2006/relationships/image" Target="../media/image89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Relationship Id="rId4" Type="http://schemas.openxmlformats.org/officeDocument/2006/relationships/image" Target="../media/image9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3F5610-CAF7-45F2-BBC6-FC510D59D4E4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C6F257-8FC5-47ED-9B25-9DA0502F1E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985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8A5BB-077D-4A2D-9FC3-943C17A92BEB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20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0120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048498-7AC4-44C4-8D4C-C7E39F258E44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80231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D650C5-A070-4558-A0E0-8ADA54C77EDA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Зависимость теплоемкости атома хлора от температуры. Редкий случай, когда первый электронный уровень находится не слишком далеко от нулевого и его нужно учитывать при расчете электронной суммы по состояниям.</a:t>
            </a:r>
          </a:p>
        </p:txBody>
      </p:sp>
    </p:spTree>
    <p:extLst>
      <p:ext uri="{BB962C8B-B14F-4D97-AF65-F5344CB8AC3E}">
        <p14:creationId xmlns:p14="http://schemas.microsoft.com/office/powerpoint/2010/main" val="366180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2596D4-5814-44A7-B6E8-B1FED5C62702}" type="slidenum">
              <a:rPr lang="ru-RU" altLang="ru-RU" sz="1200">
                <a:latin typeface="Times New Roman" panose="02020603050405020304" pitchFamily="18" charset="0"/>
              </a:rPr>
              <a:pPr/>
              <a:t>14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Теплоемкость кристалла по Эйнштейну. Одна частота описывает все колебания частиц в решетке. Теория правильно предсказывает предельную теплоемкость, 3</a:t>
            </a:r>
            <a:r>
              <a:rPr lang="en-US" altLang="ru-RU"/>
              <a:t> R.</a:t>
            </a:r>
            <a:r>
              <a:rPr lang="ru-RU" altLang="ru-RU"/>
              <a:t> В числителе </a:t>
            </a:r>
            <a:r>
              <a:rPr lang="en-US" altLang="ru-RU"/>
              <a:t>Q </a:t>
            </a:r>
            <a:r>
              <a:rPr lang="ru-RU" altLang="ru-RU"/>
              <a:t>стоит экспонента в степени – энергия нулевого колебательного уровня. Можно сразу вынести ее из </a:t>
            </a:r>
            <a:r>
              <a:rPr lang="en-US" altLang="ru-RU"/>
              <a:t>Q. </a:t>
            </a:r>
            <a:r>
              <a:rPr lang="ru-RU" altLang="ru-RU"/>
              <a:t>В любом случае, на величину теплоемкости это не повлияет.</a:t>
            </a:r>
          </a:p>
        </p:txBody>
      </p:sp>
    </p:spTree>
    <p:extLst>
      <p:ext uri="{BB962C8B-B14F-4D97-AF65-F5344CB8AC3E}">
        <p14:creationId xmlns:p14="http://schemas.microsoft.com/office/powerpoint/2010/main" val="1981105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26B8E-44AC-4CFA-88CB-D4182D0B8746}" type="slidenum">
              <a:rPr lang="ru-RU" altLang="ru-RU" sz="1200">
                <a:latin typeface="Times New Roman" panose="02020603050405020304" pitchFamily="18" charset="0"/>
              </a:rPr>
              <a:pPr/>
              <a:t>15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Интеграл по состояниям системы, </a:t>
            </a:r>
            <a:r>
              <a:rPr lang="en-US" altLang="ru-RU"/>
              <a:t>Z, </a:t>
            </a:r>
            <a:r>
              <a:rPr lang="ru-RU" altLang="ru-RU"/>
              <a:t>рассчитанный в теории Дебая (верхняя строчка). Теория Дебая предполагает независимый расчет </a:t>
            </a:r>
            <a:r>
              <a:rPr lang="el-GR" altLang="ru-RU">
                <a:cs typeface="Times New Roman" panose="02020603050405020304" pitchFamily="18" charset="0"/>
              </a:rPr>
              <a:t>ν</a:t>
            </a:r>
            <a:r>
              <a:rPr lang="en-US" altLang="ru-RU" baseline="-25000">
                <a:cs typeface="Times New Roman" panose="02020603050405020304" pitchFamily="18" charset="0"/>
              </a:rPr>
              <a:t>max</a:t>
            </a:r>
            <a:r>
              <a:rPr lang="en-US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 (или характеристической температуры Дебая!)</a:t>
            </a:r>
          </a:p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через скорость звука в кристалле. В современной литературе температура Дебая – параметр, рассчитываемый из экспериментальной температурной зависимости теплоемкости при низких температурах (см. рисунок). 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98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54FA27-47D8-4639-85A5-3FF4D2A5F05B}" type="slidenum">
              <a:rPr lang="ru-RU" altLang="ru-RU" sz="1200">
                <a:latin typeface="Times New Roman" panose="02020603050405020304" pitchFamily="18" charset="0"/>
              </a:rPr>
              <a:pPr/>
              <a:t>18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Интеграл по состояниям системы, </a:t>
            </a:r>
            <a:r>
              <a:rPr lang="en-US" altLang="ru-RU"/>
              <a:t>Z, </a:t>
            </a:r>
            <a:r>
              <a:rPr lang="ru-RU" altLang="ru-RU"/>
              <a:t>рассчитанный в теории Дебая (верхняя строчка). Теория Дебая предполагает независимый расчет </a:t>
            </a:r>
            <a:r>
              <a:rPr lang="el-GR" altLang="ru-RU">
                <a:cs typeface="Times New Roman" panose="02020603050405020304" pitchFamily="18" charset="0"/>
              </a:rPr>
              <a:t>ν</a:t>
            </a:r>
            <a:r>
              <a:rPr lang="en-US" altLang="ru-RU" baseline="-25000">
                <a:cs typeface="Times New Roman" panose="02020603050405020304" pitchFamily="18" charset="0"/>
              </a:rPr>
              <a:t>max</a:t>
            </a:r>
            <a:r>
              <a:rPr lang="en-US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 (или характеристической температуры Дебая!)</a:t>
            </a:r>
          </a:p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через скорость звука в кристалле. В современной литературе температура Дебая – параметр, рассчитываемый из экспериментальной температурной зависимости теплоемкости при низких температурах (см. рисунок). 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320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726B8E-44AC-4CFA-88CB-D4182D0B8746}" type="slidenum">
              <a:rPr lang="ru-RU" altLang="ru-RU" sz="1200">
                <a:latin typeface="Times New Roman" panose="02020603050405020304" pitchFamily="18" charset="0"/>
              </a:rPr>
              <a:pPr/>
              <a:t>19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Интеграл по состояниям системы, </a:t>
            </a:r>
            <a:r>
              <a:rPr lang="en-US" altLang="ru-RU"/>
              <a:t>Z, </a:t>
            </a:r>
            <a:r>
              <a:rPr lang="ru-RU" altLang="ru-RU"/>
              <a:t>рассчитанный в теории Дебая (верхняя строчка). Теория Дебая предполагает независимый расчет </a:t>
            </a:r>
            <a:r>
              <a:rPr lang="el-GR" altLang="ru-RU">
                <a:cs typeface="Times New Roman" panose="02020603050405020304" pitchFamily="18" charset="0"/>
              </a:rPr>
              <a:t>ν</a:t>
            </a:r>
            <a:r>
              <a:rPr lang="en-US" altLang="ru-RU" baseline="-25000">
                <a:cs typeface="Times New Roman" panose="02020603050405020304" pitchFamily="18" charset="0"/>
              </a:rPr>
              <a:t>max</a:t>
            </a:r>
            <a:r>
              <a:rPr lang="en-US" altLang="ru-RU">
                <a:cs typeface="Times New Roman" panose="02020603050405020304" pitchFamily="18" charset="0"/>
              </a:rPr>
              <a:t> </a:t>
            </a:r>
            <a:r>
              <a:rPr lang="ru-RU" altLang="ru-RU">
                <a:cs typeface="Times New Roman" panose="02020603050405020304" pitchFamily="18" charset="0"/>
              </a:rPr>
              <a:t> (или характеристической температуры Дебая!)</a:t>
            </a:r>
          </a:p>
          <a:p>
            <a:pPr eaLnBrk="1" hangingPunct="1"/>
            <a:r>
              <a:rPr lang="ru-RU" altLang="ru-RU">
                <a:cs typeface="Times New Roman" panose="02020603050405020304" pitchFamily="18" charset="0"/>
              </a:rPr>
              <a:t>через скорость звука в кристалле. В современной литературе температура Дебая – параметр, рассчитываемый из экспериментальной температурной зависимости теплоемкости при низких температурах (см. рисунок). 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888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58733-C0B2-4B48-A96E-82ECCEADEE99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Условия самопроизвольности протекания процессов. Термодинамические потенциалы убывают (каждый потенциал работает при постоянстве своих естественных переменных), а энтропия – возрастает (в изолированной системе!) </a:t>
            </a:r>
          </a:p>
        </p:txBody>
      </p:sp>
    </p:spTree>
    <p:extLst>
      <p:ext uri="{BB962C8B-B14F-4D97-AF65-F5344CB8AC3E}">
        <p14:creationId xmlns:p14="http://schemas.microsoft.com/office/powerpoint/2010/main" val="3793029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58733-C0B2-4B48-A96E-82ECCEADEE99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Условия самопроизвольности протекания процессов. Термодинамические потенциалы убывают (каждый потенциал работает при постоянстве своих естественных переменных), а энтропия – возрастает (в изолированной системе!) </a:t>
            </a:r>
          </a:p>
        </p:txBody>
      </p:sp>
    </p:spTree>
    <p:extLst>
      <p:ext uri="{BB962C8B-B14F-4D97-AF65-F5344CB8AC3E}">
        <p14:creationId xmlns:p14="http://schemas.microsoft.com/office/powerpoint/2010/main" val="3033204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5C9C77-02BF-4894-B747-04F815580706}" type="slidenum">
              <a:rPr lang="ru-RU" altLang="ru-RU" sz="1200" smtClean="0"/>
              <a:pPr/>
              <a:t>38</a:t>
            </a:fld>
            <a:endParaRPr lang="ru-RU" altLang="ru-RU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Для химических реакций с участием твердой фазы основной закон химической кинетики записывается иначе…</a:t>
            </a:r>
            <a:r>
              <a:rPr lang="el-GR" altLang="ru-RU">
                <a:cs typeface="Times New Roman" panose="02020603050405020304" pitchFamily="18" charset="0"/>
              </a:rPr>
              <a:t>α</a:t>
            </a:r>
            <a:r>
              <a:rPr lang="en-US" altLang="ru-RU">
                <a:cs typeface="Times New Roman" panose="02020603050405020304" pitchFamily="18" charset="0"/>
              </a:rPr>
              <a:t> – </a:t>
            </a:r>
            <a:r>
              <a:rPr lang="ru-RU" altLang="ru-RU">
                <a:cs typeface="Times New Roman" panose="02020603050405020304" pitchFamily="18" charset="0"/>
              </a:rPr>
              <a:t>отношение количества вещества, превратившегося в продукты к начальному количеству реагента.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176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2FD44C-7A9A-421B-B7CA-CCA76C5081B0}" type="slidenum">
              <a:rPr lang="ru-RU" altLang="ru-RU" sz="1200" b="0" smtClean="0">
                <a:latin typeface="Times New Roman" panose="02020603050405020304" pitchFamily="18" charset="0"/>
              </a:rPr>
              <a:pPr/>
              <a:t>44</a:t>
            </a:fld>
            <a:endParaRPr lang="ru-RU" altLang="ru-RU" sz="1200" b="0">
              <a:latin typeface="Times New Roman" panose="02020603050405020304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/>
              <a:t> Теория активных столкновений, ТАС. Вывод основного уравнения «на пальцах». </a:t>
            </a:r>
          </a:p>
        </p:txBody>
      </p:sp>
    </p:spTree>
    <p:extLst>
      <p:ext uri="{BB962C8B-B14F-4D97-AF65-F5344CB8AC3E}">
        <p14:creationId xmlns:p14="http://schemas.microsoft.com/office/powerpoint/2010/main" val="3812647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C0BCAC-111E-4E59-A323-0C45E1DDEF94}" type="slidenum">
              <a:rPr lang="ru-RU" altLang="ru-RU" sz="1200" b="0" smtClean="0">
                <a:latin typeface="Times New Roman" panose="02020603050405020304" pitchFamily="18" charset="0"/>
              </a:rPr>
              <a:pPr/>
              <a:t>49</a:t>
            </a:fld>
            <a:endParaRPr lang="ru-RU" altLang="ru-RU" sz="1200" b="0">
              <a:latin typeface="Times New Roman" panose="02020603050405020304" pitchFamily="18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/>
              <a:t>В ТАС используется распределение Максвелла по скоростям.</a:t>
            </a:r>
          </a:p>
        </p:txBody>
      </p:sp>
    </p:spTree>
    <p:extLst>
      <p:ext uri="{BB962C8B-B14F-4D97-AF65-F5344CB8AC3E}">
        <p14:creationId xmlns:p14="http://schemas.microsoft.com/office/powerpoint/2010/main" val="1664289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2BA669-83B1-4A42-8781-BE9205FA0197}" type="slidenum">
              <a:rPr lang="ru-RU" altLang="ru-RU"/>
              <a:pPr/>
              <a:t>50</a:t>
            </a:fld>
            <a:endParaRPr lang="ru-RU" altLang="ru-RU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 Теория активных столкновений, ТАС. Вывод основного уравнения «на пальцах». </a:t>
            </a:r>
          </a:p>
        </p:txBody>
      </p:sp>
    </p:spTree>
    <p:extLst>
      <p:ext uri="{BB962C8B-B14F-4D97-AF65-F5344CB8AC3E}">
        <p14:creationId xmlns:p14="http://schemas.microsoft.com/office/powerpoint/2010/main" val="3920891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463366-CA26-4648-A2F1-3E4E5102BAA1}" type="slidenum">
              <a:rPr lang="ru-RU" altLang="ru-RU"/>
              <a:pPr/>
              <a:t>53</a:t>
            </a:fld>
            <a:endParaRPr lang="ru-RU" altLang="ru-RU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Осуществляем переход от распределения для </a:t>
            </a:r>
            <a:r>
              <a:rPr lang="en-US" altLang="ru-RU"/>
              <a:t>V</a:t>
            </a:r>
            <a:r>
              <a:rPr lang="en-US" altLang="ru-RU" baseline="-25000"/>
              <a:t>A</a:t>
            </a:r>
            <a:r>
              <a:rPr lang="en-US" altLang="ru-RU"/>
              <a:t>V</a:t>
            </a:r>
            <a:r>
              <a:rPr lang="en-US" altLang="ru-RU" baseline="-25000"/>
              <a:t>B  </a:t>
            </a:r>
            <a:r>
              <a:rPr lang="ru-RU" altLang="ru-RU"/>
              <a:t>к распределению для </a:t>
            </a:r>
            <a:r>
              <a:rPr lang="en-US" altLang="ru-RU"/>
              <a:t>V</a:t>
            </a:r>
            <a:r>
              <a:rPr lang="ru-RU" altLang="ru-RU" baseline="-25000"/>
              <a:t>отн</a:t>
            </a:r>
            <a:r>
              <a:rPr lang="ru-RU" altLang="ru-RU"/>
              <a:t> </a:t>
            </a:r>
            <a:r>
              <a:rPr lang="en-US" altLang="ru-RU"/>
              <a:t>V</a:t>
            </a:r>
            <a:r>
              <a:rPr lang="ru-RU" altLang="ru-RU" baseline="-25000"/>
              <a:t>цм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3555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C0E8B8-0DB5-440A-A5DA-56F29C5D5F52}" type="slidenum">
              <a:rPr lang="ru-RU" altLang="ru-RU"/>
              <a:pPr/>
              <a:t>54</a:t>
            </a:fld>
            <a:endParaRPr lang="ru-RU" altLang="ru-RU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Избавляемся от распределения по </a:t>
            </a:r>
            <a:r>
              <a:rPr lang="en-US" altLang="ru-RU"/>
              <a:t>V</a:t>
            </a:r>
            <a:r>
              <a:rPr lang="ru-RU" altLang="ru-RU" baseline="-25000"/>
              <a:t>цм </a:t>
            </a:r>
            <a:r>
              <a:rPr lang="ru-RU" altLang="ru-RU"/>
              <a:t>. Нас интересует только распределение по относительной скорости! (верхняя строка). Нас не интересует направление относительной скорости, важен только ее модуль. Переходим к сферическим координатам, интегрируем по всем возможным направлениям (4 строчки в середине). Внизу – выражение для скорости реакции с участием молекул А и В, имеющих относительную скорость </a:t>
            </a:r>
            <a:r>
              <a:rPr lang="en-US" altLang="ru-RU"/>
              <a:t>V/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860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96B8-CE30-4D39-8215-9655293822A9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08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5D87F-915F-424E-BCB6-CEEDCFE98C65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5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2C7F4-C928-434F-B937-91D0000CE4C3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211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57DF7-43C6-4C93-A9E4-913991C3240D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28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F118-9AB5-45A3-BDBC-AD958D2B0957}" type="datetime1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022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9F26E-86D8-45C7-B714-27278A07F2B0}" type="datetime1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9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B59B9-CC66-465A-8380-D32047307989}" type="datetime1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388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2F28C-6E50-4075-8BA0-BB2C3146B285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08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C152D-B1C0-4A03-BBED-4BD577B9464E}" type="datetime1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251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8616-96E6-49FD-80FB-65BC0F700783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99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32305-FDD9-4F1E-91CE-BC68C5504D80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99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4825A-648E-4151-A8A3-164FD91C6393}" type="datetime1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10A94-2FE1-4703-991E-D613A26E4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92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3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7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9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31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33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3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8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40.bin"/><Relationship Id="rId4" Type="http://schemas.openxmlformats.org/officeDocument/2006/relationships/oleObject" Target="../embeddings/oleObject37.bin"/><Relationship Id="rId9" Type="http://schemas.openxmlformats.org/officeDocument/2006/relationships/image" Target="../media/image3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13" Type="http://schemas.openxmlformats.org/officeDocument/2006/relationships/image" Target="../media/image39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4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38.wmf"/><Relationship Id="rId5" Type="http://schemas.openxmlformats.org/officeDocument/2006/relationships/image" Target="../media/image35.wmf"/><Relationship Id="rId10" Type="http://schemas.openxmlformats.org/officeDocument/2006/relationships/oleObject" Target="../embeddings/oleObject45.bin"/><Relationship Id="rId4" Type="http://schemas.openxmlformats.org/officeDocument/2006/relationships/oleObject" Target="../embeddings/oleObject42.bin"/><Relationship Id="rId9" Type="http://schemas.openxmlformats.org/officeDocument/2006/relationships/image" Target="../media/image37.w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1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45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9.wmf"/><Relationship Id="rId11" Type="http://schemas.openxmlformats.org/officeDocument/2006/relationships/image" Target="../media/image52.jpeg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7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3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56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57.wmf"/><Relationship Id="rId4" Type="http://schemas.openxmlformats.org/officeDocument/2006/relationships/oleObject" Target="../embeddings/oleObject62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6.bin"/><Relationship Id="rId12" Type="http://schemas.openxmlformats.org/officeDocument/2006/relationships/image" Target="../media/image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68.bin"/><Relationship Id="rId5" Type="http://schemas.openxmlformats.org/officeDocument/2006/relationships/oleObject" Target="../embeddings/oleObject65.bin"/><Relationship Id="rId10" Type="http://schemas.openxmlformats.org/officeDocument/2006/relationships/image" Target="../media/image62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67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70.bin"/><Relationship Id="rId4" Type="http://schemas.openxmlformats.org/officeDocument/2006/relationships/image" Target="../media/image64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66.wmf"/><Relationship Id="rId4" Type="http://schemas.openxmlformats.org/officeDocument/2006/relationships/oleObject" Target="../embeddings/oleObject71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67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74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1.wmf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73.wmf"/><Relationship Id="rId5" Type="http://schemas.openxmlformats.org/officeDocument/2006/relationships/image" Target="../media/image70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72.wmf"/><Relationship Id="rId14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76.wmf"/><Relationship Id="rId4" Type="http://schemas.openxmlformats.org/officeDocument/2006/relationships/oleObject" Target="../embeddings/oleObject80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oleObject" Target="../embeddings/oleObject81.bin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78.wmf"/><Relationship Id="rId5" Type="http://schemas.openxmlformats.org/officeDocument/2006/relationships/oleObject" Target="../embeddings/oleObject82.bin"/><Relationship Id="rId10" Type="http://schemas.openxmlformats.org/officeDocument/2006/relationships/image" Target="../media/image80.wmf"/><Relationship Id="rId4" Type="http://schemas.openxmlformats.org/officeDocument/2006/relationships/image" Target="../media/image77.wmf"/><Relationship Id="rId9" Type="http://schemas.openxmlformats.org/officeDocument/2006/relationships/oleObject" Target="../embeddings/oleObject84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81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9.bin"/><Relationship Id="rId13" Type="http://schemas.openxmlformats.org/officeDocument/2006/relationships/image" Target="../media/image87.wmf"/><Relationship Id="rId18" Type="http://schemas.openxmlformats.org/officeDocument/2006/relationships/oleObject" Target="../embeddings/oleObject94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91.bin"/><Relationship Id="rId1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93.bin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88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5" Type="http://schemas.openxmlformats.org/officeDocument/2006/relationships/image" Target="../media/image88.wmf"/><Relationship Id="rId10" Type="http://schemas.openxmlformats.org/officeDocument/2006/relationships/oleObject" Target="../embeddings/oleObject90.bin"/><Relationship Id="rId19" Type="http://schemas.openxmlformats.org/officeDocument/2006/relationships/image" Target="../media/image90.wmf"/><Relationship Id="rId4" Type="http://schemas.openxmlformats.org/officeDocument/2006/relationships/oleObject" Target="../embeddings/oleObject87.bin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92.bin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7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96.bin"/><Relationship Id="rId11" Type="http://schemas.openxmlformats.org/officeDocument/2006/relationships/image" Target="../media/image94.wmf"/><Relationship Id="rId5" Type="http://schemas.openxmlformats.org/officeDocument/2006/relationships/image" Target="../media/image91.wmf"/><Relationship Id="rId10" Type="http://schemas.openxmlformats.org/officeDocument/2006/relationships/oleObject" Target="../embeddings/oleObject98.bin"/><Relationship Id="rId4" Type="http://schemas.openxmlformats.org/officeDocument/2006/relationships/oleObject" Target="../embeddings/oleObject95.bin"/><Relationship Id="rId9" Type="http://schemas.openxmlformats.org/officeDocument/2006/relationships/image" Target="../media/image93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7E4699-7BDD-4433-92BA-253ECEE65679}"/>
              </a:ext>
            </a:extLst>
          </p:cNvPr>
          <p:cNvSpPr txBox="1"/>
          <p:nvPr/>
        </p:nvSpPr>
        <p:spPr>
          <a:xfrm>
            <a:off x="3028950" y="505427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№5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116D29-CA5E-4B0F-8A14-76DC1003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B51023-2B7F-49D8-B779-FCFE936266A9}"/>
              </a:ext>
            </a:extLst>
          </p:cNvPr>
          <p:cNvSpPr txBox="1"/>
          <p:nvPr/>
        </p:nvSpPr>
        <p:spPr>
          <a:xfrm>
            <a:off x="1051714" y="1854479"/>
            <a:ext cx="65083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статистических расчетов для систем взаимодействующих частиц. Понятие о конфигурационном интеграле. Статистические расчеты для кристаллов (без выводов).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Статиситические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расчеты в химической кинетике. Теория активных соударений (ТАС). </a:t>
            </a:r>
          </a:p>
        </p:txBody>
      </p:sp>
    </p:spTree>
    <p:extLst>
      <p:ext uri="{BB962C8B-B14F-4D97-AF65-F5344CB8AC3E}">
        <p14:creationId xmlns:p14="http://schemas.microsoft.com/office/powerpoint/2010/main" val="329173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53DFC8-9FE5-445E-B852-28F3157F441A}"/>
              </a:ext>
            </a:extLst>
          </p:cNvPr>
          <p:cNvSpPr txBox="1"/>
          <p:nvPr/>
        </p:nvSpPr>
        <p:spPr>
          <a:xfrm>
            <a:off x="3363986" y="2541864"/>
            <a:ext cx="1907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№4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1AD5E58-FEED-463A-B455-0491E2CD2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49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105014" y="0"/>
            <a:ext cx="637091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статистического расчета константы </a:t>
            </a:r>
          </a:p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равновесия </a:t>
            </a:r>
            <a:r>
              <a:rPr lang="ru-RU" alt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достаточно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знать:</a:t>
            </a:r>
          </a:p>
        </p:txBody>
      </p:sp>
      <p:sp>
        <p:nvSpPr>
          <p:cNvPr id="206851" name="Text Box 3"/>
          <p:cNvSpPr txBox="1">
            <a:spLocks noChangeArrowheads="1"/>
          </p:cNvSpPr>
          <p:nvPr/>
        </p:nvSpPr>
        <p:spPr bwMode="auto">
          <a:xfrm>
            <a:off x="105014" y="2741793"/>
            <a:ext cx="94001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Стандартные суммы по состояниям продуктов и реагентов и стандартную энтальпию реакции при Т= 0К.     </a:t>
            </a:r>
          </a:p>
        </p:txBody>
      </p:sp>
      <p:sp>
        <p:nvSpPr>
          <p:cNvPr id="206852" name="Text Box 4"/>
          <p:cNvSpPr txBox="1">
            <a:spLocks noChangeArrowheads="1"/>
          </p:cNvSpPr>
          <p:nvPr/>
        </p:nvSpPr>
        <p:spPr bwMode="auto">
          <a:xfrm>
            <a:off x="105014" y="2077459"/>
            <a:ext cx="68388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Суммы по состояниям продуктов и реагентов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853" name="Text Box 5"/>
          <p:cNvSpPr txBox="1">
            <a:spLocks noChangeArrowheads="1"/>
          </p:cNvSpPr>
          <p:nvPr/>
        </p:nvSpPr>
        <p:spPr bwMode="auto">
          <a:xfrm>
            <a:off x="105014" y="1346506"/>
            <a:ext cx="49605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Суммы по состояниям системы,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6854" name="Text Box 6"/>
          <p:cNvSpPr txBox="1">
            <a:spLocks noChangeArrowheads="1"/>
          </p:cNvSpPr>
          <p:nvPr/>
        </p:nvSpPr>
        <p:spPr bwMode="auto">
          <a:xfrm>
            <a:off x="74546" y="4042800"/>
            <a:ext cx="893123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Суммы по состояниям продуктов и реагентов и стандартную энергию Гиббса реакции при Т= 0К. </a:t>
            </a:r>
          </a:p>
          <a:p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Характеристические колебательные, вращательные и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температуры.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3874" y="645375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№1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88BF8EA-203E-46E5-853C-08A419EE135F}"/>
              </a:ext>
            </a:extLst>
          </p:cNvPr>
          <p:cNvCxnSpPr/>
          <p:nvPr/>
        </p:nvCxnSpPr>
        <p:spPr>
          <a:xfrm flipV="1">
            <a:off x="105014" y="3572790"/>
            <a:ext cx="8506304" cy="11836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A912756-CB9C-4ABC-B711-76323771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409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991" y="1264760"/>
            <a:ext cx="9065239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1)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Минимальная размерность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-пространства равна 3;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Координаты системы в Г-пространстве- это координаты всех ее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частиц в трехмерном пространстве;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Микросостояния с равной энергией в Г- пространстве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равновероятны,  хотя  могут иметь разные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Объем квазиклассического фазового пространства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измеряется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клетках размером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3N+f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фазовом Г-пространстве и квазиклассическом фазовом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логарифм плотности вероятности линейно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от энергии.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1566" y="448146"/>
            <a:ext cx="57353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правильные утверждения:.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07257" y="709756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№2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EBD7458-CE07-4E6A-A08A-E09669AEE6DB}"/>
              </a:ext>
            </a:extLst>
          </p:cNvPr>
          <p:cNvCxnSpPr>
            <a:cxnSpLocks/>
          </p:cNvCxnSpPr>
          <p:nvPr/>
        </p:nvCxnSpPr>
        <p:spPr>
          <a:xfrm>
            <a:off x="134224" y="3834694"/>
            <a:ext cx="844353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30564ED-571F-44A5-A96A-6385CE23C282}"/>
              </a:ext>
            </a:extLst>
          </p:cNvPr>
          <p:cNvCxnSpPr/>
          <p:nvPr/>
        </p:nvCxnSpPr>
        <p:spPr>
          <a:xfrm flipV="1">
            <a:off x="105014" y="6299215"/>
            <a:ext cx="8506304" cy="11836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BD5164D-B5B3-47DD-94E4-0F245B8BA714}"/>
              </a:ext>
            </a:extLst>
          </p:cNvPr>
          <p:cNvCxnSpPr>
            <a:cxnSpLocks/>
          </p:cNvCxnSpPr>
          <p:nvPr/>
        </p:nvCxnSpPr>
        <p:spPr>
          <a:xfrm>
            <a:off x="85288" y="4909884"/>
            <a:ext cx="8443538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2E4267-3183-489B-8840-BE173E76B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958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B4CF48-BD36-4562-AC2F-8662E2044032}"/>
              </a:ext>
            </a:extLst>
          </p:cNvPr>
          <p:cNvSpPr/>
          <p:nvPr/>
        </p:nvSpPr>
        <p:spPr>
          <a:xfrm>
            <a:off x="3985171" y="1677096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072A3C67-CD34-497A-BBFE-9B5E2DC7C9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116619"/>
              </p:ext>
            </p:extLst>
          </p:nvPr>
        </p:nvGraphicFramePr>
        <p:xfrm>
          <a:off x="5782859" y="1735718"/>
          <a:ext cx="858534" cy="429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4" name="Equation" r:id="rId3" imgW="583920" imgH="291960" progId="Equation.DSMT4">
                  <p:embed/>
                </p:oleObj>
              </mc:Choice>
              <mc:Fallback>
                <p:oleObj name="Equation" r:id="rId3" imgW="58392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82859" y="1735718"/>
                        <a:ext cx="858534" cy="429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3C311A-8C2E-4142-9E1B-10461DAD9574}"/>
              </a:ext>
            </a:extLst>
          </p:cNvPr>
          <p:cNvSpPr/>
          <p:nvPr/>
        </p:nvSpPr>
        <p:spPr>
          <a:xfrm>
            <a:off x="4670540" y="3645633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740B0A-16B9-4218-8A3A-006F4F12FB3F}"/>
              </a:ext>
            </a:extLst>
          </p:cNvPr>
          <p:cNvSpPr/>
          <p:nvPr/>
        </p:nvSpPr>
        <p:spPr>
          <a:xfrm>
            <a:off x="3964865" y="4327547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091406-AA14-46EC-B54C-9A2FF937F542}"/>
              </a:ext>
            </a:extLst>
          </p:cNvPr>
          <p:cNvSpPr/>
          <p:nvPr/>
        </p:nvSpPr>
        <p:spPr>
          <a:xfrm>
            <a:off x="3259290" y="4326416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61BD951-652D-451C-A3AE-87EFD0F7FDD3}"/>
              </a:ext>
            </a:extLst>
          </p:cNvPr>
          <p:cNvSpPr/>
          <p:nvPr/>
        </p:nvSpPr>
        <p:spPr>
          <a:xfrm>
            <a:off x="3962069" y="3641225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951220-61C2-4DA6-B832-85221A059C72}"/>
              </a:ext>
            </a:extLst>
          </p:cNvPr>
          <p:cNvSpPr/>
          <p:nvPr/>
        </p:nvSpPr>
        <p:spPr>
          <a:xfrm>
            <a:off x="3257510" y="3653820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0F64E52C-8D64-402C-AF6C-64477BF334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5639233"/>
              </p:ext>
            </p:extLst>
          </p:nvPr>
        </p:nvGraphicFramePr>
        <p:xfrm>
          <a:off x="5844519" y="4086004"/>
          <a:ext cx="10795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5" name="Equation" r:id="rId5" imgW="1079280" imgH="342720" progId="Equation.DSMT4">
                  <p:embed/>
                </p:oleObj>
              </mc:Choice>
              <mc:Fallback>
                <p:oleObj name="Equation" r:id="rId5" imgW="107928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44519" y="4086004"/>
                        <a:ext cx="10795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1715387-15D5-497D-9E3A-F9B6AD89FFB9}"/>
              </a:ext>
            </a:extLst>
          </p:cNvPr>
          <p:cNvSpPr txBox="1"/>
          <p:nvPr/>
        </p:nvSpPr>
        <p:spPr>
          <a:xfrm>
            <a:off x="1993387" y="474855"/>
            <a:ext cx="5566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Клетки и неразличимые микросостояния</a:t>
            </a:r>
          </a:p>
        </p:txBody>
      </p:sp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58CBAECC-AE53-42A9-9E5C-33181CB04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0356497"/>
              </p:ext>
            </p:extLst>
          </p:nvPr>
        </p:nvGraphicFramePr>
        <p:xfrm>
          <a:off x="3187579" y="5732679"/>
          <a:ext cx="2403167" cy="595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6" name="Equation" r:id="rId7" imgW="1333440" imgH="330120" progId="Equation.DSMT4">
                  <p:embed/>
                </p:oleObj>
              </mc:Choice>
              <mc:Fallback>
                <p:oleObj name="Equation" r:id="rId7" imgW="133344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87579" y="5732679"/>
                        <a:ext cx="2403167" cy="59507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5EF4DB6B-883C-4E48-8E94-C3DDB1EDB8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848836"/>
              </p:ext>
            </p:extLst>
          </p:nvPr>
        </p:nvGraphicFramePr>
        <p:xfrm>
          <a:off x="3431267" y="1821237"/>
          <a:ext cx="406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7" name="Equation" r:id="rId9" imgW="406080" imgH="330120" progId="Equation.DSMT4">
                  <p:embed/>
                </p:oleObj>
              </mc:Choice>
              <mc:Fallback>
                <p:oleObj name="Equation" r:id="rId9" imgW="40608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31267" y="1821237"/>
                        <a:ext cx="4064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5CD122FB-84A0-4A23-8046-40049BEF5A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5381742"/>
              </p:ext>
            </p:extLst>
          </p:nvPr>
        </p:nvGraphicFramePr>
        <p:xfrm>
          <a:off x="4103795" y="1192880"/>
          <a:ext cx="4064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08" name="Equation" r:id="rId11" imgW="406080" imgH="330120" progId="Equation.DSMT4">
                  <p:embed/>
                </p:oleObj>
              </mc:Choice>
              <mc:Fallback>
                <p:oleObj name="Equation" r:id="rId11" imgW="40608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03795" y="1192880"/>
                        <a:ext cx="4064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31C0B24-518F-4D1F-ACBE-5DA7DB2819C0}"/>
              </a:ext>
            </a:extLst>
          </p:cNvPr>
          <p:cNvSpPr/>
          <p:nvPr/>
        </p:nvSpPr>
        <p:spPr>
          <a:xfrm>
            <a:off x="4681736" y="4335909"/>
            <a:ext cx="687690" cy="665019"/>
          </a:xfrm>
          <a:prstGeom prst="rect">
            <a:avLst/>
          </a:prstGeom>
          <a:noFill/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Номер слайда 19">
            <a:extLst>
              <a:ext uri="{FF2B5EF4-FFF2-40B4-BE49-F238E27FC236}">
                <a16:creationId xmlns:a16="http://schemas.microsoft.com/office/drawing/2014/main" id="{C00D84FD-6299-4083-A501-E7FD83DC9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775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ext Box 2"/>
          <p:cNvSpPr txBox="1">
            <a:spLocks noChangeArrowheads="1"/>
          </p:cNvSpPr>
          <p:nvPr/>
        </p:nvSpPr>
        <p:spPr bwMode="auto">
          <a:xfrm>
            <a:off x="495549" y="382514"/>
            <a:ext cx="7990393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кинетическая энергия и средняя скорость </a:t>
            </a:r>
          </a:p>
          <a:p>
            <a:pPr algn="ctr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 в идеальном газе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232894" y="3304632"/>
            <a:ext cx="77305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 Средняя энергия молекул растет с увеличением массы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290891" y="2577463"/>
            <a:ext cx="78957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Средняя скорость молекул падает с увеличением массы</a:t>
            </a:r>
          </a:p>
        </p:txBody>
      </p:sp>
      <p:sp>
        <p:nvSpPr>
          <p:cNvPr id="139272" name="Text Box 8"/>
          <p:cNvSpPr txBox="1">
            <a:spLocks noChangeArrowheads="1"/>
          </p:cNvSpPr>
          <p:nvPr/>
        </p:nvSpPr>
        <p:spPr bwMode="auto">
          <a:xfrm>
            <a:off x="232894" y="1791623"/>
            <a:ext cx="666009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 Средняя скорость молекул наиболее вероятна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9275" name="Object 11"/>
          <p:cNvGraphicFramePr>
            <a:graphicFrameLocks noChangeAspect="1"/>
          </p:cNvGraphicFramePr>
          <p:nvPr/>
        </p:nvGraphicFramePr>
        <p:xfrm>
          <a:off x="290891" y="3926635"/>
          <a:ext cx="2092251" cy="1122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Equation" r:id="rId4" imgW="1371600" imgH="736560" progId="Equation.DSMT4">
                  <p:embed/>
                </p:oleObj>
              </mc:Choice>
              <mc:Fallback>
                <p:oleObj name="Equation" r:id="rId4" imgW="1371600" imgH="736560" progId="Equation.DSMT4">
                  <p:embed/>
                  <p:pic>
                    <p:nvPicPr>
                      <p:cNvPr id="13927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91" y="3926635"/>
                        <a:ext cx="2092251" cy="11223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309051" y="1151558"/>
            <a:ext cx="1684757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№3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D9EDB0-B213-40EE-AA35-AEE022917FC7}"/>
              </a:ext>
            </a:extLst>
          </p:cNvPr>
          <p:cNvSpPr txBox="1"/>
          <p:nvPr/>
        </p:nvSpPr>
        <p:spPr>
          <a:xfrm>
            <a:off x="207536" y="5429273"/>
            <a:ext cx="87289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 При температуре Т молекула имеет поступательную энергию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3/2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535AF49C-DB58-4837-942A-D902B4A51C1B}"/>
              </a:ext>
            </a:extLst>
          </p:cNvPr>
          <p:cNvCxnSpPr>
            <a:cxnSpLocks/>
          </p:cNvCxnSpPr>
          <p:nvPr/>
        </p:nvCxnSpPr>
        <p:spPr>
          <a:xfrm flipV="1">
            <a:off x="67112" y="2966410"/>
            <a:ext cx="8439192" cy="59183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022947A3-4502-4BEB-988E-5ED7C14C0745}"/>
              </a:ext>
            </a:extLst>
          </p:cNvPr>
          <p:cNvCxnSpPr/>
          <p:nvPr/>
        </p:nvCxnSpPr>
        <p:spPr>
          <a:xfrm flipV="1">
            <a:off x="105014" y="6156602"/>
            <a:ext cx="8506304" cy="11836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2E057E-0507-4C52-8E1E-D89EDCD92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196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622CD3-F3AD-4917-80DE-984EEE1C8B03}"/>
              </a:ext>
            </a:extLst>
          </p:cNvPr>
          <p:cNvSpPr txBox="1"/>
          <p:nvPr/>
        </p:nvSpPr>
        <p:spPr>
          <a:xfrm>
            <a:off x="308344" y="563525"/>
            <a:ext cx="8739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и СКОРОСТИ МОЛЕКУЛ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CO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μ – пространстве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D18E70BF-BE7C-4B82-B22E-98160595BE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7386" y="1472498"/>
          <a:ext cx="2669658" cy="4903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4" name="Equation" r:id="rId3" imgW="1244520" imgH="2286000" progId="Equation.DSMT4">
                  <p:embed/>
                </p:oleObj>
              </mc:Choice>
              <mc:Fallback>
                <p:oleObj name="Equation" r:id="rId3" imgW="1244520" imgH="228600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D18E70BF-BE7C-4B82-B22E-98160595BE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7386" y="1472498"/>
                        <a:ext cx="2669658" cy="49034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9810B7-B4EE-439C-8133-A6204BC757B1}"/>
              </a:ext>
            </a:extLst>
          </p:cNvPr>
          <p:cNvSpPr txBox="1"/>
          <p:nvPr/>
        </p:nvSpPr>
        <p:spPr>
          <a:xfrm>
            <a:off x="7127457" y="2154148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Вопрос №4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F639F4F-4C19-4186-9A38-F25FBC6CBD7B}"/>
              </a:ext>
            </a:extLst>
          </p:cNvPr>
          <p:cNvCxnSpPr>
            <a:cxnSpLocks/>
          </p:cNvCxnSpPr>
          <p:nvPr/>
        </p:nvCxnSpPr>
        <p:spPr>
          <a:xfrm>
            <a:off x="92279" y="5275757"/>
            <a:ext cx="8519039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F77C842-E32D-42CD-A0F5-F221907FD33D}"/>
              </a:ext>
            </a:extLst>
          </p:cNvPr>
          <p:cNvCxnSpPr>
            <a:cxnSpLocks/>
          </p:cNvCxnSpPr>
          <p:nvPr/>
        </p:nvCxnSpPr>
        <p:spPr>
          <a:xfrm>
            <a:off x="134224" y="4161865"/>
            <a:ext cx="8443538" cy="0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B54936-7516-41ED-AA89-28E47F46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57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0AE1E2E-ABD1-4D84-A495-699D2CDAEC11}"/>
              </a:ext>
            </a:extLst>
          </p:cNvPr>
          <p:cNvSpPr txBox="1"/>
          <p:nvPr/>
        </p:nvSpPr>
        <p:spPr>
          <a:xfrm>
            <a:off x="1307804" y="393405"/>
            <a:ext cx="52373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ВЫШЕ ТЕМПЕРАТУРА…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6D3C-5793-4E06-ACBC-A1C3A1265BD2}"/>
              </a:ext>
            </a:extLst>
          </p:cNvPr>
          <p:cNvSpPr txBox="1"/>
          <p:nvPr/>
        </p:nvSpPr>
        <p:spPr>
          <a:xfrm>
            <a:off x="241936" y="1828800"/>
            <a:ext cx="831278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выше характеристическая температура для колебательной энергии</a:t>
            </a:r>
          </a:p>
          <a:p>
            <a:pPr marL="342900" indent="-342900"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выше поступательная теплоемкость молекул идеального газа</a:t>
            </a:r>
          </a:p>
          <a:p>
            <a:pPr marL="342900" indent="-342900"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ниже константы равновесия некоторых реакций </a:t>
            </a:r>
          </a:p>
          <a:p>
            <a:pPr marL="342900" indent="-342900"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выше энергия фазового пространства</a:t>
            </a:r>
          </a:p>
          <a:p>
            <a:pPr marL="342900" indent="-342900"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ниже может быть теплоемкость некоторых идеальных газов,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состоящих из атомов</a:t>
            </a:r>
          </a:p>
          <a:p>
            <a:pPr marL="342900" indent="-342900"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Тем больше объем фазового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пространства</a:t>
            </a:r>
            <a:r>
              <a:rPr lang="ru-RU" dirty="0"/>
              <a:t>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6B1EC5-2BFA-4B96-8A93-4EC50D8B932F}"/>
              </a:ext>
            </a:extLst>
          </p:cNvPr>
          <p:cNvSpPr txBox="1"/>
          <p:nvPr/>
        </p:nvSpPr>
        <p:spPr>
          <a:xfrm>
            <a:off x="7330833" y="962791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</a:rPr>
              <a:t>Вопрос №5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040066A8-7B7E-4410-8B75-DE53667BE575}"/>
              </a:ext>
            </a:extLst>
          </p:cNvPr>
          <p:cNvCxnSpPr>
            <a:cxnSpLocks/>
          </p:cNvCxnSpPr>
          <p:nvPr/>
        </p:nvCxnSpPr>
        <p:spPr>
          <a:xfrm flipV="1">
            <a:off x="92279" y="3405010"/>
            <a:ext cx="8519039" cy="2399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CF5DB3D-678A-494B-9E0C-AEF8C548E703}"/>
              </a:ext>
            </a:extLst>
          </p:cNvPr>
          <p:cNvCxnSpPr/>
          <p:nvPr/>
        </p:nvCxnSpPr>
        <p:spPr>
          <a:xfrm flipV="1">
            <a:off x="105014" y="4898252"/>
            <a:ext cx="8506304" cy="11836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375958B-B4EC-4BC9-B939-7BD331E99E9A}"/>
              </a:ext>
            </a:extLst>
          </p:cNvPr>
          <p:cNvCxnSpPr>
            <a:cxnSpLocks/>
          </p:cNvCxnSpPr>
          <p:nvPr/>
        </p:nvCxnSpPr>
        <p:spPr>
          <a:xfrm>
            <a:off x="0" y="5636484"/>
            <a:ext cx="861131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F5E2B2-4966-493C-A03C-BC4A44364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288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Line 2"/>
          <p:cNvSpPr>
            <a:spLocks noChangeShapeType="1"/>
          </p:cNvSpPr>
          <p:nvPr/>
        </p:nvSpPr>
        <p:spPr bwMode="auto">
          <a:xfrm flipV="1">
            <a:off x="1371600" y="838200"/>
            <a:ext cx="0" cy="47244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7" name="Line 3"/>
          <p:cNvSpPr>
            <a:spLocks noChangeShapeType="1"/>
          </p:cNvSpPr>
          <p:nvPr/>
        </p:nvSpPr>
        <p:spPr bwMode="auto">
          <a:xfrm>
            <a:off x="1371600" y="5562600"/>
            <a:ext cx="65532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8" name="Line 4"/>
          <p:cNvSpPr>
            <a:spLocks noChangeShapeType="1"/>
          </p:cNvSpPr>
          <p:nvPr/>
        </p:nvSpPr>
        <p:spPr bwMode="auto">
          <a:xfrm>
            <a:off x="1371600" y="3200400"/>
            <a:ext cx="6324600" cy="0"/>
          </a:xfrm>
          <a:prstGeom prst="line">
            <a:avLst/>
          </a:prstGeom>
          <a:noFill/>
          <a:ln w="4762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9" name="Freeform 5"/>
          <p:cNvSpPr>
            <a:spLocks/>
          </p:cNvSpPr>
          <p:nvPr/>
        </p:nvSpPr>
        <p:spPr bwMode="auto">
          <a:xfrm>
            <a:off x="1371600" y="2743200"/>
            <a:ext cx="6581775" cy="466725"/>
          </a:xfrm>
          <a:custGeom>
            <a:avLst/>
            <a:gdLst>
              <a:gd name="T0" fmla="*/ 0 w 4146"/>
              <a:gd name="T1" fmla="*/ 294 h 294"/>
              <a:gd name="T2" fmla="*/ 96 w 4146"/>
              <a:gd name="T3" fmla="*/ 246 h 294"/>
              <a:gd name="T4" fmla="*/ 192 w 4146"/>
              <a:gd name="T5" fmla="*/ 198 h 294"/>
              <a:gd name="T6" fmla="*/ 343 w 4146"/>
              <a:gd name="T7" fmla="*/ 134 h 294"/>
              <a:gd name="T8" fmla="*/ 453 w 4146"/>
              <a:gd name="T9" fmla="*/ 73 h 294"/>
              <a:gd name="T10" fmla="*/ 608 w 4146"/>
              <a:gd name="T11" fmla="*/ 24 h 294"/>
              <a:gd name="T12" fmla="*/ 768 w 4146"/>
              <a:gd name="T13" fmla="*/ 6 h 294"/>
              <a:gd name="T14" fmla="*/ 960 w 4146"/>
              <a:gd name="T15" fmla="*/ 6 h 294"/>
              <a:gd name="T16" fmla="*/ 1211 w 4146"/>
              <a:gd name="T17" fmla="*/ 43 h 294"/>
              <a:gd name="T18" fmla="*/ 1467 w 4146"/>
              <a:gd name="T19" fmla="*/ 70 h 294"/>
              <a:gd name="T20" fmla="*/ 1797 w 4146"/>
              <a:gd name="T21" fmla="*/ 110 h 294"/>
              <a:gd name="T22" fmla="*/ 1989 w 4146"/>
              <a:gd name="T23" fmla="*/ 128 h 294"/>
              <a:gd name="T24" fmla="*/ 2199 w 4146"/>
              <a:gd name="T25" fmla="*/ 146 h 294"/>
              <a:gd name="T26" fmla="*/ 2491 w 4146"/>
              <a:gd name="T27" fmla="*/ 165 h 294"/>
              <a:gd name="T28" fmla="*/ 2711 w 4146"/>
              <a:gd name="T29" fmla="*/ 183 h 294"/>
              <a:gd name="T30" fmla="*/ 2921 w 4146"/>
              <a:gd name="T31" fmla="*/ 192 h 294"/>
              <a:gd name="T32" fmla="*/ 3223 w 4146"/>
              <a:gd name="T33" fmla="*/ 201 h 294"/>
              <a:gd name="T34" fmla="*/ 3817 w 4146"/>
              <a:gd name="T35" fmla="*/ 216 h 294"/>
              <a:gd name="T36" fmla="*/ 3643 w 4146"/>
              <a:gd name="T37" fmla="*/ 216 h 294"/>
              <a:gd name="T38" fmla="*/ 4146 w 4146"/>
              <a:gd name="T39" fmla="*/ 23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46" h="294">
                <a:moveTo>
                  <a:pt x="0" y="294"/>
                </a:moveTo>
                <a:cubicBezTo>
                  <a:pt x="32" y="278"/>
                  <a:pt x="64" y="262"/>
                  <a:pt x="96" y="246"/>
                </a:cubicBezTo>
                <a:cubicBezTo>
                  <a:pt x="128" y="230"/>
                  <a:pt x="151" y="217"/>
                  <a:pt x="192" y="198"/>
                </a:cubicBezTo>
                <a:cubicBezTo>
                  <a:pt x="233" y="179"/>
                  <a:pt x="300" y="155"/>
                  <a:pt x="343" y="134"/>
                </a:cubicBezTo>
                <a:cubicBezTo>
                  <a:pt x="386" y="113"/>
                  <a:pt x="409" y="91"/>
                  <a:pt x="453" y="73"/>
                </a:cubicBezTo>
                <a:cubicBezTo>
                  <a:pt x="497" y="55"/>
                  <a:pt x="556" y="35"/>
                  <a:pt x="608" y="24"/>
                </a:cubicBezTo>
                <a:cubicBezTo>
                  <a:pt x="660" y="13"/>
                  <a:pt x="709" y="9"/>
                  <a:pt x="768" y="6"/>
                </a:cubicBezTo>
                <a:cubicBezTo>
                  <a:pt x="827" y="3"/>
                  <a:pt x="886" y="0"/>
                  <a:pt x="960" y="6"/>
                </a:cubicBezTo>
                <a:cubicBezTo>
                  <a:pt x="1034" y="12"/>
                  <a:pt x="1127" y="32"/>
                  <a:pt x="1211" y="43"/>
                </a:cubicBezTo>
                <a:cubicBezTo>
                  <a:pt x="1295" y="54"/>
                  <a:pt x="1369" y="59"/>
                  <a:pt x="1467" y="70"/>
                </a:cubicBezTo>
                <a:cubicBezTo>
                  <a:pt x="1565" y="81"/>
                  <a:pt x="1710" y="100"/>
                  <a:pt x="1797" y="110"/>
                </a:cubicBezTo>
                <a:cubicBezTo>
                  <a:pt x="1884" y="120"/>
                  <a:pt x="1922" y="122"/>
                  <a:pt x="1989" y="128"/>
                </a:cubicBezTo>
                <a:cubicBezTo>
                  <a:pt x="2056" y="134"/>
                  <a:pt x="2115" y="140"/>
                  <a:pt x="2199" y="146"/>
                </a:cubicBezTo>
                <a:cubicBezTo>
                  <a:pt x="2283" y="152"/>
                  <a:pt x="2406" y="159"/>
                  <a:pt x="2491" y="165"/>
                </a:cubicBezTo>
                <a:cubicBezTo>
                  <a:pt x="2576" y="171"/>
                  <a:pt x="2639" y="178"/>
                  <a:pt x="2711" y="183"/>
                </a:cubicBezTo>
                <a:cubicBezTo>
                  <a:pt x="2783" y="188"/>
                  <a:pt x="2836" y="189"/>
                  <a:pt x="2921" y="192"/>
                </a:cubicBezTo>
                <a:cubicBezTo>
                  <a:pt x="3006" y="195"/>
                  <a:pt x="3074" y="197"/>
                  <a:pt x="3223" y="201"/>
                </a:cubicBezTo>
                <a:cubicBezTo>
                  <a:pt x="3372" y="205"/>
                  <a:pt x="3747" y="214"/>
                  <a:pt x="3817" y="216"/>
                </a:cubicBezTo>
                <a:cubicBezTo>
                  <a:pt x="3887" y="218"/>
                  <a:pt x="3588" y="212"/>
                  <a:pt x="3643" y="216"/>
                </a:cubicBezTo>
                <a:cubicBezTo>
                  <a:pt x="3698" y="220"/>
                  <a:pt x="4041" y="234"/>
                  <a:pt x="4146" y="238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228600" y="533400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b="1"/>
              <a:t>С</a:t>
            </a:r>
            <a:r>
              <a:rPr lang="en-US" altLang="ru-RU" sz="4000" b="1" baseline="-25000"/>
              <a:t>V</a:t>
            </a:r>
            <a:endParaRPr lang="ru-RU" altLang="ru-RU" sz="4000" b="1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7848600" y="5715000"/>
            <a:ext cx="76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4000" b="1"/>
              <a:t>T</a:t>
            </a:r>
            <a:endParaRPr lang="ru-RU" altLang="ru-RU" sz="4000" b="1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2590800" y="2743200"/>
            <a:ext cx="0" cy="2819400"/>
          </a:xfrm>
          <a:prstGeom prst="lin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3" name="Text Box 9"/>
          <p:cNvSpPr txBox="1">
            <a:spLocks noChangeArrowheads="1"/>
          </p:cNvSpPr>
          <p:nvPr/>
        </p:nvSpPr>
        <p:spPr bwMode="auto">
          <a:xfrm>
            <a:off x="2362200" y="56388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700 K</a:t>
            </a:r>
            <a:endParaRPr lang="ru-RU" altLang="ru-RU" sz="3200" b="1"/>
          </a:p>
        </p:txBody>
      </p:sp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1524000" y="304800"/>
          <a:ext cx="180816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2" name="Equation" r:id="rId4" imgW="952200" imgH="571320" progId="Equation.DSMT4">
                  <p:embed/>
                </p:oleObj>
              </mc:Choice>
              <mc:Fallback>
                <p:oleObj name="Equation" r:id="rId4" imgW="952200" imgH="571320" progId="Equation.DSMT4">
                  <p:embed/>
                  <p:pic>
                    <p:nvPicPr>
                      <p:cNvPr id="20583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"/>
                        <a:ext cx="180816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5" name="Text Box 11"/>
          <p:cNvSpPr txBox="1">
            <a:spLocks noChangeArrowheads="1"/>
          </p:cNvSpPr>
          <p:nvPr/>
        </p:nvSpPr>
        <p:spPr bwMode="auto">
          <a:xfrm>
            <a:off x="2514600" y="2133600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14.39</a:t>
            </a:r>
          </a:p>
        </p:txBody>
      </p:sp>
      <p:sp>
        <p:nvSpPr>
          <p:cNvPr id="205836" name="Line 12"/>
          <p:cNvSpPr>
            <a:spLocks noChangeShapeType="1"/>
          </p:cNvSpPr>
          <p:nvPr/>
        </p:nvSpPr>
        <p:spPr bwMode="auto">
          <a:xfrm flipH="1">
            <a:off x="3653515" y="2076112"/>
            <a:ext cx="533400" cy="5334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7" name="Text Box 13"/>
          <p:cNvSpPr txBox="1">
            <a:spLocks noChangeArrowheads="1"/>
          </p:cNvSpPr>
          <p:nvPr/>
        </p:nvSpPr>
        <p:spPr bwMode="auto">
          <a:xfrm>
            <a:off x="288925" y="2835275"/>
            <a:ext cx="104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/>
              <a:t>3</a:t>
            </a:r>
            <a:r>
              <a:rPr lang="en-US" altLang="ru-RU" sz="3200" b="1"/>
              <a:t>/2R</a:t>
            </a:r>
            <a:endParaRPr lang="ru-RU" altLang="ru-RU" sz="3200" b="1"/>
          </a:p>
        </p:txBody>
      </p:sp>
      <p:graphicFrame>
        <p:nvGraphicFramePr>
          <p:cNvPr id="205838" name="Object 14"/>
          <p:cNvGraphicFramePr>
            <a:graphicFrameLocks noChangeAspect="1"/>
          </p:cNvGraphicFramePr>
          <p:nvPr/>
        </p:nvGraphicFramePr>
        <p:xfrm>
          <a:off x="4259263" y="3825875"/>
          <a:ext cx="3957637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3" name="Equation" r:id="rId6" imgW="2108160" imgH="558720" progId="Equation.DSMT4">
                  <p:embed/>
                </p:oleObj>
              </mc:Choice>
              <mc:Fallback>
                <p:oleObj name="Equation" r:id="rId6" imgW="2108160" imgH="558720" progId="Equation.DSMT4">
                  <p:embed/>
                  <p:pic>
                    <p:nvPicPr>
                      <p:cNvPr id="20583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263" y="3825875"/>
                        <a:ext cx="3957637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9" name="Line 15"/>
          <p:cNvSpPr>
            <a:spLocks noChangeShapeType="1"/>
          </p:cNvSpPr>
          <p:nvPr/>
        </p:nvSpPr>
        <p:spPr bwMode="auto">
          <a:xfrm flipH="1" flipV="1">
            <a:off x="4038600" y="3352800"/>
            <a:ext cx="533400" cy="381000"/>
          </a:xfrm>
          <a:prstGeom prst="line">
            <a:avLst/>
          </a:prstGeom>
          <a:noFill/>
          <a:ln w="60325">
            <a:solidFill>
              <a:srgbClr val="0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05840" name="Object 16"/>
          <p:cNvGraphicFramePr>
            <a:graphicFrameLocks noChangeAspect="1"/>
          </p:cNvGraphicFramePr>
          <p:nvPr/>
        </p:nvGraphicFramePr>
        <p:xfrm>
          <a:off x="3173412" y="1473139"/>
          <a:ext cx="22637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4" name="Equation" r:id="rId8" imgW="1206360" imgH="304560" progId="Equation.DSMT4">
                  <p:embed/>
                </p:oleObj>
              </mc:Choice>
              <mc:Fallback>
                <p:oleObj name="Equation" r:id="rId8" imgW="1206360" imgH="304560" progId="Equation.DSMT4">
                  <p:embed/>
                  <p:pic>
                    <p:nvPicPr>
                      <p:cNvPr id="20584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3412" y="1473139"/>
                        <a:ext cx="22637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67DBACF-2D48-4646-BAEB-67029C07C1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61980" y="390525"/>
          <a:ext cx="3553410" cy="861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5" name="Equation" r:id="rId10" imgW="2984400" imgH="723600" progId="Equation.DSMT4">
                  <p:embed/>
                </p:oleObj>
              </mc:Choice>
              <mc:Fallback>
                <p:oleObj name="Equation" r:id="rId10" imgW="2984400" imgH="72360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967DBACF-2D48-4646-BAEB-67029C07C1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61980" y="390525"/>
                        <a:ext cx="3553410" cy="8618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61A11C-3B11-4BE5-AECB-4578BCEC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7849" y="1662965"/>
            <a:ext cx="724865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статистических расчетов.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Идеальный газ и другие системы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91240DE-AB8B-4A8C-9DDA-277F2560A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6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1214DA07-9508-4FDA-91DB-84937CFF69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2762412"/>
              </p:ext>
            </p:extLst>
          </p:nvPr>
        </p:nvGraphicFramePr>
        <p:xfrm>
          <a:off x="310497" y="259845"/>
          <a:ext cx="7954962" cy="1549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5" name="Equation" r:id="rId3" imgW="8991360" imgH="1752480" progId="Equation.DSMT4">
                  <p:embed/>
                </p:oleObj>
              </mc:Choice>
              <mc:Fallback>
                <p:oleObj name="Equation" r:id="rId3" imgW="8991360" imgH="175248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1214DA07-9508-4FDA-91DB-84937CFF6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0497" y="259845"/>
                        <a:ext cx="7954962" cy="1549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5A173E4-692D-44E8-85BD-3E6015117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8028288"/>
              </p:ext>
            </p:extLst>
          </p:nvPr>
        </p:nvGraphicFramePr>
        <p:xfrm>
          <a:off x="1502539" y="4768420"/>
          <a:ext cx="4595813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6" name="Equation" r:id="rId5" imgW="5244840" imgH="1346040" progId="Equation.DSMT4">
                  <p:embed/>
                </p:oleObj>
              </mc:Choice>
              <mc:Fallback>
                <p:oleObj name="Equation" r:id="rId5" imgW="5244840" imgH="134604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25A173E4-692D-44E8-85BD-3E6015117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2539" y="4768420"/>
                        <a:ext cx="4595813" cy="117792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31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CBD210-2D68-4881-870F-FDD67418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69B3EA7-3176-4FF4-AF4A-41BDB0B4AD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662505"/>
              </p:ext>
            </p:extLst>
          </p:nvPr>
        </p:nvGraphicFramePr>
        <p:xfrm>
          <a:off x="537369" y="2156404"/>
          <a:ext cx="7124700" cy="191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7" name="Equation" r:id="rId7" imgW="7124400" imgH="1917360" progId="Equation.DSMT4">
                  <p:embed/>
                </p:oleObj>
              </mc:Choice>
              <mc:Fallback>
                <p:oleObj name="Equation" r:id="rId7" imgW="7124400" imgH="1917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7369" y="2156404"/>
                        <a:ext cx="7124700" cy="191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968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60" name="AutoShape 4"/>
          <p:cNvSpPr>
            <a:spLocks noChangeArrowheads="1"/>
          </p:cNvSpPr>
          <p:nvPr/>
        </p:nvSpPr>
        <p:spPr bwMode="auto">
          <a:xfrm>
            <a:off x="2195513" y="1628775"/>
            <a:ext cx="4248150" cy="3373438"/>
          </a:xfrm>
          <a:prstGeom prst="cube">
            <a:avLst>
              <a:gd name="adj" fmla="val 25000"/>
            </a:avLst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1" name="Oval 5"/>
          <p:cNvSpPr>
            <a:spLocks noChangeArrowheads="1"/>
          </p:cNvSpPr>
          <p:nvPr/>
        </p:nvSpPr>
        <p:spPr bwMode="auto">
          <a:xfrm>
            <a:off x="1908175" y="227647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2" name="Oval 6"/>
          <p:cNvSpPr>
            <a:spLocks noChangeArrowheads="1"/>
          </p:cNvSpPr>
          <p:nvPr/>
        </p:nvSpPr>
        <p:spPr bwMode="auto">
          <a:xfrm>
            <a:off x="2771775" y="1341438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224263" name="Oval 7"/>
          <p:cNvSpPr>
            <a:spLocks noChangeArrowheads="1"/>
          </p:cNvSpPr>
          <p:nvPr/>
        </p:nvSpPr>
        <p:spPr bwMode="auto">
          <a:xfrm>
            <a:off x="5364163" y="2276475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4" name="Oval 8"/>
          <p:cNvSpPr>
            <a:spLocks noChangeArrowheads="1"/>
          </p:cNvSpPr>
          <p:nvPr/>
        </p:nvSpPr>
        <p:spPr bwMode="auto">
          <a:xfrm>
            <a:off x="6156325" y="141287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5" name="Oval 9"/>
          <p:cNvSpPr>
            <a:spLocks noChangeArrowheads="1"/>
          </p:cNvSpPr>
          <p:nvPr/>
        </p:nvSpPr>
        <p:spPr bwMode="auto">
          <a:xfrm>
            <a:off x="1979613" y="4652963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6" name="Oval 10"/>
          <p:cNvSpPr>
            <a:spLocks noChangeArrowheads="1"/>
          </p:cNvSpPr>
          <p:nvPr/>
        </p:nvSpPr>
        <p:spPr bwMode="auto">
          <a:xfrm>
            <a:off x="6156325" y="3933825"/>
            <a:ext cx="503238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7" name="Oval 11"/>
          <p:cNvSpPr>
            <a:spLocks noChangeArrowheads="1"/>
          </p:cNvSpPr>
          <p:nvPr/>
        </p:nvSpPr>
        <p:spPr bwMode="auto">
          <a:xfrm>
            <a:off x="5364163" y="4724400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8" name="Oval 12"/>
          <p:cNvSpPr>
            <a:spLocks noChangeArrowheads="1"/>
          </p:cNvSpPr>
          <p:nvPr/>
        </p:nvSpPr>
        <p:spPr bwMode="auto">
          <a:xfrm>
            <a:off x="2700338" y="3860800"/>
            <a:ext cx="503237" cy="504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24269" name="Line 13"/>
          <p:cNvSpPr>
            <a:spLocks noChangeShapeType="1"/>
          </p:cNvSpPr>
          <p:nvPr/>
        </p:nvSpPr>
        <p:spPr bwMode="auto">
          <a:xfrm flipV="1">
            <a:off x="2411413" y="4292600"/>
            <a:ext cx="4318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0" name="Line 14"/>
          <p:cNvSpPr>
            <a:spLocks noChangeShapeType="1"/>
          </p:cNvSpPr>
          <p:nvPr/>
        </p:nvSpPr>
        <p:spPr bwMode="auto">
          <a:xfrm>
            <a:off x="2987675" y="1844675"/>
            <a:ext cx="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1" name="Line 15"/>
          <p:cNvSpPr>
            <a:spLocks noChangeShapeType="1"/>
          </p:cNvSpPr>
          <p:nvPr/>
        </p:nvSpPr>
        <p:spPr bwMode="auto">
          <a:xfrm>
            <a:off x="3132138" y="4221163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2" name="Line 16"/>
          <p:cNvSpPr>
            <a:spLocks noChangeShapeType="1"/>
          </p:cNvSpPr>
          <p:nvPr/>
        </p:nvSpPr>
        <p:spPr bwMode="auto">
          <a:xfrm flipV="1">
            <a:off x="5580063" y="206057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3" name="Line 17"/>
          <p:cNvSpPr>
            <a:spLocks noChangeShapeType="1"/>
          </p:cNvSpPr>
          <p:nvPr/>
        </p:nvSpPr>
        <p:spPr bwMode="auto">
          <a:xfrm>
            <a:off x="5580063" y="24923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4" name="Line 18"/>
          <p:cNvSpPr>
            <a:spLocks noChangeShapeType="1"/>
          </p:cNvSpPr>
          <p:nvPr/>
        </p:nvSpPr>
        <p:spPr bwMode="auto">
          <a:xfrm flipH="1">
            <a:off x="5364163" y="2492375"/>
            <a:ext cx="2159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4275" name="Text Box 19"/>
          <p:cNvSpPr txBox="1">
            <a:spLocks noChangeArrowheads="1"/>
          </p:cNvSpPr>
          <p:nvPr/>
        </p:nvSpPr>
        <p:spPr bwMode="auto">
          <a:xfrm>
            <a:off x="3275013" y="316855"/>
            <a:ext cx="24726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F- U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-</a:t>
            </a:r>
            <a:r>
              <a:rPr lang="en-US" alt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kT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ln Z</a:t>
            </a:r>
            <a:r>
              <a:rPr lang="ru-RU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276" name="Text Box 20"/>
          <p:cNvSpPr txBox="1">
            <a:spLocks noChangeArrowheads="1"/>
          </p:cNvSpPr>
          <p:nvPr/>
        </p:nvSpPr>
        <p:spPr bwMode="auto">
          <a:xfrm>
            <a:off x="3132138" y="5632747"/>
            <a:ext cx="18717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E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 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E</a:t>
            </a:r>
            <a:r>
              <a:rPr lang="en-US" alt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7764CFBD-EE37-46DB-B34B-5E75A5C41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7158" y="5621635"/>
            <a:ext cx="356872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 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Const –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потенциальная энергия кристалла</a:t>
            </a:r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altLang="ru-RU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энергия кристалла при Т=0К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DAB224C-CBBE-4823-AED3-E7AB0EA0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876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00917E-D6CC-44C1-8F83-8DEDD94F2B62}"/>
              </a:ext>
            </a:extLst>
          </p:cNvPr>
          <p:cNvSpPr txBox="1"/>
          <p:nvPr/>
        </p:nvSpPr>
        <p:spPr>
          <a:xfrm>
            <a:off x="2617365" y="1652631"/>
            <a:ext cx="3525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ЭЙНШТЕЙНА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257C2-936C-4633-9D57-8A0C831A8D67}"/>
              </a:ext>
            </a:extLst>
          </p:cNvPr>
          <p:cNvSpPr txBox="1"/>
          <p:nvPr/>
        </p:nvSpPr>
        <p:spPr>
          <a:xfrm>
            <a:off x="1982925" y="2650921"/>
            <a:ext cx="57927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атомы колеблются с одинаковой частотой.</a:t>
            </a: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</a:t>
            </a:r>
            <a:r>
              <a:rPr lang="ru-RU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кол.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считается по формуле для идеального газа.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8B7C44F-1A7F-42C3-ACD1-3713D165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52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1828800" y="286048"/>
            <a:ext cx="69209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dirty="0"/>
              <a:t>Модель Эйнштейна. Все частоты одинаковы !</a:t>
            </a:r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 flipV="1">
            <a:off x="1524000" y="12192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762000" y="1524000"/>
            <a:ext cx="1828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685800" y="22860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524000" y="2286000"/>
            <a:ext cx="0" cy="8382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524000" y="1676400"/>
            <a:ext cx="0" cy="6096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524000" y="1828800"/>
            <a:ext cx="609600" cy="4572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 flipH="1">
            <a:off x="990600" y="2286000"/>
            <a:ext cx="533400" cy="38100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1600200" y="2286000"/>
            <a:ext cx="685800" cy="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H="1">
            <a:off x="990600" y="2286000"/>
            <a:ext cx="533400" cy="0"/>
          </a:xfrm>
          <a:prstGeom prst="line">
            <a:avLst/>
          </a:prstGeom>
          <a:noFill/>
          <a:ln w="476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2" name="Oval 12"/>
          <p:cNvSpPr>
            <a:spLocks noChangeArrowheads="1"/>
          </p:cNvSpPr>
          <p:nvPr/>
        </p:nvSpPr>
        <p:spPr bwMode="auto">
          <a:xfrm>
            <a:off x="1219200" y="1981200"/>
            <a:ext cx="609600" cy="609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30733" name="Object 13"/>
          <p:cNvGraphicFramePr>
            <a:graphicFrameLocks noChangeAspect="1"/>
          </p:cNvGraphicFramePr>
          <p:nvPr/>
        </p:nvGraphicFramePr>
        <p:xfrm>
          <a:off x="2855913" y="1477963"/>
          <a:ext cx="6327775" cy="2049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Equation" r:id="rId4" imgW="3060360" imgH="990360" progId="Equation.DSMT4">
                  <p:embed/>
                </p:oleObj>
              </mc:Choice>
              <mc:Fallback>
                <p:oleObj name="Equation" r:id="rId4" imgW="3060360" imgH="990360" progId="Equation.DSMT4">
                  <p:embed/>
                  <p:pic>
                    <p:nvPicPr>
                      <p:cNvPr id="30733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913" y="1477963"/>
                        <a:ext cx="6327775" cy="2049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4" name="Object 14"/>
          <p:cNvGraphicFramePr>
            <a:graphicFrameLocks noChangeAspect="1"/>
          </p:cNvGraphicFramePr>
          <p:nvPr/>
        </p:nvGraphicFramePr>
        <p:xfrm>
          <a:off x="76200" y="3746500"/>
          <a:ext cx="5334000" cy="311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3" name="Equation" r:id="rId6" imgW="2590800" imgH="1511300" progId="Equation.DSMT4">
                  <p:embed/>
                </p:oleObj>
              </mc:Choice>
              <mc:Fallback>
                <p:oleObj name="Equation" r:id="rId6" imgW="2590800" imgH="1511300" progId="Equation.DSMT4">
                  <p:embed/>
                  <p:pic>
                    <p:nvPicPr>
                      <p:cNvPr id="3073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746500"/>
                        <a:ext cx="5334000" cy="311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35" name="Object 15"/>
          <p:cNvGraphicFramePr>
            <a:graphicFrameLocks noChangeAspect="1"/>
          </p:cNvGraphicFramePr>
          <p:nvPr/>
        </p:nvGraphicFramePr>
        <p:xfrm>
          <a:off x="5638800" y="4648200"/>
          <a:ext cx="3429000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Equation" r:id="rId8" imgW="1574800" imgH="647700" progId="Equation.DSMT4">
                  <p:embed/>
                </p:oleObj>
              </mc:Choice>
              <mc:Fallback>
                <p:oleObj name="Equation" r:id="rId8" imgW="1574800" imgH="647700" progId="Equation.DSMT4">
                  <p:embed/>
                  <p:pic>
                    <p:nvPicPr>
                      <p:cNvPr id="3073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648200"/>
                        <a:ext cx="3429000" cy="1409700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16CD49D-5059-4503-992E-3C108345E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 flipV="1">
            <a:off x="2627313" y="981075"/>
            <a:ext cx="0" cy="3276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627313" y="4292600"/>
            <a:ext cx="5410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8" name="Freeform 4"/>
          <p:cNvSpPr>
            <a:spLocks/>
          </p:cNvSpPr>
          <p:nvPr/>
        </p:nvSpPr>
        <p:spPr bwMode="auto">
          <a:xfrm>
            <a:off x="2700338" y="1557338"/>
            <a:ext cx="3406775" cy="2670175"/>
          </a:xfrm>
          <a:custGeom>
            <a:avLst/>
            <a:gdLst>
              <a:gd name="T0" fmla="*/ 0 w 2146"/>
              <a:gd name="T1" fmla="*/ 2670175 h 1682"/>
              <a:gd name="T2" fmla="*/ 304800 w 2146"/>
              <a:gd name="T3" fmla="*/ 2593975 h 1682"/>
              <a:gd name="T4" fmla="*/ 609600 w 2146"/>
              <a:gd name="T5" fmla="*/ 2289175 h 1682"/>
              <a:gd name="T6" fmla="*/ 838200 w 2146"/>
              <a:gd name="T7" fmla="*/ 1603375 h 1682"/>
              <a:gd name="T8" fmla="*/ 1027113 w 2146"/>
              <a:gd name="T9" fmla="*/ 1069975 h 1682"/>
              <a:gd name="T10" fmla="*/ 1201738 w 2146"/>
              <a:gd name="T11" fmla="*/ 722313 h 1682"/>
              <a:gd name="T12" fmla="*/ 1476375 w 2146"/>
              <a:gd name="T13" fmla="*/ 446088 h 1682"/>
              <a:gd name="T14" fmla="*/ 1839913 w 2146"/>
              <a:gd name="T15" fmla="*/ 228600 h 1682"/>
              <a:gd name="T16" fmla="*/ 2514600 w 2146"/>
              <a:gd name="T17" fmla="*/ 79375 h 1682"/>
              <a:gd name="T18" fmla="*/ 2898775 w 2146"/>
              <a:gd name="T19" fmla="*/ 11113 h 1682"/>
              <a:gd name="T20" fmla="*/ 3406775 w 2146"/>
              <a:gd name="T21" fmla="*/ 11113 h 16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46" h="1682">
                <a:moveTo>
                  <a:pt x="0" y="1682"/>
                </a:moveTo>
                <a:cubicBezTo>
                  <a:pt x="64" y="1678"/>
                  <a:pt x="128" y="1674"/>
                  <a:pt x="192" y="1634"/>
                </a:cubicBezTo>
                <a:cubicBezTo>
                  <a:pt x="256" y="1594"/>
                  <a:pt x="328" y="1546"/>
                  <a:pt x="384" y="1442"/>
                </a:cubicBezTo>
                <a:cubicBezTo>
                  <a:pt x="440" y="1338"/>
                  <a:pt x="484" y="1138"/>
                  <a:pt x="528" y="1010"/>
                </a:cubicBezTo>
                <a:cubicBezTo>
                  <a:pt x="572" y="882"/>
                  <a:pt x="609" y="766"/>
                  <a:pt x="647" y="674"/>
                </a:cubicBezTo>
                <a:cubicBezTo>
                  <a:pt x="685" y="582"/>
                  <a:pt x="710" y="520"/>
                  <a:pt x="757" y="455"/>
                </a:cubicBezTo>
                <a:cubicBezTo>
                  <a:pt x="804" y="390"/>
                  <a:pt x="863" y="333"/>
                  <a:pt x="930" y="281"/>
                </a:cubicBezTo>
                <a:cubicBezTo>
                  <a:pt x="997" y="229"/>
                  <a:pt x="1050" y="182"/>
                  <a:pt x="1159" y="144"/>
                </a:cubicBezTo>
                <a:cubicBezTo>
                  <a:pt x="1268" y="106"/>
                  <a:pt x="1473" y="73"/>
                  <a:pt x="1584" y="50"/>
                </a:cubicBezTo>
                <a:cubicBezTo>
                  <a:pt x="1695" y="27"/>
                  <a:pt x="1732" y="14"/>
                  <a:pt x="1826" y="7"/>
                </a:cubicBezTo>
                <a:cubicBezTo>
                  <a:pt x="1920" y="0"/>
                  <a:pt x="2079" y="7"/>
                  <a:pt x="2146" y="7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785938" y="692151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 dirty="0"/>
              <a:t>с</a:t>
            </a:r>
            <a:r>
              <a:rPr lang="en-US" altLang="ru-RU" sz="3600" b="1" baseline="-25000" dirty="0"/>
              <a:t>V</a:t>
            </a:r>
            <a:endParaRPr lang="ru-RU" altLang="ru-RU" sz="3600" b="1" dirty="0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7396256" y="4402418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3600" b="1" dirty="0"/>
              <a:t>T</a:t>
            </a:r>
            <a:endParaRPr lang="ru-RU" altLang="ru-RU" sz="3600" b="1" dirty="0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5148263" y="1628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5795963" y="14128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4572000" y="1628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3203575" y="386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3995738" y="20605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3419475" y="3213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2843213" y="4076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8" name="Freeform 14"/>
          <p:cNvSpPr>
            <a:spLocks/>
          </p:cNvSpPr>
          <p:nvPr/>
        </p:nvSpPr>
        <p:spPr bwMode="auto">
          <a:xfrm>
            <a:off x="2709863" y="1597025"/>
            <a:ext cx="3538537" cy="2681288"/>
          </a:xfrm>
          <a:custGeom>
            <a:avLst/>
            <a:gdLst>
              <a:gd name="T0" fmla="*/ 0 w 2229"/>
              <a:gd name="T1" fmla="*/ 2681288 h 1689"/>
              <a:gd name="T2" fmla="*/ 371475 w 2229"/>
              <a:gd name="T3" fmla="*/ 2605088 h 1689"/>
              <a:gd name="T4" fmla="*/ 654050 w 2229"/>
              <a:gd name="T5" fmla="*/ 2463800 h 1689"/>
              <a:gd name="T6" fmla="*/ 849312 w 2229"/>
              <a:gd name="T7" fmla="*/ 2049463 h 1689"/>
              <a:gd name="T8" fmla="*/ 1001712 w 2229"/>
              <a:gd name="T9" fmla="*/ 1341438 h 1689"/>
              <a:gd name="T10" fmla="*/ 1100137 w 2229"/>
              <a:gd name="T11" fmla="*/ 1004888 h 1689"/>
              <a:gd name="T12" fmla="*/ 1214437 w 2229"/>
              <a:gd name="T13" fmla="*/ 679450 h 1689"/>
              <a:gd name="T14" fmla="*/ 1646237 w 2229"/>
              <a:gd name="T15" fmla="*/ 319088 h 1689"/>
              <a:gd name="T16" fmla="*/ 1933575 w 2229"/>
              <a:gd name="T17" fmla="*/ 176213 h 1689"/>
              <a:gd name="T18" fmla="*/ 2366962 w 2229"/>
              <a:gd name="T19" fmla="*/ 103188 h 1689"/>
              <a:gd name="T20" fmla="*/ 2654300 w 2229"/>
              <a:gd name="T21" fmla="*/ 31750 h 1689"/>
              <a:gd name="T22" fmla="*/ 2798762 w 2229"/>
              <a:gd name="T23" fmla="*/ 31750 h 1689"/>
              <a:gd name="T24" fmla="*/ 3092450 w 2229"/>
              <a:gd name="T25" fmla="*/ 3175 h 1689"/>
              <a:gd name="T26" fmla="*/ 3157537 w 2229"/>
              <a:gd name="T27" fmla="*/ 14288 h 1689"/>
              <a:gd name="T28" fmla="*/ 3538537 w 2229"/>
              <a:gd name="T29" fmla="*/ 3175 h 168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229" h="1689">
                <a:moveTo>
                  <a:pt x="0" y="1689"/>
                </a:moveTo>
                <a:cubicBezTo>
                  <a:pt x="38" y="1681"/>
                  <a:pt x="165" y="1664"/>
                  <a:pt x="234" y="1641"/>
                </a:cubicBezTo>
                <a:cubicBezTo>
                  <a:pt x="303" y="1618"/>
                  <a:pt x="362" y="1610"/>
                  <a:pt x="412" y="1552"/>
                </a:cubicBezTo>
                <a:cubicBezTo>
                  <a:pt x="462" y="1494"/>
                  <a:pt x="499" y="1409"/>
                  <a:pt x="535" y="1291"/>
                </a:cubicBezTo>
                <a:cubicBezTo>
                  <a:pt x="571" y="1173"/>
                  <a:pt x="605" y="955"/>
                  <a:pt x="631" y="845"/>
                </a:cubicBezTo>
                <a:cubicBezTo>
                  <a:pt x="657" y="735"/>
                  <a:pt x="671" y="702"/>
                  <a:pt x="693" y="633"/>
                </a:cubicBezTo>
                <a:cubicBezTo>
                  <a:pt x="715" y="564"/>
                  <a:pt x="708" y="500"/>
                  <a:pt x="765" y="428"/>
                </a:cubicBezTo>
                <a:cubicBezTo>
                  <a:pt x="822" y="356"/>
                  <a:pt x="962" y="254"/>
                  <a:pt x="1037" y="201"/>
                </a:cubicBezTo>
                <a:cubicBezTo>
                  <a:pt x="1112" y="148"/>
                  <a:pt x="1142" y="134"/>
                  <a:pt x="1218" y="111"/>
                </a:cubicBezTo>
                <a:cubicBezTo>
                  <a:pt x="1294" y="88"/>
                  <a:pt x="1415" y="80"/>
                  <a:pt x="1491" y="65"/>
                </a:cubicBezTo>
                <a:cubicBezTo>
                  <a:pt x="1567" y="50"/>
                  <a:pt x="1627" y="27"/>
                  <a:pt x="1672" y="20"/>
                </a:cubicBezTo>
                <a:cubicBezTo>
                  <a:pt x="1717" y="13"/>
                  <a:pt x="1717" y="23"/>
                  <a:pt x="1763" y="20"/>
                </a:cubicBezTo>
                <a:cubicBezTo>
                  <a:pt x="1809" y="17"/>
                  <a:pt x="1910" y="4"/>
                  <a:pt x="1948" y="2"/>
                </a:cubicBezTo>
                <a:cubicBezTo>
                  <a:pt x="1986" y="0"/>
                  <a:pt x="1942" y="9"/>
                  <a:pt x="1989" y="9"/>
                </a:cubicBezTo>
                <a:cubicBezTo>
                  <a:pt x="2036" y="9"/>
                  <a:pt x="2179" y="4"/>
                  <a:pt x="2229" y="2"/>
                </a:cubicBezTo>
              </a:path>
            </a:pathLst>
          </a:custGeom>
          <a:noFill/>
          <a:ln w="222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4264025" y="3305175"/>
            <a:ext cx="2293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800"/>
              <a:t>Модель Эйнштейна</a:t>
            </a:r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 flipH="1">
            <a:off x="3635375" y="3500438"/>
            <a:ext cx="576263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1908175" y="4579938"/>
            <a:ext cx="114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/>
              <a:t>С</a:t>
            </a:r>
            <a:r>
              <a:rPr lang="en-US" altLang="ru-RU" b="1" i="1" baseline="-25000"/>
              <a:t>V </a:t>
            </a:r>
            <a:r>
              <a:rPr lang="en-US" altLang="ru-RU" b="1" i="1">
                <a:sym typeface="Wingdings" panose="05000000000000000000" pitchFamily="2" charset="2"/>
              </a:rPr>
              <a:t> 0</a:t>
            </a:r>
            <a:endParaRPr lang="ru-RU" altLang="ru-RU" b="1" i="1"/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867400" y="765175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/>
              <a:t>С</a:t>
            </a:r>
            <a:r>
              <a:rPr lang="en-US" altLang="ru-RU" b="1" i="1" baseline="-25000"/>
              <a:t>V </a:t>
            </a:r>
            <a:r>
              <a:rPr lang="en-US" altLang="ru-RU" b="1" i="1">
                <a:sym typeface="Wingdings" panose="05000000000000000000" pitchFamily="2" charset="2"/>
              </a:rPr>
              <a:t> 3R</a:t>
            </a:r>
            <a:endParaRPr lang="ru-RU" altLang="ru-RU" b="1" i="1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CF09B265-BBCF-4924-A1F7-43F8D1488C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696947"/>
              </p:ext>
            </p:extLst>
          </p:nvPr>
        </p:nvGraphicFramePr>
        <p:xfrm>
          <a:off x="6193631" y="334605"/>
          <a:ext cx="2087563" cy="24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2" name="Equation" r:id="rId4" imgW="2539800" imgH="291960" progId="Equation.DSMT4">
                  <p:embed/>
                </p:oleObj>
              </mc:Choice>
              <mc:Fallback>
                <p:oleObj name="Equation" r:id="rId4" imgW="253980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93631" y="334605"/>
                        <a:ext cx="2087563" cy="24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B56E6C13-3624-497D-BF9A-3702A62EEF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711835"/>
              </p:ext>
            </p:extLst>
          </p:nvPr>
        </p:nvGraphicFramePr>
        <p:xfrm>
          <a:off x="1399685" y="5143977"/>
          <a:ext cx="2455255" cy="249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93" name="Equation" r:id="rId6" imgW="2869920" imgH="291960" progId="Equation.DSMT4">
                  <p:embed/>
                </p:oleObj>
              </mc:Choice>
              <mc:Fallback>
                <p:oleObj name="Equation" r:id="rId6" imgW="2869920" imgH="291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99685" y="5143977"/>
                        <a:ext cx="2455255" cy="249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58F2FA-EFBA-45C5-9F33-98B4D41C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24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1340768"/>
            <a:ext cx="251927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ДЕБАЯ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D21AA9-440A-4A68-974B-F0A4579F3B22}"/>
              </a:ext>
            </a:extLst>
          </p:cNvPr>
          <p:cNvSpPr txBox="1"/>
          <p:nvPr/>
        </p:nvSpPr>
        <p:spPr>
          <a:xfrm>
            <a:off x="1320195" y="2491530"/>
            <a:ext cx="737150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атомы колеблются с разной частотой.</a:t>
            </a: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непрерывный спектр частот.</a:t>
            </a: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Максимальная частота связана со скоростью звука в кристалле. </a:t>
            </a: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</a:t>
            </a:r>
            <a:r>
              <a:rPr lang="ru-RU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кол.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считается по формуле для идеального газа.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4F64A1-4892-4A44-8939-13453DAE3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202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16632"/>
            <a:ext cx="2045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Дебая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8085424"/>
              </p:ext>
            </p:extLst>
          </p:nvPr>
        </p:nvGraphicFramePr>
        <p:xfrm>
          <a:off x="1563688" y="746125"/>
          <a:ext cx="6550025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" name="Equation" r:id="rId3" imgW="3720960" imgH="482400" progId="Equation.DSMT4">
                  <p:embed/>
                </p:oleObj>
              </mc:Choice>
              <mc:Fallback>
                <p:oleObj name="Equation" r:id="rId3" imgW="3720960" imgH="48240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63688" y="746125"/>
                        <a:ext cx="6550025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2517441"/>
              </p:ext>
            </p:extLst>
          </p:nvPr>
        </p:nvGraphicFramePr>
        <p:xfrm>
          <a:off x="971600" y="1803229"/>
          <a:ext cx="7781627" cy="1161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" name="Equation" r:id="rId5" imgW="5016240" imgH="749160" progId="Equation.DSMT4">
                  <p:embed/>
                </p:oleObj>
              </mc:Choice>
              <mc:Fallback>
                <p:oleObj name="Equation" r:id="rId5" imgW="5016240" imgH="749160" progId="Equation.DSMT4">
                  <p:embed/>
                  <p:pic>
                    <p:nvPicPr>
                      <p:cNvPr id="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803229"/>
                        <a:ext cx="7781627" cy="1161417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  <a:alpha val="72000"/>
                        </a:schemeClr>
                      </a:solidFill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/>
        </p:nvGraphicFramePr>
        <p:xfrm>
          <a:off x="2195736" y="3429000"/>
          <a:ext cx="4464496" cy="1288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" name="Equation" r:id="rId7" imgW="3124200" imgH="901700" progId="Equation.DSMT4">
                  <p:embed/>
                </p:oleObj>
              </mc:Choice>
              <mc:Fallback>
                <p:oleObj name="Equation" r:id="rId7" imgW="3124200" imgH="901700" progId="Equation.DSMT4">
                  <p:embed/>
                  <p:pic>
                    <p:nvPicPr>
                      <p:cNvPr id="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429000"/>
                        <a:ext cx="4464496" cy="1288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403648" y="5013176"/>
          <a:ext cx="627189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5" name="Equation" r:id="rId9" imgW="3403440" imgH="507960" progId="Equation.DSMT4">
                  <p:embed/>
                </p:oleObj>
              </mc:Choice>
              <mc:Fallback>
                <p:oleObj name="Equation" r:id="rId9" imgW="3403440" imgH="507960" progId="Equation.DSMT4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03648" y="5013176"/>
                        <a:ext cx="6271897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D944BA-5E85-4069-BDEC-6ABCEF70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50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Line 3"/>
          <p:cNvSpPr>
            <a:spLocks noChangeShapeType="1"/>
          </p:cNvSpPr>
          <p:nvPr/>
        </p:nvSpPr>
        <p:spPr bwMode="auto">
          <a:xfrm flipV="1">
            <a:off x="685800" y="2895600"/>
            <a:ext cx="0" cy="3276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685800" y="6172200"/>
            <a:ext cx="5410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7" name="Freeform 5"/>
          <p:cNvSpPr>
            <a:spLocks/>
          </p:cNvSpPr>
          <p:nvPr/>
        </p:nvSpPr>
        <p:spPr bwMode="auto">
          <a:xfrm>
            <a:off x="685800" y="3502025"/>
            <a:ext cx="3406775" cy="2670175"/>
          </a:xfrm>
          <a:custGeom>
            <a:avLst/>
            <a:gdLst>
              <a:gd name="T0" fmla="*/ 0 w 2146"/>
              <a:gd name="T1" fmla="*/ 2670175 h 1682"/>
              <a:gd name="T2" fmla="*/ 304800 w 2146"/>
              <a:gd name="T3" fmla="*/ 2593975 h 1682"/>
              <a:gd name="T4" fmla="*/ 609600 w 2146"/>
              <a:gd name="T5" fmla="*/ 2289175 h 1682"/>
              <a:gd name="T6" fmla="*/ 838200 w 2146"/>
              <a:gd name="T7" fmla="*/ 1603375 h 1682"/>
              <a:gd name="T8" fmla="*/ 1027113 w 2146"/>
              <a:gd name="T9" fmla="*/ 1069975 h 1682"/>
              <a:gd name="T10" fmla="*/ 1201738 w 2146"/>
              <a:gd name="T11" fmla="*/ 722313 h 1682"/>
              <a:gd name="T12" fmla="*/ 1476375 w 2146"/>
              <a:gd name="T13" fmla="*/ 446088 h 1682"/>
              <a:gd name="T14" fmla="*/ 1839913 w 2146"/>
              <a:gd name="T15" fmla="*/ 228600 h 1682"/>
              <a:gd name="T16" fmla="*/ 2514600 w 2146"/>
              <a:gd name="T17" fmla="*/ 79375 h 1682"/>
              <a:gd name="T18" fmla="*/ 2898775 w 2146"/>
              <a:gd name="T19" fmla="*/ 11113 h 1682"/>
              <a:gd name="T20" fmla="*/ 3406775 w 2146"/>
              <a:gd name="T21" fmla="*/ 11113 h 16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46" h="1682">
                <a:moveTo>
                  <a:pt x="0" y="1682"/>
                </a:moveTo>
                <a:cubicBezTo>
                  <a:pt x="64" y="1678"/>
                  <a:pt x="128" y="1674"/>
                  <a:pt x="192" y="1634"/>
                </a:cubicBezTo>
                <a:cubicBezTo>
                  <a:pt x="256" y="1594"/>
                  <a:pt x="328" y="1546"/>
                  <a:pt x="384" y="1442"/>
                </a:cubicBezTo>
                <a:cubicBezTo>
                  <a:pt x="440" y="1338"/>
                  <a:pt x="484" y="1138"/>
                  <a:pt x="528" y="1010"/>
                </a:cubicBezTo>
                <a:cubicBezTo>
                  <a:pt x="572" y="882"/>
                  <a:pt x="609" y="766"/>
                  <a:pt x="647" y="674"/>
                </a:cubicBezTo>
                <a:cubicBezTo>
                  <a:pt x="685" y="582"/>
                  <a:pt x="710" y="520"/>
                  <a:pt x="757" y="455"/>
                </a:cubicBezTo>
                <a:cubicBezTo>
                  <a:pt x="804" y="390"/>
                  <a:pt x="863" y="333"/>
                  <a:pt x="930" y="281"/>
                </a:cubicBezTo>
                <a:cubicBezTo>
                  <a:pt x="997" y="229"/>
                  <a:pt x="1050" y="182"/>
                  <a:pt x="1159" y="144"/>
                </a:cubicBezTo>
                <a:cubicBezTo>
                  <a:pt x="1268" y="106"/>
                  <a:pt x="1473" y="73"/>
                  <a:pt x="1584" y="50"/>
                </a:cubicBezTo>
                <a:cubicBezTo>
                  <a:pt x="1695" y="27"/>
                  <a:pt x="1732" y="14"/>
                  <a:pt x="1826" y="7"/>
                </a:cubicBezTo>
                <a:cubicBezTo>
                  <a:pt x="1920" y="0"/>
                  <a:pt x="2079" y="7"/>
                  <a:pt x="2146" y="7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685800" y="3505200"/>
            <a:ext cx="33528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0" y="2590800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/>
              <a:t>с</a:t>
            </a:r>
            <a:r>
              <a:rPr lang="en-US" altLang="ru-RU" sz="3600" b="1" baseline="-25000"/>
              <a:t>V</a:t>
            </a:r>
            <a:endParaRPr lang="ru-RU" altLang="ru-RU" sz="3600" b="1"/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943600" y="621665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3600" b="1"/>
              <a:t>T</a:t>
            </a:r>
            <a:endParaRPr lang="ru-RU" altLang="ru-RU" sz="3600" b="1"/>
          </a:p>
        </p:txBody>
      </p:sp>
      <p:graphicFrame>
        <p:nvGraphicFramePr>
          <p:cNvPr id="38921" name="Object 9"/>
          <p:cNvGraphicFramePr>
            <a:graphicFrameLocks noChangeAspect="1"/>
          </p:cNvGraphicFramePr>
          <p:nvPr/>
        </p:nvGraphicFramePr>
        <p:xfrm>
          <a:off x="5680075" y="3882231"/>
          <a:ext cx="3235325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0" name="Equation" r:id="rId4" imgW="1955520" imgH="787320" progId="Equation.DSMT4">
                  <p:embed/>
                </p:oleObj>
              </mc:Choice>
              <mc:Fallback>
                <p:oleObj name="Equation" r:id="rId4" imgW="1955520" imgH="787320" progId="Equation.DSMT4">
                  <p:embed/>
                  <p:pic>
                    <p:nvPicPr>
                      <p:cNvPr id="389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3882231"/>
                        <a:ext cx="3235325" cy="1303338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6666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22" name="Line 10"/>
          <p:cNvSpPr>
            <a:spLocks noChangeShapeType="1"/>
          </p:cNvSpPr>
          <p:nvPr/>
        </p:nvSpPr>
        <p:spPr bwMode="auto">
          <a:xfrm flipH="1">
            <a:off x="1447800" y="4495800"/>
            <a:ext cx="3124200" cy="14478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 flipV="1">
            <a:off x="1219200" y="5334000"/>
            <a:ext cx="4953000" cy="762000"/>
          </a:xfrm>
          <a:prstGeom prst="line">
            <a:avLst/>
          </a:prstGeom>
          <a:noFill/>
          <a:ln w="47625">
            <a:solidFill>
              <a:srgbClr val="666699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1143000" y="5867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25" name="Oval 13"/>
          <p:cNvSpPr>
            <a:spLocks noChangeArrowheads="1"/>
          </p:cNvSpPr>
          <p:nvPr/>
        </p:nvSpPr>
        <p:spPr bwMode="auto">
          <a:xfrm>
            <a:off x="914400" y="5943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1143000" y="563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914400" y="6019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28" name="Oval 16"/>
          <p:cNvSpPr>
            <a:spLocks noChangeArrowheads="1"/>
          </p:cNvSpPr>
          <p:nvPr/>
        </p:nvSpPr>
        <p:spPr bwMode="auto">
          <a:xfrm>
            <a:off x="12954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29" name="Oval 17"/>
          <p:cNvSpPr>
            <a:spLocks noChangeArrowheads="1"/>
          </p:cNvSpPr>
          <p:nvPr/>
        </p:nvSpPr>
        <p:spPr bwMode="auto">
          <a:xfrm>
            <a:off x="1403350" y="4437063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8930" name="Oval 18"/>
          <p:cNvSpPr>
            <a:spLocks noChangeArrowheads="1"/>
          </p:cNvSpPr>
          <p:nvPr/>
        </p:nvSpPr>
        <p:spPr bwMode="auto">
          <a:xfrm>
            <a:off x="2268538" y="429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" name="TextBox 1"/>
          <p:cNvSpPr txBox="1"/>
          <p:nvPr/>
        </p:nvSpPr>
        <p:spPr>
          <a:xfrm>
            <a:off x="2362200" y="260648"/>
            <a:ext cx="3001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«Закон кубов Дебая»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196752"/>
            <a:ext cx="5544616" cy="1394048"/>
          </a:xfrm>
          <a:prstGeom prst="rect">
            <a:avLst/>
          </a:prstGeom>
          <a:noFill/>
          <a:ln w="317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959392" y="1700808"/>
            <a:ext cx="55446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979712" y="2132856"/>
            <a:ext cx="55446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979712" y="1196752"/>
            <a:ext cx="0" cy="1394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092575" y="1204784"/>
            <a:ext cx="0" cy="1394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860032" y="1194624"/>
            <a:ext cx="0" cy="1394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701779" y="1204784"/>
            <a:ext cx="0" cy="1394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6588224" y="1204784"/>
            <a:ext cx="0" cy="139404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2084644" y="2175248"/>
          <a:ext cx="1950689" cy="325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1" name="Equation" r:id="rId6" imgW="1447560" imgH="241200" progId="Equation.DSMT4">
                  <p:embed/>
                </p:oleObj>
              </mc:Choice>
              <mc:Fallback>
                <p:oleObj name="Equation" r:id="rId6" imgW="1447560" imgH="241200" progId="Equation.DSMT4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84644" y="2175248"/>
                        <a:ext cx="1950689" cy="325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Объект 39"/>
          <p:cNvGraphicFramePr>
            <a:graphicFrameLocks noChangeAspect="1"/>
          </p:cNvGraphicFramePr>
          <p:nvPr/>
        </p:nvGraphicFramePr>
        <p:xfrm>
          <a:off x="2155825" y="1768475"/>
          <a:ext cx="1779588" cy="32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2" name="Equation" r:id="rId8" imgW="1320480" imgH="241200" progId="Equation.DSMT4">
                  <p:embed/>
                </p:oleObj>
              </mc:Choice>
              <mc:Fallback>
                <p:oleObj name="Equation" r:id="rId8" imgW="1320480" imgH="241200" progId="Equation.DSMT4">
                  <p:embed/>
                  <p:pic>
                    <p:nvPicPr>
                      <p:cNvPr id="40" name="Объект 39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155825" y="1768475"/>
                        <a:ext cx="1779588" cy="325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191132" y="1252811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</a:t>
            </a:r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4972428" y="1245072"/>
            <a:ext cx="458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</a:t>
            </a:r>
            <a:endParaRPr lang="ru-RU" dirty="0"/>
          </a:p>
        </p:txBody>
      </p:sp>
      <p:sp>
        <p:nvSpPr>
          <p:cNvPr id="43" name="TextBox 42"/>
          <p:cNvSpPr txBox="1"/>
          <p:nvPr/>
        </p:nvSpPr>
        <p:spPr>
          <a:xfrm>
            <a:off x="5930281" y="122433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6849343" y="1222592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endParaRPr lang="ru-RU" dirty="0"/>
          </a:p>
        </p:txBody>
      </p:sp>
      <p:sp>
        <p:nvSpPr>
          <p:cNvPr id="45" name="TextBox 44"/>
          <p:cNvSpPr txBox="1"/>
          <p:nvPr/>
        </p:nvSpPr>
        <p:spPr>
          <a:xfrm>
            <a:off x="4139952" y="1671191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434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4964365" y="170080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385</a:t>
            </a:r>
            <a:endParaRPr lang="ru-RU" dirty="0"/>
          </a:p>
        </p:txBody>
      </p:sp>
      <p:sp>
        <p:nvSpPr>
          <p:cNvPr id="47" name="TextBox 46"/>
          <p:cNvSpPr txBox="1"/>
          <p:nvPr/>
        </p:nvSpPr>
        <p:spPr>
          <a:xfrm>
            <a:off x="5940152" y="170080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330</a:t>
            </a:r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6836573" y="170080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337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4114271" y="2112408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468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5004048" y="213285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406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5940152" y="2132856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342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6836573" y="2103239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384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B1BF55-ED26-4106-BDCA-733DCF9CA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420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/>
          <p:cNvSpPr>
            <a:spLocks noChangeShapeType="1"/>
          </p:cNvSpPr>
          <p:nvPr/>
        </p:nvSpPr>
        <p:spPr bwMode="auto">
          <a:xfrm flipV="1">
            <a:off x="2627313" y="981075"/>
            <a:ext cx="0" cy="3276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>
            <a:off x="2627313" y="4292600"/>
            <a:ext cx="5410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8" name="Freeform 4"/>
          <p:cNvSpPr>
            <a:spLocks/>
          </p:cNvSpPr>
          <p:nvPr/>
        </p:nvSpPr>
        <p:spPr bwMode="auto">
          <a:xfrm>
            <a:off x="2700338" y="1557338"/>
            <a:ext cx="3406775" cy="2670175"/>
          </a:xfrm>
          <a:custGeom>
            <a:avLst/>
            <a:gdLst>
              <a:gd name="T0" fmla="*/ 0 w 2146"/>
              <a:gd name="T1" fmla="*/ 2670175 h 1682"/>
              <a:gd name="T2" fmla="*/ 304800 w 2146"/>
              <a:gd name="T3" fmla="*/ 2593975 h 1682"/>
              <a:gd name="T4" fmla="*/ 609600 w 2146"/>
              <a:gd name="T5" fmla="*/ 2289175 h 1682"/>
              <a:gd name="T6" fmla="*/ 838200 w 2146"/>
              <a:gd name="T7" fmla="*/ 1603375 h 1682"/>
              <a:gd name="T8" fmla="*/ 1027113 w 2146"/>
              <a:gd name="T9" fmla="*/ 1069975 h 1682"/>
              <a:gd name="T10" fmla="*/ 1201738 w 2146"/>
              <a:gd name="T11" fmla="*/ 722313 h 1682"/>
              <a:gd name="T12" fmla="*/ 1476375 w 2146"/>
              <a:gd name="T13" fmla="*/ 446088 h 1682"/>
              <a:gd name="T14" fmla="*/ 1839913 w 2146"/>
              <a:gd name="T15" fmla="*/ 228600 h 1682"/>
              <a:gd name="T16" fmla="*/ 2514600 w 2146"/>
              <a:gd name="T17" fmla="*/ 79375 h 1682"/>
              <a:gd name="T18" fmla="*/ 2898775 w 2146"/>
              <a:gd name="T19" fmla="*/ 11113 h 1682"/>
              <a:gd name="T20" fmla="*/ 3406775 w 2146"/>
              <a:gd name="T21" fmla="*/ 11113 h 16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146" h="1682">
                <a:moveTo>
                  <a:pt x="0" y="1682"/>
                </a:moveTo>
                <a:cubicBezTo>
                  <a:pt x="64" y="1678"/>
                  <a:pt x="128" y="1674"/>
                  <a:pt x="192" y="1634"/>
                </a:cubicBezTo>
                <a:cubicBezTo>
                  <a:pt x="256" y="1594"/>
                  <a:pt x="328" y="1546"/>
                  <a:pt x="384" y="1442"/>
                </a:cubicBezTo>
                <a:cubicBezTo>
                  <a:pt x="440" y="1338"/>
                  <a:pt x="484" y="1138"/>
                  <a:pt x="528" y="1010"/>
                </a:cubicBezTo>
                <a:cubicBezTo>
                  <a:pt x="572" y="882"/>
                  <a:pt x="609" y="766"/>
                  <a:pt x="647" y="674"/>
                </a:cubicBezTo>
                <a:cubicBezTo>
                  <a:pt x="685" y="582"/>
                  <a:pt x="710" y="520"/>
                  <a:pt x="757" y="455"/>
                </a:cubicBezTo>
                <a:cubicBezTo>
                  <a:pt x="804" y="390"/>
                  <a:pt x="863" y="333"/>
                  <a:pt x="930" y="281"/>
                </a:cubicBezTo>
                <a:cubicBezTo>
                  <a:pt x="997" y="229"/>
                  <a:pt x="1050" y="182"/>
                  <a:pt x="1159" y="144"/>
                </a:cubicBezTo>
                <a:cubicBezTo>
                  <a:pt x="1268" y="106"/>
                  <a:pt x="1473" y="73"/>
                  <a:pt x="1584" y="50"/>
                </a:cubicBezTo>
                <a:cubicBezTo>
                  <a:pt x="1695" y="27"/>
                  <a:pt x="1732" y="14"/>
                  <a:pt x="1826" y="7"/>
                </a:cubicBezTo>
                <a:cubicBezTo>
                  <a:pt x="1920" y="0"/>
                  <a:pt x="2079" y="7"/>
                  <a:pt x="2146" y="7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547813" y="765175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 b="1"/>
              <a:t>с</a:t>
            </a:r>
            <a:r>
              <a:rPr lang="en-US" altLang="ru-RU" sz="3600" b="1" baseline="-25000"/>
              <a:t>V</a:t>
            </a:r>
            <a:endParaRPr lang="ru-RU" altLang="ru-RU" sz="3600" b="1"/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7308850" y="4581525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3600" b="1"/>
              <a:t>T</a:t>
            </a:r>
            <a:endParaRPr lang="ru-RU" altLang="ru-RU" sz="3600" b="1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5148263" y="1628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5795963" y="14128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4572000" y="16287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3203575" y="386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3995738" y="2060575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3419475" y="3213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2843213" y="40767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1908175" y="4579938"/>
            <a:ext cx="1149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/>
              <a:t>С</a:t>
            </a:r>
            <a:r>
              <a:rPr lang="en-US" altLang="ru-RU" b="1" i="1" baseline="-25000"/>
              <a:t>V </a:t>
            </a:r>
            <a:r>
              <a:rPr lang="en-US" altLang="ru-RU" b="1" i="1">
                <a:sym typeface="Wingdings" panose="05000000000000000000" pitchFamily="2" charset="2"/>
              </a:rPr>
              <a:t> 0</a:t>
            </a:r>
            <a:endParaRPr lang="ru-RU" altLang="ru-RU" b="1" i="1"/>
          </a:p>
        </p:txBody>
      </p: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5867400" y="765175"/>
            <a:ext cx="1370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i="1"/>
              <a:t>С</a:t>
            </a:r>
            <a:r>
              <a:rPr lang="en-US" altLang="ru-RU" b="1" i="1" baseline="-25000"/>
              <a:t>V </a:t>
            </a:r>
            <a:r>
              <a:rPr lang="en-US" altLang="ru-RU" b="1" i="1">
                <a:sym typeface="Wingdings" panose="05000000000000000000" pitchFamily="2" charset="2"/>
              </a:rPr>
              <a:t> 3R</a:t>
            </a:r>
            <a:endParaRPr lang="ru-RU" altLang="ru-RU" b="1" i="1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64024556-0770-4EBB-A0E0-8B524DC1E3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3725" y="2503753"/>
          <a:ext cx="4056062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4" imgW="1549080" imgH="482400" progId="Equation.DSMT4">
                  <p:embed/>
                </p:oleObj>
              </mc:Choice>
              <mc:Fallback>
                <p:oleObj name="Equation" r:id="rId4" imgW="1549080" imgH="48240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64024556-0770-4EBB-A0E0-8B524DC1E3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3725" y="2503753"/>
                        <a:ext cx="4056062" cy="1263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13ADCAD-998B-4605-8E63-D14EEA6D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825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1329" y="0"/>
            <a:ext cx="3973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 Дебая и Эйнштейна.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1056" y="925124"/>
            <a:ext cx="88122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Модель Эйнштейна  предполагает</a:t>
            </a:r>
            <a:r>
              <a:rPr lang="en-US" dirty="0"/>
              <a:t>, </a:t>
            </a:r>
            <a:r>
              <a:rPr lang="ru-RU" dirty="0"/>
              <a:t>что все </a:t>
            </a:r>
            <a:r>
              <a:rPr lang="en-US" dirty="0"/>
              <a:t>N </a:t>
            </a:r>
            <a:r>
              <a:rPr lang="ru-RU" dirty="0"/>
              <a:t>атомов в решетке совершают нормальные колебания (всего 3</a:t>
            </a:r>
            <a:r>
              <a:rPr lang="en-US" dirty="0"/>
              <a:t>N</a:t>
            </a:r>
            <a:r>
              <a:rPr lang="ru-RU" dirty="0"/>
              <a:t> штук) с одинаковой частотой, </a:t>
            </a:r>
            <a:r>
              <a:rPr lang="el-G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l-GR" sz="3600" i="1" dirty="0"/>
              <a:t> </a:t>
            </a:r>
            <a:endParaRPr lang="ru-RU" sz="3600" i="1" dirty="0"/>
          </a:p>
          <a:p>
            <a:r>
              <a:rPr lang="ru-RU" sz="2400" dirty="0">
                <a:cs typeface="Times New Roman" panose="02020603050405020304" pitchFamily="18" charset="0"/>
              </a:rPr>
              <a:t>м</a:t>
            </a:r>
            <a:r>
              <a:rPr lang="ru-RU" dirty="0"/>
              <a:t>одель не дает способа расчета этой частоты. </a:t>
            </a:r>
          </a:p>
          <a:p>
            <a:r>
              <a:rPr lang="ru-RU" dirty="0"/>
              <a:t>Согласуется с </a:t>
            </a:r>
            <a:r>
              <a:rPr lang="en-US" dirty="0"/>
              <a:t>III </a:t>
            </a:r>
            <a:r>
              <a:rPr lang="ru-RU" dirty="0"/>
              <a:t>законом термодинамики. Объясняет закон Дюлонга-</a:t>
            </a:r>
            <a:r>
              <a:rPr lang="ru-RU" dirty="0" err="1"/>
              <a:t>Пти</a:t>
            </a:r>
            <a:r>
              <a:rPr lang="ru-RU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585" y="2870499"/>
            <a:ext cx="86948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r>
              <a:rPr lang="ru-RU" dirty="0"/>
              <a:t>В модели Дебая  кристалл рассматривается как непрерывная однородная упругая среда. Существует непрерывный набор частот колебаний (от 0 до 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i="1" baseline="-25000" dirty="0"/>
              <a:t>max</a:t>
            </a:r>
            <a:r>
              <a:rPr lang="en-US" dirty="0"/>
              <a:t>). </a:t>
            </a:r>
            <a:r>
              <a:rPr lang="ru-RU" dirty="0"/>
              <a:t>Для частот колебаний есть функция плотности вероятности.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Модель Дебая  дает способ расчета частот колебаний в решетке. Максимальная частота </a:t>
            </a:r>
            <a:r>
              <a:rPr lang="el-G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i="1" baseline="-25000" dirty="0"/>
              <a:t>max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связана со скоростью звука.</a:t>
            </a:r>
          </a:p>
          <a:p>
            <a:r>
              <a:rPr lang="ru-RU" dirty="0"/>
              <a:t>Согласуется с </a:t>
            </a:r>
            <a:r>
              <a:rPr lang="en-US" dirty="0"/>
              <a:t>III </a:t>
            </a:r>
            <a:r>
              <a:rPr lang="ru-RU" dirty="0"/>
              <a:t>законом термодинамики. Объясняет закон Дюлонга-</a:t>
            </a:r>
            <a:r>
              <a:rPr lang="ru-RU" dirty="0" err="1"/>
              <a:t>Пти</a:t>
            </a:r>
            <a:r>
              <a:rPr lang="ru-RU" dirty="0"/>
              <a:t>.</a:t>
            </a:r>
          </a:p>
          <a:p>
            <a:r>
              <a:rPr lang="ru-RU" dirty="0"/>
              <a:t>Позволяет рассчитать теплоемкости некоторых кристаллов в некоторых температурных интервалах.</a:t>
            </a:r>
          </a:p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62D854F-8E52-4C0B-8057-CB13AF63D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077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BBD48D-D737-4A13-96B5-80ABC80F30E6}"/>
              </a:ext>
            </a:extLst>
          </p:cNvPr>
          <p:cNvSpPr txBox="1"/>
          <p:nvPr/>
        </p:nvSpPr>
        <p:spPr>
          <a:xfrm>
            <a:off x="276837" y="2193532"/>
            <a:ext cx="8867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СТАТИСТИЧЕСКИЙ РАСЧЕТ для РЕАЛЬНЫХ ГАЗОВ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4EEC25A-B436-4C52-803E-6A59331B5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458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1214DA07-9508-4FDA-91DB-84937CFF69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1133922"/>
              </p:ext>
            </p:extLst>
          </p:nvPr>
        </p:nvGraphicFramePr>
        <p:xfrm>
          <a:off x="662730" y="136525"/>
          <a:ext cx="7414470" cy="1444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5" name="Equation" r:id="rId3" imgW="8991360" imgH="1752480" progId="Equation.DSMT4">
                  <p:embed/>
                </p:oleObj>
              </mc:Choice>
              <mc:Fallback>
                <p:oleObj name="Equation" r:id="rId3" imgW="8991360" imgH="175248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1214DA07-9508-4FDA-91DB-84937CFF6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730" y="136525"/>
                        <a:ext cx="7414470" cy="1444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5A173E4-692D-44E8-85BD-3E6015117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5482934"/>
              </p:ext>
            </p:extLst>
          </p:nvPr>
        </p:nvGraphicFramePr>
        <p:xfrm>
          <a:off x="550222" y="3429000"/>
          <a:ext cx="732155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6" name="Equation" r:id="rId5" imgW="8356320" imgH="2095200" progId="Equation.DSMT4">
                  <p:embed/>
                </p:oleObj>
              </mc:Choice>
              <mc:Fallback>
                <p:oleObj name="Equation" r:id="rId5" imgW="8356320" imgH="209520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25A173E4-692D-44E8-85BD-3E6015117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222" y="3429000"/>
                        <a:ext cx="7321550" cy="1833563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31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CBD210-2D68-4881-870F-FDD67418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22</a:t>
            </a:fld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69B3EA7-3176-4FF4-AF4A-41BDB0B4AD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560637"/>
              </p:ext>
            </p:extLst>
          </p:nvPr>
        </p:nvGraphicFramePr>
        <p:xfrm>
          <a:off x="1413781" y="1813771"/>
          <a:ext cx="5371875" cy="1445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7" name="Equation" r:id="rId7" imgW="7124400" imgH="1917360" progId="Equation.DSMT4">
                  <p:embed/>
                </p:oleObj>
              </mc:Choice>
              <mc:Fallback>
                <p:oleObj name="Equation" r:id="rId7" imgW="7124400" imgH="1917360" progId="Equation.DSMT4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id="{169B3EA7-3176-4FF4-AF4A-41BDB0B4AD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13781" y="1813771"/>
                        <a:ext cx="5371875" cy="1445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FBAD42-668D-437E-95FA-32D920CE1E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864382"/>
              </p:ext>
            </p:extLst>
          </p:nvPr>
        </p:nvGraphicFramePr>
        <p:xfrm>
          <a:off x="783991" y="5533338"/>
          <a:ext cx="7576017" cy="579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8" name="Equation" r:id="rId9" imgW="9461160" imgH="723600" progId="Equation.DSMT4">
                  <p:embed/>
                </p:oleObj>
              </mc:Choice>
              <mc:Fallback>
                <p:oleObj name="Equation" r:id="rId9" imgW="946116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3991" y="5533338"/>
                        <a:ext cx="7576017" cy="579224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190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1214DA07-9508-4FDA-91DB-84937CFF69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2730" y="136525"/>
          <a:ext cx="7414470" cy="1444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2" name="Equation" r:id="rId3" imgW="8991360" imgH="1752480" progId="Equation.DSMT4">
                  <p:embed/>
                </p:oleObj>
              </mc:Choice>
              <mc:Fallback>
                <p:oleObj name="Equation" r:id="rId3" imgW="8991360" imgH="175248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1214DA07-9508-4FDA-91DB-84937CFF69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2730" y="136525"/>
                        <a:ext cx="7414470" cy="1444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5A173E4-692D-44E8-85BD-3E6015117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711766"/>
              </p:ext>
            </p:extLst>
          </p:nvPr>
        </p:nvGraphicFramePr>
        <p:xfrm>
          <a:off x="550222" y="3429000"/>
          <a:ext cx="732155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3" name="Equation" r:id="rId5" imgW="8356320" imgH="2095200" progId="Equation.DSMT4">
                  <p:embed/>
                </p:oleObj>
              </mc:Choice>
              <mc:Fallback>
                <p:oleObj name="Equation" r:id="rId5" imgW="8356320" imgH="209520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25A173E4-692D-44E8-85BD-3E60151174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222" y="3429000"/>
                        <a:ext cx="7321550" cy="1833563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31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CBD210-2D68-4881-870F-FDD67418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169B3EA7-3176-4FF4-AF4A-41BDB0B4AD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3781" y="1813771"/>
          <a:ext cx="5371875" cy="1445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4" name="Equation" r:id="rId7" imgW="7124400" imgH="1917360" progId="Equation.DSMT4">
                  <p:embed/>
                </p:oleObj>
              </mc:Choice>
              <mc:Fallback>
                <p:oleObj name="Equation" r:id="rId7" imgW="7124400" imgH="1917360" progId="Equation.DSMT4">
                  <p:embed/>
                  <p:pic>
                    <p:nvPicPr>
                      <p:cNvPr id="11" name="Объект 10">
                        <a:extLst>
                          <a:ext uri="{FF2B5EF4-FFF2-40B4-BE49-F238E27FC236}">
                            <a16:creationId xmlns:a16="http://schemas.microsoft.com/office/drawing/2014/main" id="{169B3EA7-3176-4FF4-AF4A-41BDB0B4AD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13781" y="1813771"/>
                        <a:ext cx="5371875" cy="14459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FBAD42-668D-437E-95FA-32D920CE1E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402254"/>
              </p:ext>
            </p:extLst>
          </p:nvPr>
        </p:nvGraphicFramePr>
        <p:xfrm>
          <a:off x="4159250" y="5683250"/>
          <a:ext cx="1041400" cy="36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5" name="Equation" r:id="rId9" imgW="1180800" imgH="419040" progId="Equation.DSMT4">
                  <p:embed/>
                </p:oleObj>
              </mc:Choice>
              <mc:Fallback>
                <p:oleObj name="Equation" r:id="rId9" imgW="1180800" imgH="41904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3EFBAD42-668D-437E-95FA-32D920CE1E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59250" y="5683250"/>
                        <a:ext cx="1041400" cy="369888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89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045D16D-CE93-4557-B521-1BABA6EC2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24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4F4CAE-D7B5-47A5-8978-1A45CB70AC60}"/>
              </a:ext>
            </a:extLst>
          </p:cNvPr>
          <p:cNvSpPr txBox="1"/>
          <p:nvPr/>
        </p:nvSpPr>
        <p:spPr>
          <a:xfrm>
            <a:off x="390525" y="1466850"/>
            <a:ext cx="736900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заканчиваем краткий курс статистической 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термодинамики.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О чем мы забыли сказать?</a:t>
            </a:r>
          </a:p>
        </p:txBody>
      </p:sp>
    </p:spTree>
    <p:extLst>
      <p:ext uri="{BB962C8B-B14F-4D97-AF65-F5344CB8AC3E}">
        <p14:creationId xmlns:p14="http://schemas.microsoft.com/office/powerpoint/2010/main" val="1203964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A079F1E-8FC6-4F4F-87FF-7D303D3AE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2C9E87-DBAD-497F-89AB-F75B1D865005}"/>
              </a:ext>
            </a:extLst>
          </p:cNvPr>
          <p:cNvSpPr txBox="1"/>
          <p:nvPr/>
        </p:nvSpPr>
        <p:spPr>
          <a:xfrm>
            <a:off x="2062131" y="533400"/>
            <a:ext cx="4395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ЯЧЕЕК БОЛЬЦМАНА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E0644-07C8-4C58-AF61-7627829BD261}"/>
              </a:ext>
            </a:extLst>
          </p:cNvPr>
          <p:cNvSpPr txBox="1"/>
          <p:nvPr/>
        </p:nvSpPr>
        <p:spPr>
          <a:xfrm>
            <a:off x="361950" y="1600200"/>
            <a:ext cx="89303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Альтернативный способ получения канонического распределения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738F677-C5BA-4CFC-9BD9-9CC7F3D4E8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5526369"/>
              </p:ext>
            </p:extLst>
          </p:nvPr>
        </p:nvGraphicFramePr>
        <p:xfrm>
          <a:off x="1555750" y="2667000"/>
          <a:ext cx="5930900" cy="125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Equation" r:id="rId3" imgW="5930640" imgH="1257120" progId="Equation.DSMT4">
                  <p:embed/>
                </p:oleObj>
              </mc:Choice>
              <mc:Fallback>
                <p:oleObj name="Equation" r:id="rId3" imgW="5930640" imgH="1257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5750" y="2667000"/>
                        <a:ext cx="5930900" cy="1257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1A7B924-8132-40B7-B11C-C1C6F88EED09}"/>
              </a:ext>
            </a:extLst>
          </p:cNvPr>
          <p:cNvSpPr txBox="1"/>
          <p:nvPr/>
        </p:nvSpPr>
        <p:spPr>
          <a:xfrm>
            <a:off x="590550" y="4238625"/>
            <a:ext cx="83131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понятий «фазовое пространство», «ансамбль»</a:t>
            </a:r>
          </a:p>
          <a:p>
            <a:pPr marL="342900" indent="-3429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недостаток:  частицы идеального газа считаются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различимыми   </a:t>
            </a:r>
          </a:p>
        </p:txBody>
      </p:sp>
    </p:spTree>
    <p:extLst>
      <p:ext uri="{BB962C8B-B14F-4D97-AF65-F5344CB8AC3E}">
        <p14:creationId xmlns:p14="http://schemas.microsoft.com/office/powerpoint/2010/main" val="2079061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C76807C-2297-4FA8-A9CE-6433BBA0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26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33A1D-CEA8-47B2-8B3B-62E425355BE8}"/>
              </a:ext>
            </a:extLst>
          </p:cNvPr>
          <p:cNvSpPr txBox="1"/>
          <p:nvPr/>
        </p:nvSpPr>
        <p:spPr>
          <a:xfrm>
            <a:off x="247650" y="285750"/>
            <a:ext cx="836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КВАНТОВЫЕ СТАТИСТИКИ ФЕРМИ –ДИРАКА и БОЗЕ-ЭЙНШТЕЙНА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23A7A2-0CD3-420A-B2F2-6BC519D1C962}"/>
              </a:ext>
            </a:extLst>
          </p:cNvPr>
          <p:cNvSpPr txBox="1"/>
          <p:nvPr/>
        </p:nvSpPr>
        <p:spPr>
          <a:xfrm>
            <a:off x="314325" y="1143000"/>
            <a:ext cx="8724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Накладывают квантовые ограничения на количество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микросостояний,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7123C55-1DAC-4E52-B638-A77009DFF4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733107"/>
              </p:ext>
            </p:extLst>
          </p:nvPr>
        </p:nvGraphicFramePr>
        <p:xfrm>
          <a:off x="1873250" y="2430463"/>
          <a:ext cx="3984625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1" name="Equation" r:id="rId3" imgW="2768400" imgH="888840" progId="Equation.DSMT4">
                  <p:embed/>
                </p:oleObj>
              </mc:Choice>
              <mc:Fallback>
                <p:oleObj name="Equation" r:id="rId3" imgW="27684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3250" y="2430463"/>
                        <a:ext cx="3984625" cy="1279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47F27A2-D503-4756-8C0B-E02B89AD785D}"/>
              </a:ext>
            </a:extLst>
          </p:cNvPr>
          <p:cNvSpPr txBox="1"/>
          <p:nvPr/>
        </p:nvSpPr>
        <p:spPr>
          <a:xfrm>
            <a:off x="247651" y="4419600"/>
            <a:ext cx="86010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ростом температуры, массы, объема система переходит в состояние с квазиклассической плотностью вероятности.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C62D1F4-7086-4B88-A947-296A5A4F38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835967"/>
              </p:ext>
            </p:extLst>
          </p:nvPr>
        </p:nvGraphicFramePr>
        <p:xfrm>
          <a:off x="2900363" y="5518150"/>
          <a:ext cx="2501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2" name="Equation" r:id="rId5" imgW="2501640" imgH="761760" progId="Equation.DSMT4">
                  <p:embed/>
                </p:oleObj>
              </mc:Choice>
              <mc:Fallback>
                <p:oleObj name="Equation" r:id="rId5" imgW="250164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00363" y="5518150"/>
                        <a:ext cx="25019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84C035F-C00E-40EA-B72C-A3B0A64B8D16}"/>
              </a:ext>
            </a:extLst>
          </p:cNvPr>
          <p:cNvSpPr txBox="1"/>
          <p:nvPr/>
        </p:nvSpPr>
        <p:spPr>
          <a:xfrm>
            <a:off x="6086475" y="5621983"/>
            <a:ext cx="2713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(Атомы, молекулы)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D71CF5-97EC-4588-A96E-74D25FCDAE8D}"/>
              </a:ext>
            </a:extLst>
          </p:cNvPr>
          <p:cNvSpPr txBox="1"/>
          <p:nvPr/>
        </p:nvSpPr>
        <p:spPr>
          <a:xfrm>
            <a:off x="6042025" y="2598003"/>
            <a:ext cx="2975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(Электроны, фотоны,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атомы, молекулы)</a:t>
            </a:r>
          </a:p>
        </p:txBody>
      </p:sp>
    </p:spTree>
    <p:extLst>
      <p:ext uri="{BB962C8B-B14F-4D97-AF65-F5344CB8AC3E}">
        <p14:creationId xmlns:p14="http://schemas.microsoft.com/office/powerpoint/2010/main" val="3993929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0825" y="1700213"/>
            <a:ext cx="8642350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0" dirty="0">
                <a:latin typeface="+mn-lt"/>
              </a:rPr>
              <a:t>Теории химической кинетики.</a:t>
            </a:r>
          </a:p>
          <a:p>
            <a:pPr>
              <a:defRPr/>
            </a:pPr>
            <a:endParaRPr lang="ru-RU" b="0" dirty="0">
              <a:latin typeface="+mn-lt"/>
            </a:endParaRPr>
          </a:p>
          <a:p>
            <a:pPr algn="ctr">
              <a:defRPr/>
            </a:pPr>
            <a:r>
              <a:rPr lang="ru-RU" b="0" dirty="0">
                <a:latin typeface="+mn-lt"/>
              </a:rPr>
              <a:t>Описание констант скорости элементарных реакций в газе и растворах.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433A17-061A-46A2-A08E-4743F4ACA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998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 rot="-2104087">
            <a:off x="2057400" y="1524000"/>
            <a:ext cx="6448425" cy="4016375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066800" y="609600"/>
            <a:ext cx="304800" cy="304800"/>
          </a:xfrm>
          <a:prstGeom prst="sun">
            <a:avLst>
              <a:gd name="adj" fmla="val 25000"/>
            </a:avLst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>
            <a:off x="838200" y="838200"/>
            <a:ext cx="1981200" cy="4114800"/>
          </a:xfrm>
          <a:custGeom>
            <a:avLst/>
            <a:gdLst>
              <a:gd name="T0" fmla="*/ 192 w 1248"/>
              <a:gd name="T1" fmla="*/ 0 h 2592"/>
              <a:gd name="T2" fmla="*/ 192 w 1248"/>
              <a:gd name="T3" fmla="*/ 96 h 2592"/>
              <a:gd name="T4" fmla="*/ 144 w 1248"/>
              <a:gd name="T5" fmla="*/ 336 h 2592"/>
              <a:gd name="T6" fmla="*/ 96 w 1248"/>
              <a:gd name="T7" fmla="*/ 480 h 2592"/>
              <a:gd name="T8" fmla="*/ 48 w 1248"/>
              <a:gd name="T9" fmla="*/ 720 h 2592"/>
              <a:gd name="T10" fmla="*/ 0 w 1248"/>
              <a:gd name="T11" fmla="*/ 912 h 2592"/>
              <a:gd name="T12" fmla="*/ 48 w 1248"/>
              <a:gd name="T13" fmla="*/ 1152 h 2592"/>
              <a:gd name="T14" fmla="*/ 288 w 1248"/>
              <a:gd name="T15" fmla="*/ 1392 h 2592"/>
              <a:gd name="T16" fmla="*/ 480 w 1248"/>
              <a:gd name="T17" fmla="*/ 1680 h 2592"/>
              <a:gd name="T18" fmla="*/ 768 w 1248"/>
              <a:gd name="T19" fmla="*/ 2064 h 2592"/>
              <a:gd name="T20" fmla="*/ 1248 w 1248"/>
              <a:gd name="T21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8" h="2592">
                <a:moveTo>
                  <a:pt x="192" y="0"/>
                </a:moveTo>
                <a:cubicBezTo>
                  <a:pt x="196" y="20"/>
                  <a:pt x="200" y="40"/>
                  <a:pt x="192" y="96"/>
                </a:cubicBezTo>
                <a:cubicBezTo>
                  <a:pt x="184" y="152"/>
                  <a:pt x="160" y="272"/>
                  <a:pt x="144" y="336"/>
                </a:cubicBezTo>
                <a:cubicBezTo>
                  <a:pt x="128" y="400"/>
                  <a:pt x="112" y="416"/>
                  <a:pt x="96" y="480"/>
                </a:cubicBezTo>
                <a:cubicBezTo>
                  <a:pt x="80" y="544"/>
                  <a:pt x="64" y="648"/>
                  <a:pt x="48" y="720"/>
                </a:cubicBezTo>
                <a:cubicBezTo>
                  <a:pt x="32" y="792"/>
                  <a:pt x="0" y="840"/>
                  <a:pt x="0" y="912"/>
                </a:cubicBezTo>
                <a:cubicBezTo>
                  <a:pt x="0" y="984"/>
                  <a:pt x="0" y="1072"/>
                  <a:pt x="48" y="1152"/>
                </a:cubicBezTo>
                <a:cubicBezTo>
                  <a:pt x="96" y="1232"/>
                  <a:pt x="216" y="1304"/>
                  <a:pt x="288" y="1392"/>
                </a:cubicBezTo>
                <a:cubicBezTo>
                  <a:pt x="360" y="1480"/>
                  <a:pt x="400" y="1568"/>
                  <a:pt x="480" y="1680"/>
                </a:cubicBezTo>
                <a:cubicBezTo>
                  <a:pt x="560" y="1792"/>
                  <a:pt x="640" y="1912"/>
                  <a:pt x="768" y="2064"/>
                </a:cubicBezTo>
                <a:cubicBezTo>
                  <a:pt x="896" y="2216"/>
                  <a:pt x="1168" y="2504"/>
                  <a:pt x="1248" y="2592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1" name="Freeform 5"/>
          <p:cNvSpPr>
            <a:spLocks/>
          </p:cNvSpPr>
          <p:nvPr/>
        </p:nvSpPr>
        <p:spPr bwMode="auto">
          <a:xfrm>
            <a:off x="1371600" y="190500"/>
            <a:ext cx="5562600" cy="1562100"/>
          </a:xfrm>
          <a:custGeom>
            <a:avLst/>
            <a:gdLst>
              <a:gd name="T0" fmla="*/ 0 w 3504"/>
              <a:gd name="T1" fmla="*/ 360 h 984"/>
              <a:gd name="T2" fmla="*/ 864 w 3504"/>
              <a:gd name="T3" fmla="*/ 264 h 984"/>
              <a:gd name="T4" fmla="*/ 1872 w 3504"/>
              <a:gd name="T5" fmla="*/ 120 h 984"/>
              <a:gd name="T6" fmla="*/ 3504 w 3504"/>
              <a:gd name="T7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04" h="984">
                <a:moveTo>
                  <a:pt x="0" y="360"/>
                </a:moveTo>
                <a:cubicBezTo>
                  <a:pt x="276" y="332"/>
                  <a:pt x="552" y="304"/>
                  <a:pt x="864" y="264"/>
                </a:cubicBezTo>
                <a:cubicBezTo>
                  <a:pt x="1176" y="224"/>
                  <a:pt x="1432" y="0"/>
                  <a:pt x="1872" y="120"/>
                </a:cubicBezTo>
                <a:cubicBezTo>
                  <a:pt x="2312" y="240"/>
                  <a:pt x="3232" y="840"/>
                  <a:pt x="3504" y="984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295400" y="838200"/>
            <a:ext cx="5105400" cy="3048000"/>
          </a:xfrm>
          <a:custGeom>
            <a:avLst/>
            <a:gdLst>
              <a:gd name="T0" fmla="*/ 0 w 3216"/>
              <a:gd name="T1" fmla="*/ 0 h 1920"/>
              <a:gd name="T2" fmla="*/ 336 w 3216"/>
              <a:gd name="T3" fmla="*/ 144 h 1920"/>
              <a:gd name="T4" fmla="*/ 1392 w 3216"/>
              <a:gd name="T5" fmla="*/ 384 h 1920"/>
              <a:gd name="T6" fmla="*/ 3216 w 3216"/>
              <a:gd name="T7" fmla="*/ 1920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16" h="1920">
                <a:moveTo>
                  <a:pt x="0" y="0"/>
                </a:moveTo>
                <a:cubicBezTo>
                  <a:pt x="52" y="40"/>
                  <a:pt x="104" y="80"/>
                  <a:pt x="336" y="144"/>
                </a:cubicBezTo>
                <a:cubicBezTo>
                  <a:pt x="568" y="208"/>
                  <a:pt x="912" y="88"/>
                  <a:pt x="1392" y="384"/>
                </a:cubicBezTo>
                <a:cubicBezTo>
                  <a:pt x="1872" y="680"/>
                  <a:pt x="2912" y="1664"/>
                  <a:pt x="3216" y="19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3657600" y="228600"/>
          <a:ext cx="19812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7" name="Equation" r:id="rId4" imgW="1218960" imgH="380880" progId="Equation.DSMT4">
                  <p:embed/>
                </p:oleObj>
              </mc:Choice>
              <mc:Fallback>
                <p:oleObj name="Equation" r:id="rId4" imgW="1218960" imgH="380880" progId="Equation.DSMT4">
                  <p:embed/>
                  <p:pic>
                    <p:nvPicPr>
                      <p:cNvPr id="29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28600"/>
                        <a:ext cx="1981200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Freeform 8"/>
          <p:cNvSpPr>
            <a:spLocks/>
          </p:cNvSpPr>
          <p:nvPr/>
        </p:nvSpPr>
        <p:spPr bwMode="auto">
          <a:xfrm>
            <a:off x="1231900" y="838200"/>
            <a:ext cx="3263900" cy="4953000"/>
          </a:xfrm>
          <a:custGeom>
            <a:avLst/>
            <a:gdLst>
              <a:gd name="T0" fmla="*/ 40 w 2056"/>
              <a:gd name="T1" fmla="*/ 0 h 3120"/>
              <a:gd name="T2" fmla="*/ 40 w 2056"/>
              <a:gd name="T3" fmla="*/ 240 h 3120"/>
              <a:gd name="T4" fmla="*/ 280 w 2056"/>
              <a:gd name="T5" fmla="*/ 672 h 3120"/>
              <a:gd name="T6" fmla="*/ 1096 w 2056"/>
              <a:gd name="T7" fmla="*/ 912 h 3120"/>
              <a:gd name="T8" fmla="*/ 1816 w 2056"/>
              <a:gd name="T9" fmla="*/ 1680 h 3120"/>
              <a:gd name="T10" fmla="*/ 2056 w 2056"/>
              <a:gd name="T11" fmla="*/ 3120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6" h="3120">
                <a:moveTo>
                  <a:pt x="40" y="0"/>
                </a:moveTo>
                <a:cubicBezTo>
                  <a:pt x="20" y="64"/>
                  <a:pt x="0" y="128"/>
                  <a:pt x="40" y="240"/>
                </a:cubicBezTo>
                <a:cubicBezTo>
                  <a:pt x="80" y="352"/>
                  <a:pt x="104" y="560"/>
                  <a:pt x="280" y="672"/>
                </a:cubicBezTo>
                <a:cubicBezTo>
                  <a:pt x="456" y="784"/>
                  <a:pt x="840" y="744"/>
                  <a:pt x="1096" y="912"/>
                </a:cubicBezTo>
                <a:cubicBezTo>
                  <a:pt x="1352" y="1080"/>
                  <a:pt x="1656" y="1312"/>
                  <a:pt x="1816" y="1680"/>
                </a:cubicBezTo>
                <a:cubicBezTo>
                  <a:pt x="1976" y="2048"/>
                  <a:pt x="2016" y="2880"/>
                  <a:pt x="2056" y="31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>
            <a:off x="1371600" y="838200"/>
            <a:ext cx="6858000" cy="2387600"/>
          </a:xfrm>
          <a:custGeom>
            <a:avLst/>
            <a:gdLst>
              <a:gd name="T0" fmla="*/ 0 w 4320"/>
              <a:gd name="T1" fmla="*/ 0 h 1504"/>
              <a:gd name="T2" fmla="*/ 1104 w 4320"/>
              <a:gd name="T3" fmla="*/ 144 h 1504"/>
              <a:gd name="T4" fmla="*/ 1680 w 4320"/>
              <a:gd name="T5" fmla="*/ 240 h 1504"/>
              <a:gd name="T6" fmla="*/ 3024 w 4320"/>
              <a:gd name="T7" fmla="*/ 912 h 1504"/>
              <a:gd name="T8" fmla="*/ 3696 w 4320"/>
              <a:gd name="T9" fmla="*/ 1440 h 1504"/>
              <a:gd name="T10" fmla="*/ 4320 w 4320"/>
              <a:gd name="T11" fmla="*/ 1296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20" h="1504">
                <a:moveTo>
                  <a:pt x="0" y="0"/>
                </a:moveTo>
                <a:cubicBezTo>
                  <a:pt x="412" y="52"/>
                  <a:pt x="824" y="104"/>
                  <a:pt x="1104" y="144"/>
                </a:cubicBezTo>
                <a:cubicBezTo>
                  <a:pt x="1384" y="184"/>
                  <a:pt x="1360" y="112"/>
                  <a:pt x="1680" y="240"/>
                </a:cubicBezTo>
                <a:cubicBezTo>
                  <a:pt x="2000" y="368"/>
                  <a:pt x="2688" y="712"/>
                  <a:pt x="3024" y="912"/>
                </a:cubicBezTo>
                <a:cubicBezTo>
                  <a:pt x="3360" y="1112"/>
                  <a:pt x="3480" y="1376"/>
                  <a:pt x="3696" y="1440"/>
                </a:cubicBezTo>
                <a:cubicBezTo>
                  <a:pt x="3912" y="1504"/>
                  <a:pt x="4216" y="1320"/>
                  <a:pt x="4320" y="1296"/>
                </a:cubicBezTo>
              </a:path>
            </a:pathLst>
          </a:custGeom>
          <a:noFill/>
          <a:ln w="158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/>
        </p:nvGraphicFramePr>
        <p:xfrm>
          <a:off x="655638" y="3495675"/>
          <a:ext cx="204311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8" name="Equation" r:id="rId6" imgW="1257120" imgH="380880" progId="Equation.DSMT4">
                  <p:embed/>
                </p:oleObj>
              </mc:Choice>
              <mc:Fallback>
                <p:oleObj name="Equation" r:id="rId6" imgW="1257120" imgH="380880" progId="Equation.DSMT4">
                  <p:embed/>
                  <p:pic>
                    <p:nvPicPr>
                      <p:cNvPr id="297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3495675"/>
                        <a:ext cx="2043112" cy="6191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11"/>
          <p:cNvGraphicFramePr>
            <a:graphicFrameLocks noChangeAspect="1"/>
          </p:cNvGraphicFramePr>
          <p:nvPr/>
        </p:nvGraphicFramePr>
        <p:xfrm>
          <a:off x="3789363" y="4638675"/>
          <a:ext cx="20224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9" name="Equation" r:id="rId8" imgW="1244520" imgH="380880" progId="Equation.DSMT4">
                  <p:embed/>
                </p:oleObj>
              </mc:Choice>
              <mc:Fallback>
                <p:oleObj name="Equation" r:id="rId8" imgW="1244520" imgH="380880" progId="Equation.DSMT4">
                  <p:embed/>
                  <p:pic>
                    <p:nvPicPr>
                      <p:cNvPr id="297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363" y="4638675"/>
                        <a:ext cx="2022475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9492180"/>
              </p:ext>
            </p:extLst>
          </p:nvPr>
        </p:nvGraphicFramePr>
        <p:xfrm>
          <a:off x="3714226" y="2133600"/>
          <a:ext cx="200183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0" name="Equation" r:id="rId10" imgW="1231560" imgH="380880" progId="Equation.DSMT4">
                  <p:embed/>
                </p:oleObj>
              </mc:Choice>
              <mc:Fallback>
                <p:oleObj name="Equation" r:id="rId10" imgW="1231560" imgH="380880" progId="Equation.DSMT4">
                  <p:embed/>
                  <p:pic>
                    <p:nvPicPr>
                      <p:cNvPr id="29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4226" y="2133600"/>
                        <a:ext cx="2001838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9" name="Object 13"/>
          <p:cNvGraphicFramePr>
            <a:graphicFrameLocks noChangeAspect="1"/>
          </p:cNvGraphicFramePr>
          <p:nvPr/>
        </p:nvGraphicFramePr>
        <p:xfrm>
          <a:off x="6105525" y="2133600"/>
          <a:ext cx="196056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1" name="Equation" r:id="rId12" imgW="1206360" imgH="380880" progId="Equation.DSMT4">
                  <p:embed/>
                </p:oleObj>
              </mc:Choice>
              <mc:Fallback>
                <p:oleObj name="Equation" r:id="rId12" imgW="1206360" imgH="380880" progId="Equation.DSMT4">
                  <p:embed/>
                  <p:pic>
                    <p:nvPicPr>
                      <p:cNvPr id="297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5525" y="2133600"/>
                        <a:ext cx="1960563" cy="6191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6400800" y="3810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1" name="Oval 15"/>
          <p:cNvSpPr>
            <a:spLocks noChangeArrowheads="1"/>
          </p:cNvSpPr>
          <p:nvPr/>
        </p:nvSpPr>
        <p:spPr bwMode="auto">
          <a:xfrm>
            <a:off x="2743200" y="4953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8229600" y="2743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/>
              <a:t>vv</a:t>
            </a:r>
            <a:endParaRPr lang="ru-RU" altLang="ru-RU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4343400" y="5791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6934200" y="16764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5F45448-4450-49E7-96F3-43C5985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26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 rot="19495913">
            <a:off x="2257611" y="2133877"/>
            <a:ext cx="6448425" cy="4016375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066800" y="609600"/>
            <a:ext cx="304800" cy="304800"/>
          </a:xfrm>
          <a:prstGeom prst="sun">
            <a:avLst>
              <a:gd name="adj" fmla="val 25000"/>
            </a:avLst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>
            <a:off x="838200" y="838200"/>
            <a:ext cx="1981200" cy="4114800"/>
          </a:xfrm>
          <a:custGeom>
            <a:avLst/>
            <a:gdLst>
              <a:gd name="T0" fmla="*/ 192 w 1248"/>
              <a:gd name="T1" fmla="*/ 0 h 2592"/>
              <a:gd name="T2" fmla="*/ 192 w 1248"/>
              <a:gd name="T3" fmla="*/ 96 h 2592"/>
              <a:gd name="T4" fmla="*/ 144 w 1248"/>
              <a:gd name="T5" fmla="*/ 336 h 2592"/>
              <a:gd name="T6" fmla="*/ 96 w 1248"/>
              <a:gd name="T7" fmla="*/ 480 h 2592"/>
              <a:gd name="T8" fmla="*/ 48 w 1248"/>
              <a:gd name="T9" fmla="*/ 720 h 2592"/>
              <a:gd name="T10" fmla="*/ 0 w 1248"/>
              <a:gd name="T11" fmla="*/ 912 h 2592"/>
              <a:gd name="T12" fmla="*/ 48 w 1248"/>
              <a:gd name="T13" fmla="*/ 1152 h 2592"/>
              <a:gd name="T14" fmla="*/ 288 w 1248"/>
              <a:gd name="T15" fmla="*/ 1392 h 2592"/>
              <a:gd name="T16" fmla="*/ 480 w 1248"/>
              <a:gd name="T17" fmla="*/ 1680 h 2592"/>
              <a:gd name="T18" fmla="*/ 768 w 1248"/>
              <a:gd name="T19" fmla="*/ 2064 h 2592"/>
              <a:gd name="T20" fmla="*/ 1248 w 1248"/>
              <a:gd name="T21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8" h="2592">
                <a:moveTo>
                  <a:pt x="192" y="0"/>
                </a:moveTo>
                <a:cubicBezTo>
                  <a:pt x="196" y="20"/>
                  <a:pt x="200" y="40"/>
                  <a:pt x="192" y="96"/>
                </a:cubicBezTo>
                <a:cubicBezTo>
                  <a:pt x="184" y="152"/>
                  <a:pt x="160" y="272"/>
                  <a:pt x="144" y="336"/>
                </a:cubicBezTo>
                <a:cubicBezTo>
                  <a:pt x="128" y="400"/>
                  <a:pt x="112" y="416"/>
                  <a:pt x="96" y="480"/>
                </a:cubicBezTo>
                <a:cubicBezTo>
                  <a:pt x="80" y="544"/>
                  <a:pt x="64" y="648"/>
                  <a:pt x="48" y="720"/>
                </a:cubicBezTo>
                <a:cubicBezTo>
                  <a:pt x="32" y="792"/>
                  <a:pt x="0" y="840"/>
                  <a:pt x="0" y="912"/>
                </a:cubicBezTo>
                <a:cubicBezTo>
                  <a:pt x="0" y="984"/>
                  <a:pt x="0" y="1072"/>
                  <a:pt x="48" y="1152"/>
                </a:cubicBezTo>
                <a:cubicBezTo>
                  <a:pt x="96" y="1232"/>
                  <a:pt x="216" y="1304"/>
                  <a:pt x="288" y="1392"/>
                </a:cubicBezTo>
                <a:cubicBezTo>
                  <a:pt x="360" y="1480"/>
                  <a:pt x="400" y="1568"/>
                  <a:pt x="480" y="1680"/>
                </a:cubicBezTo>
                <a:cubicBezTo>
                  <a:pt x="560" y="1792"/>
                  <a:pt x="640" y="1912"/>
                  <a:pt x="768" y="2064"/>
                </a:cubicBezTo>
                <a:cubicBezTo>
                  <a:pt x="896" y="2216"/>
                  <a:pt x="1168" y="2504"/>
                  <a:pt x="1248" y="2592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1" name="Freeform 5"/>
          <p:cNvSpPr>
            <a:spLocks/>
          </p:cNvSpPr>
          <p:nvPr/>
        </p:nvSpPr>
        <p:spPr bwMode="auto">
          <a:xfrm>
            <a:off x="1371600" y="190500"/>
            <a:ext cx="5562600" cy="1562100"/>
          </a:xfrm>
          <a:custGeom>
            <a:avLst/>
            <a:gdLst>
              <a:gd name="T0" fmla="*/ 0 w 3504"/>
              <a:gd name="T1" fmla="*/ 360 h 984"/>
              <a:gd name="T2" fmla="*/ 864 w 3504"/>
              <a:gd name="T3" fmla="*/ 264 h 984"/>
              <a:gd name="T4" fmla="*/ 1872 w 3504"/>
              <a:gd name="T5" fmla="*/ 120 h 984"/>
              <a:gd name="T6" fmla="*/ 3504 w 3504"/>
              <a:gd name="T7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04" h="984">
                <a:moveTo>
                  <a:pt x="0" y="360"/>
                </a:moveTo>
                <a:cubicBezTo>
                  <a:pt x="276" y="332"/>
                  <a:pt x="552" y="304"/>
                  <a:pt x="864" y="264"/>
                </a:cubicBezTo>
                <a:cubicBezTo>
                  <a:pt x="1176" y="224"/>
                  <a:pt x="1432" y="0"/>
                  <a:pt x="1872" y="120"/>
                </a:cubicBezTo>
                <a:cubicBezTo>
                  <a:pt x="2312" y="240"/>
                  <a:pt x="3232" y="840"/>
                  <a:pt x="3504" y="984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295400" y="838200"/>
            <a:ext cx="5105400" cy="3048000"/>
          </a:xfrm>
          <a:custGeom>
            <a:avLst/>
            <a:gdLst>
              <a:gd name="T0" fmla="*/ 0 w 3216"/>
              <a:gd name="T1" fmla="*/ 0 h 1920"/>
              <a:gd name="T2" fmla="*/ 336 w 3216"/>
              <a:gd name="T3" fmla="*/ 144 h 1920"/>
              <a:gd name="T4" fmla="*/ 1392 w 3216"/>
              <a:gd name="T5" fmla="*/ 384 h 1920"/>
              <a:gd name="T6" fmla="*/ 3216 w 3216"/>
              <a:gd name="T7" fmla="*/ 1920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16" h="1920">
                <a:moveTo>
                  <a:pt x="0" y="0"/>
                </a:moveTo>
                <a:cubicBezTo>
                  <a:pt x="52" y="40"/>
                  <a:pt x="104" y="80"/>
                  <a:pt x="336" y="144"/>
                </a:cubicBezTo>
                <a:cubicBezTo>
                  <a:pt x="568" y="208"/>
                  <a:pt x="912" y="88"/>
                  <a:pt x="1392" y="384"/>
                </a:cubicBezTo>
                <a:cubicBezTo>
                  <a:pt x="1872" y="680"/>
                  <a:pt x="2912" y="1664"/>
                  <a:pt x="3216" y="19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261596"/>
              </p:ext>
            </p:extLst>
          </p:nvPr>
        </p:nvGraphicFramePr>
        <p:xfrm>
          <a:off x="2209800" y="333245"/>
          <a:ext cx="1365500" cy="4267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4" name="Equation" r:id="rId4" imgW="1218960" imgH="380880" progId="Equation.DSMT4">
                  <p:embed/>
                </p:oleObj>
              </mc:Choice>
              <mc:Fallback>
                <p:oleObj name="Equation" r:id="rId4" imgW="1218960" imgH="380880" progId="Equation.DSMT4">
                  <p:embed/>
                  <p:pic>
                    <p:nvPicPr>
                      <p:cNvPr id="29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3245"/>
                        <a:ext cx="1365500" cy="426719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Freeform 8"/>
          <p:cNvSpPr>
            <a:spLocks/>
          </p:cNvSpPr>
          <p:nvPr/>
        </p:nvSpPr>
        <p:spPr bwMode="auto">
          <a:xfrm>
            <a:off x="1231900" y="838200"/>
            <a:ext cx="3263900" cy="4953000"/>
          </a:xfrm>
          <a:custGeom>
            <a:avLst/>
            <a:gdLst>
              <a:gd name="T0" fmla="*/ 40 w 2056"/>
              <a:gd name="T1" fmla="*/ 0 h 3120"/>
              <a:gd name="T2" fmla="*/ 40 w 2056"/>
              <a:gd name="T3" fmla="*/ 240 h 3120"/>
              <a:gd name="T4" fmla="*/ 280 w 2056"/>
              <a:gd name="T5" fmla="*/ 672 h 3120"/>
              <a:gd name="T6" fmla="*/ 1096 w 2056"/>
              <a:gd name="T7" fmla="*/ 912 h 3120"/>
              <a:gd name="T8" fmla="*/ 1816 w 2056"/>
              <a:gd name="T9" fmla="*/ 1680 h 3120"/>
              <a:gd name="T10" fmla="*/ 2056 w 2056"/>
              <a:gd name="T11" fmla="*/ 3120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6" h="3120">
                <a:moveTo>
                  <a:pt x="40" y="0"/>
                </a:moveTo>
                <a:cubicBezTo>
                  <a:pt x="20" y="64"/>
                  <a:pt x="0" y="128"/>
                  <a:pt x="40" y="240"/>
                </a:cubicBezTo>
                <a:cubicBezTo>
                  <a:pt x="80" y="352"/>
                  <a:pt x="104" y="560"/>
                  <a:pt x="280" y="672"/>
                </a:cubicBezTo>
                <a:cubicBezTo>
                  <a:pt x="456" y="784"/>
                  <a:pt x="840" y="744"/>
                  <a:pt x="1096" y="912"/>
                </a:cubicBezTo>
                <a:cubicBezTo>
                  <a:pt x="1352" y="1080"/>
                  <a:pt x="1656" y="1312"/>
                  <a:pt x="1816" y="1680"/>
                </a:cubicBezTo>
                <a:cubicBezTo>
                  <a:pt x="1976" y="2048"/>
                  <a:pt x="2016" y="2880"/>
                  <a:pt x="2056" y="31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>
            <a:off x="1371600" y="838200"/>
            <a:ext cx="6858000" cy="2387600"/>
          </a:xfrm>
          <a:custGeom>
            <a:avLst/>
            <a:gdLst>
              <a:gd name="T0" fmla="*/ 0 w 4320"/>
              <a:gd name="T1" fmla="*/ 0 h 1504"/>
              <a:gd name="T2" fmla="*/ 1104 w 4320"/>
              <a:gd name="T3" fmla="*/ 144 h 1504"/>
              <a:gd name="T4" fmla="*/ 1680 w 4320"/>
              <a:gd name="T5" fmla="*/ 240 h 1504"/>
              <a:gd name="T6" fmla="*/ 3024 w 4320"/>
              <a:gd name="T7" fmla="*/ 912 h 1504"/>
              <a:gd name="T8" fmla="*/ 3696 w 4320"/>
              <a:gd name="T9" fmla="*/ 1440 h 1504"/>
              <a:gd name="T10" fmla="*/ 4320 w 4320"/>
              <a:gd name="T11" fmla="*/ 1296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20" h="1504">
                <a:moveTo>
                  <a:pt x="0" y="0"/>
                </a:moveTo>
                <a:cubicBezTo>
                  <a:pt x="412" y="52"/>
                  <a:pt x="824" y="104"/>
                  <a:pt x="1104" y="144"/>
                </a:cubicBezTo>
                <a:cubicBezTo>
                  <a:pt x="1384" y="184"/>
                  <a:pt x="1360" y="112"/>
                  <a:pt x="1680" y="240"/>
                </a:cubicBezTo>
                <a:cubicBezTo>
                  <a:pt x="2000" y="368"/>
                  <a:pt x="2688" y="712"/>
                  <a:pt x="3024" y="912"/>
                </a:cubicBezTo>
                <a:cubicBezTo>
                  <a:pt x="3360" y="1112"/>
                  <a:pt x="3480" y="1376"/>
                  <a:pt x="3696" y="1440"/>
                </a:cubicBezTo>
                <a:cubicBezTo>
                  <a:pt x="3912" y="1504"/>
                  <a:pt x="4216" y="1320"/>
                  <a:pt x="4320" y="1296"/>
                </a:cubicBezTo>
              </a:path>
            </a:pathLst>
          </a:custGeom>
          <a:noFill/>
          <a:ln w="158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4964063"/>
              </p:ext>
            </p:extLst>
          </p:nvPr>
        </p:nvGraphicFramePr>
        <p:xfrm>
          <a:off x="423858" y="2293950"/>
          <a:ext cx="1389856" cy="421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5" name="Equation" r:id="rId6" imgW="1257120" imgH="380880" progId="Equation.DSMT4">
                  <p:embed/>
                </p:oleObj>
              </mc:Choice>
              <mc:Fallback>
                <p:oleObj name="Equation" r:id="rId6" imgW="1257120" imgH="380880" progId="Equation.DSMT4">
                  <p:embed/>
                  <p:pic>
                    <p:nvPicPr>
                      <p:cNvPr id="297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58" y="2293950"/>
                        <a:ext cx="1389856" cy="421169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328474"/>
              </p:ext>
            </p:extLst>
          </p:nvPr>
        </p:nvGraphicFramePr>
        <p:xfrm>
          <a:off x="1231900" y="1684310"/>
          <a:ext cx="1541370" cy="4718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6" name="Equation" r:id="rId8" imgW="1244520" imgH="380880" progId="Equation.DSMT4">
                  <p:embed/>
                </p:oleObj>
              </mc:Choice>
              <mc:Fallback>
                <p:oleObj name="Equation" r:id="rId8" imgW="1244520" imgH="380880" progId="Equation.DSMT4">
                  <p:embed/>
                  <p:pic>
                    <p:nvPicPr>
                      <p:cNvPr id="297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1900" y="1684310"/>
                        <a:ext cx="1541370" cy="471848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409435"/>
              </p:ext>
            </p:extLst>
          </p:nvPr>
        </p:nvGraphicFramePr>
        <p:xfrm>
          <a:off x="1456271" y="1041569"/>
          <a:ext cx="1356175" cy="419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7" name="Equation" r:id="rId10" imgW="1231560" imgH="380880" progId="Equation.DSMT4">
                  <p:embed/>
                </p:oleObj>
              </mc:Choice>
              <mc:Fallback>
                <p:oleObj name="Equation" r:id="rId10" imgW="1231560" imgH="380880" progId="Equation.DSMT4">
                  <p:embed/>
                  <p:pic>
                    <p:nvPicPr>
                      <p:cNvPr id="29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6271" y="1041569"/>
                        <a:ext cx="1356175" cy="419436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522208"/>
              </p:ext>
            </p:extLst>
          </p:nvPr>
        </p:nvGraphicFramePr>
        <p:xfrm>
          <a:off x="3015053" y="765051"/>
          <a:ext cx="1458985" cy="460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8" name="Equation" r:id="rId12" imgW="1206360" imgH="380880" progId="Equation.DSMT4">
                  <p:embed/>
                </p:oleObj>
              </mc:Choice>
              <mc:Fallback>
                <p:oleObj name="Equation" r:id="rId12" imgW="1206360" imgH="380880" progId="Equation.DSMT4">
                  <p:embed/>
                  <p:pic>
                    <p:nvPicPr>
                      <p:cNvPr id="297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5053" y="765051"/>
                        <a:ext cx="1458985" cy="46073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6400800" y="3810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1" name="Oval 15"/>
          <p:cNvSpPr>
            <a:spLocks noChangeArrowheads="1"/>
          </p:cNvSpPr>
          <p:nvPr/>
        </p:nvSpPr>
        <p:spPr bwMode="auto">
          <a:xfrm>
            <a:off x="2743200" y="4953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8229600" y="2743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/>
              <a:t>vv</a:t>
            </a:r>
            <a:endParaRPr lang="ru-RU" altLang="ru-RU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4343400" y="5791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6934200" y="16764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5F45448-4450-49E7-96F3-43C5985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29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5E7B2F-17C7-493B-8BCD-2BE0E534ECD6}"/>
              </a:ext>
            </a:extLst>
          </p:cNvPr>
          <p:cNvSpPr txBox="1"/>
          <p:nvPr/>
        </p:nvSpPr>
        <p:spPr>
          <a:xfrm rot="3134165">
            <a:off x="371167" y="3561129"/>
            <a:ext cx="20008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Химические р-</a:t>
            </a:r>
            <a:r>
              <a:rPr lang="ru-RU" dirty="0" err="1"/>
              <a:t>ции</a:t>
            </a:r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B30009-214C-401E-9250-914BE0BCB62A}"/>
              </a:ext>
            </a:extLst>
          </p:cNvPr>
          <p:cNvSpPr txBox="1"/>
          <p:nvPr/>
        </p:nvSpPr>
        <p:spPr>
          <a:xfrm rot="3161298">
            <a:off x="2592270" y="3383175"/>
            <a:ext cx="20008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Химические р-</a:t>
            </a:r>
            <a:r>
              <a:rPr lang="ru-RU" dirty="0" err="1"/>
              <a:t>ции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AC724B-1D6B-41A8-A550-B0D8756C0009}"/>
              </a:ext>
            </a:extLst>
          </p:cNvPr>
          <p:cNvSpPr txBox="1"/>
          <p:nvPr/>
        </p:nvSpPr>
        <p:spPr>
          <a:xfrm rot="2839470">
            <a:off x="3482054" y="2556963"/>
            <a:ext cx="20008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Химические р-</a:t>
            </a:r>
            <a:r>
              <a:rPr lang="ru-RU" dirty="0" err="1"/>
              <a:t>ции</a:t>
            </a:r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10E9AB-17EC-4721-BE0A-467A0FE91136}"/>
              </a:ext>
            </a:extLst>
          </p:cNvPr>
          <p:cNvSpPr txBox="1"/>
          <p:nvPr/>
        </p:nvSpPr>
        <p:spPr>
          <a:xfrm rot="2161713">
            <a:off x="4565458" y="2150180"/>
            <a:ext cx="20008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Химические р-</a:t>
            </a:r>
            <a:r>
              <a:rPr lang="ru-RU" dirty="0" err="1"/>
              <a:t>ции</a:t>
            </a:r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F4C93DD-09A2-44C9-B31E-EAB38D42C3E9}"/>
              </a:ext>
            </a:extLst>
          </p:cNvPr>
          <p:cNvSpPr txBox="1"/>
          <p:nvPr/>
        </p:nvSpPr>
        <p:spPr>
          <a:xfrm rot="1889742">
            <a:off x="4814097" y="1235484"/>
            <a:ext cx="2000869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Химические р-</a:t>
            </a:r>
            <a:r>
              <a:rPr lang="ru-RU" dirty="0" err="1"/>
              <a:t>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7764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F8ADBA-78F1-442F-85D9-996558879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" y="116632"/>
            <a:ext cx="9144000" cy="685800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2B0BBFB-C0FE-4B4F-9B2D-52973AF41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406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4A95343-FB87-4774-B6EA-3F90094903B7}"/>
              </a:ext>
            </a:extLst>
          </p:cNvPr>
          <p:cNvSpPr txBox="1"/>
          <p:nvPr/>
        </p:nvSpPr>
        <p:spPr>
          <a:xfrm>
            <a:off x="922789" y="796954"/>
            <a:ext cx="826309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 предполагаем, что в системе установились тепловое и диффузионное</a:t>
            </a:r>
          </a:p>
          <a:p>
            <a:r>
              <a:rPr lang="ru-RU" dirty="0"/>
              <a:t>равновесия. </a:t>
            </a:r>
          </a:p>
          <a:p>
            <a:endParaRPr lang="ru-RU" dirty="0"/>
          </a:p>
          <a:p>
            <a:r>
              <a:rPr lang="ru-RU" dirty="0"/>
              <a:t>Система находится в неравновесном состоянии только потому, что продолжаются</a:t>
            </a:r>
          </a:p>
          <a:p>
            <a:r>
              <a:rPr lang="ru-RU" dirty="0"/>
              <a:t>химические реакции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E1D2F-363A-4641-90FD-A6E2CD8DE85C}"/>
              </a:ext>
            </a:extLst>
          </p:cNvPr>
          <p:cNvSpPr txBox="1"/>
          <p:nvPr/>
        </p:nvSpPr>
        <p:spPr>
          <a:xfrm>
            <a:off x="553674" y="3246540"/>
            <a:ext cx="8276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Мы считаем поэтому, что в ходе реакции сохраняются распределение Максвелла </a:t>
            </a:r>
          </a:p>
          <a:p>
            <a:r>
              <a:rPr lang="ru-RU" dirty="0"/>
              <a:t>по скоростям и Больцмана по энергиям для продуктов и реагентов.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FF8A47-139F-4298-A0C6-05592F3AC9A8}"/>
              </a:ext>
            </a:extLst>
          </p:cNvPr>
          <p:cNvSpPr txBox="1"/>
          <p:nvPr/>
        </p:nvSpPr>
        <p:spPr>
          <a:xfrm>
            <a:off x="553674" y="4346896"/>
            <a:ext cx="8310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На некоторых стадиях реакции может достигаться равновесие (</a:t>
            </a:r>
            <a:r>
              <a:rPr lang="ru-RU" dirty="0" err="1"/>
              <a:t>Квазиравновесие</a:t>
            </a:r>
            <a:r>
              <a:rPr lang="ru-RU" dirty="0"/>
              <a:t>).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0169570D-CACA-44BF-8C07-FD2150F17790}"/>
              </a:ext>
            </a:extLst>
          </p:cNvPr>
          <p:cNvSpPr/>
          <p:nvPr/>
        </p:nvSpPr>
        <p:spPr>
          <a:xfrm>
            <a:off x="4366901" y="2392822"/>
            <a:ext cx="205099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C4753-F8E4-4DE9-B4A7-2D54A972BF62}"/>
              </a:ext>
            </a:extLst>
          </p:cNvPr>
          <p:cNvSpPr txBox="1"/>
          <p:nvPr/>
        </p:nvSpPr>
        <p:spPr>
          <a:xfrm>
            <a:off x="1719743" y="81319"/>
            <a:ext cx="3957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с термодинамикой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EB34E7-1A7B-480E-B983-1F72A0382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610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1258888" y="203053"/>
            <a:ext cx="4783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/>
              <a:t>Простые (элементарные) реакции: </a:t>
            </a:r>
          </a:p>
        </p:txBody>
      </p:sp>
      <p:graphicFrame>
        <p:nvGraphicFramePr>
          <p:cNvPr id="22531" name="Объект 2"/>
          <p:cNvGraphicFramePr>
            <a:graphicFrameLocks noChangeAspect="1"/>
          </p:cNvGraphicFramePr>
          <p:nvPr/>
        </p:nvGraphicFramePr>
        <p:xfrm>
          <a:off x="995437" y="813739"/>
          <a:ext cx="55689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6" name="Equation" r:id="rId3" imgW="3035160" imgH="457200" progId="Equation.DSMT4">
                  <p:embed/>
                </p:oleObj>
              </mc:Choice>
              <mc:Fallback>
                <p:oleObj name="Equation" r:id="rId3" imgW="3035160" imgH="457200" progId="Equation.DSMT4">
                  <p:embed/>
                  <p:pic>
                    <p:nvPicPr>
                      <p:cNvPr id="22531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437" y="813739"/>
                        <a:ext cx="55689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Объект 3"/>
          <p:cNvGraphicFramePr>
            <a:graphicFrameLocks noChangeAspect="1"/>
          </p:cNvGraphicFramePr>
          <p:nvPr/>
        </p:nvGraphicFramePr>
        <p:xfrm>
          <a:off x="706438" y="2708920"/>
          <a:ext cx="60325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7" name="Equation" r:id="rId5" imgW="3288960" imgH="457200" progId="Equation.DSMT4">
                  <p:embed/>
                </p:oleObj>
              </mc:Choice>
              <mc:Fallback>
                <p:oleObj name="Equation" r:id="rId5" imgW="3288960" imgH="457200" progId="Equation.DSMT4">
                  <p:embed/>
                  <p:pic>
                    <p:nvPicPr>
                      <p:cNvPr id="22532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438" y="2708920"/>
                        <a:ext cx="6032500" cy="83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Объект 4"/>
          <p:cNvGraphicFramePr>
            <a:graphicFrameLocks noChangeAspect="1"/>
          </p:cNvGraphicFramePr>
          <p:nvPr/>
        </p:nvGraphicFramePr>
        <p:xfrm>
          <a:off x="822325" y="4292600"/>
          <a:ext cx="6057900" cy="132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8" name="Equation" r:id="rId7" imgW="3301920" imgH="723600" progId="Equation.DSMT4">
                  <p:embed/>
                </p:oleObj>
              </mc:Choice>
              <mc:Fallback>
                <p:oleObj name="Equation" r:id="rId7" imgW="3301920" imgH="723600" progId="Equation.DSMT4">
                  <p:embed/>
                  <p:pic>
                    <p:nvPicPr>
                      <p:cNvPr id="22533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325" y="4292600"/>
                        <a:ext cx="6057900" cy="132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вал 1">
            <a:extLst>
              <a:ext uri="{FF2B5EF4-FFF2-40B4-BE49-F238E27FC236}">
                <a16:creationId xmlns:a16="http://schemas.microsoft.com/office/drawing/2014/main" id="{92589273-C072-4ECA-A447-C80C97F50C29}"/>
              </a:ext>
            </a:extLst>
          </p:cNvPr>
          <p:cNvSpPr/>
          <p:nvPr/>
        </p:nvSpPr>
        <p:spPr bwMode="auto">
          <a:xfrm>
            <a:off x="3203848" y="1946464"/>
            <a:ext cx="360040" cy="33040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2B74B909-9360-4B37-9340-09321BBCFB31}"/>
              </a:ext>
            </a:extLst>
          </p:cNvPr>
          <p:cNvSpPr/>
          <p:nvPr/>
        </p:nvSpPr>
        <p:spPr bwMode="auto">
          <a:xfrm>
            <a:off x="3650456" y="1774036"/>
            <a:ext cx="575659" cy="61844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8BE47E4-1FE4-48D7-8AA5-CDEACB7A6A05}"/>
              </a:ext>
            </a:extLst>
          </p:cNvPr>
          <p:cNvSpPr/>
          <p:nvPr/>
        </p:nvSpPr>
        <p:spPr bwMode="auto">
          <a:xfrm>
            <a:off x="3564293" y="3530640"/>
            <a:ext cx="575659" cy="618440"/>
          </a:xfrm>
          <a:prstGeom prst="ellips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86F591-A576-4D3C-89E1-1157336E56E9}"/>
              </a:ext>
            </a:extLst>
          </p:cNvPr>
          <p:cNvSpPr txBox="1"/>
          <p:nvPr/>
        </p:nvSpPr>
        <p:spPr>
          <a:xfrm>
            <a:off x="5691772" y="1815207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Продукты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416D8C-AF36-4D3D-9CDE-C21A63AE3946}"/>
              </a:ext>
            </a:extLst>
          </p:cNvPr>
          <p:cNvSpPr txBox="1"/>
          <p:nvPr/>
        </p:nvSpPr>
        <p:spPr>
          <a:xfrm>
            <a:off x="5804431" y="3615407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Продукты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1EFB3FE-0F54-4B76-81D8-0557E9C3C035}"/>
              </a:ext>
            </a:extLst>
          </p:cNvPr>
          <p:cNvSpPr/>
          <p:nvPr/>
        </p:nvSpPr>
        <p:spPr bwMode="auto">
          <a:xfrm>
            <a:off x="2915816" y="5886064"/>
            <a:ext cx="360040" cy="330408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4D73173-E467-47D0-83E8-3870EE474580}"/>
              </a:ext>
            </a:extLst>
          </p:cNvPr>
          <p:cNvSpPr/>
          <p:nvPr/>
        </p:nvSpPr>
        <p:spPr bwMode="auto">
          <a:xfrm>
            <a:off x="3563888" y="5661323"/>
            <a:ext cx="575659" cy="61844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5293B76-F61B-488E-834F-0A0ACADF5F2F}"/>
              </a:ext>
            </a:extLst>
          </p:cNvPr>
          <p:cNvSpPr/>
          <p:nvPr/>
        </p:nvSpPr>
        <p:spPr bwMode="auto">
          <a:xfrm>
            <a:off x="4284373" y="5691515"/>
            <a:ext cx="575659" cy="548082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08646C71-BE02-456E-BD33-653FC66AEDE1}"/>
              </a:ext>
            </a:extLst>
          </p:cNvPr>
          <p:cNvCxnSpPr/>
          <p:nvPr/>
        </p:nvCxnSpPr>
        <p:spPr bwMode="auto">
          <a:xfrm flipV="1">
            <a:off x="3407198" y="2420888"/>
            <a:ext cx="156690" cy="888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95A7CA93-7788-46A2-91E3-041557A7E2DB}"/>
              </a:ext>
            </a:extLst>
          </p:cNvPr>
          <p:cNvCxnSpPr/>
          <p:nvPr/>
        </p:nvCxnSpPr>
        <p:spPr bwMode="auto">
          <a:xfrm flipH="1">
            <a:off x="4139952" y="6381328"/>
            <a:ext cx="406180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06C9E315-6FBF-48AC-92C9-5500BA88E279}"/>
              </a:ext>
            </a:extLst>
          </p:cNvPr>
          <p:cNvCxnSpPr/>
          <p:nvPr/>
        </p:nvCxnSpPr>
        <p:spPr bwMode="auto">
          <a:xfrm flipV="1">
            <a:off x="3275856" y="6309320"/>
            <a:ext cx="156690" cy="888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6FB341C9-14CB-458A-B608-13C606ED8EB4}"/>
              </a:ext>
            </a:extLst>
          </p:cNvPr>
          <p:cNvCxnSpPr/>
          <p:nvPr/>
        </p:nvCxnSpPr>
        <p:spPr bwMode="auto">
          <a:xfrm flipH="1">
            <a:off x="3779912" y="2564904"/>
            <a:ext cx="406180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ADDBD42D-DB2B-4069-B5CC-B0295481FDF7}"/>
              </a:ext>
            </a:extLst>
          </p:cNvPr>
          <p:cNvSpPr/>
          <p:nvPr/>
        </p:nvSpPr>
        <p:spPr bwMode="auto">
          <a:xfrm flipV="1">
            <a:off x="4860032" y="1985195"/>
            <a:ext cx="576361" cy="144016"/>
          </a:xfrm>
          <a:prstGeom prst="righ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7" name="Стрелка: вправо 36">
            <a:extLst>
              <a:ext uri="{FF2B5EF4-FFF2-40B4-BE49-F238E27FC236}">
                <a16:creationId xmlns:a16="http://schemas.microsoft.com/office/drawing/2014/main" id="{46804B8C-1DF7-4F0B-8706-2400D324B17C}"/>
              </a:ext>
            </a:extLst>
          </p:cNvPr>
          <p:cNvSpPr/>
          <p:nvPr/>
        </p:nvSpPr>
        <p:spPr bwMode="auto">
          <a:xfrm flipV="1">
            <a:off x="4788024" y="3789040"/>
            <a:ext cx="576361" cy="144016"/>
          </a:xfrm>
          <a:prstGeom prst="righ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61BC7D75-D4BE-4A6F-9200-DB18E1F336D2}"/>
              </a:ext>
            </a:extLst>
          </p:cNvPr>
          <p:cNvSpPr/>
          <p:nvPr/>
        </p:nvSpPr>
        <p:spPr bwMode="auto">
          <a:xfrm flipV="1">
            <a:off x="5004048" y="5877272"/>
            <a:ext cx="576361" cy="144016"/>
          </a:xfrm>
          <a:prstGeom prst="rightArrow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1E2F302-E51B-4C78-BB53-670612619665}"/>
              </a:ext>
            </a:extLst>
          </p:cNvPr>
          <p:cNvSpPr txBox="1"/>
          <p:nvPr/>
        </p:nvSpPr>
        <p:spPr>
          <a:xfrm>
            <a:off x="5724128" y="5733256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Продукты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70CD0C0-435D-4F9E-A083-23C574477BB9}"/>
              </a:ext>
            </a:extLst>
          </p:cNvPr>
          <p:cNvSpPr txBox="1"/>
          <p:nvPr/>
        </p:nvSpPr>
        <p:spPr>
          <a:xfrm>
            <a:off x="3660460" y="361540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56ACF4-8FA3-4EB5-950C-75A68B8DCE62}"/>
              </a:ext>
            </a:extLst>
          </p:cNvPr>
          <p:cNvSpPr txBox="1"/>
          <p:nvPr/>
        </p:nvSpPr>
        <p:spPr>
          <a:xfrm>
            <a:off x="3707904" y="1844824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8895147-6443-49CC-B8A1-4CE4ECBD8622}"/>
              </a:ext>
            </a:extLst>
          </p:cNvPr>
          <p:cNvSpPr txBox="1"/>
          <p:nvPr/>
        </p:nvSpPr>
        <p:spPr>
          <a:xfrm>
            <a:off x="3660460" y="5733256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А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F6AB28F-B34C-491C-9C0F-809BA10DDB2F}"/>
              </a:ext>
            </a:extLst>
          </p:cNvPr>
          <p:cNvSpPr txBox="1"/>
          <p:nvPr/>
        </p:nvSpPr>
        <p:spPr>
          <a:xfrm>
            <a:off x="3233348" y="1844824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E35CE1-A46D-47F1-A8D6-A4D3C2C1E0A5}"/>
              </a:ext>
            </a:extLst>
          </p:cNvPr>
          <p:cNvSpPr txBox="1"/>
          <p:nvPr/>
        </p:nvSpPr>
        <p:spPr>
          <a:xfrm>
            <a:off x="2915816" y="5775647"/>
            <a:ext cx="3305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BF3A54-BFF7-4084-A134-72F7AB2FA09D}"/>
              </a:ext>
            </a:extLst>
          </p:cNvPr>
          <p:cNvSpPr txBox="1"/>
          <p:nvPr/>
        </p:nvSpPr>
        <p:spPr>
          <a:xfrm>
            <a:off x="4431836" y="5765194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С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4C4C07-6344-48DE-92CB-5898830B5D81}"/>
              </a:ext>
            </a:extLst>
          </p:cNvPr>
          <p:cNvSpPr txBox="1"/>
          <p:nvPr/>
        </p:nvSpPr>
        <p:spPr>
          <a:xfrm>
            <a:off x="1042745" y="3773598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16EE9C5-BFF0-4A60-A36D-0278A7428D7D}"/>
              </a:ext>
            </a:extLst>
          </p:cNvPr>
          <p:cNvSpPr txBox="1"/>
          <p:nvPr/>
        </p:nvSpPr>
        <p:spPr>
          <a:xfrm>
            <a:off x="1060284" y="5733256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D729035-DDD7-4BE6-83DA-7B523F99D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1258888" y="404813"/>
            <a:ext cx="4783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/>
              <a:t>Простые (элементарные) реакции: </a:t>
            </a:r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611188" y="1273175"/>
            <a:ext cx="8176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400" dirty="0"/>
              <a:t>Они идут «как записаны». Обратная реакция не обсуждается.</a:t>
            </a:r>
          </a:p>
        </p:txBody>
      </p:sp>
      <p:graphicFrame>
        <p:nvGraphicFramePr>
          <p:cNvPr id="21508" name="Объект 6"/>
          <p:cNvGraphicFramePr>
            <a:graphicFrameLocks noChangeAspect="1"/>
          </p:cNvGraphicFramePr>
          <p:nvPr/>
        </p:nvGraphicFramePr>
        <p:xfrm>
          <a:off x="611188" y="2143125"/>
          <a:ext cx="7413625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9" name="Equation" r:id="rId3" imgW="4445000" imgH="431800" progId="Equation.DSMT4">
                  <p:embed/>
                </p:oleObj>
              </mc:Choice>
              <mc:Fallback>
                <p:oleObj name="Equation" r:id="rId3" imgW="4445000" imgH="431800" progId="Equation.DSMT4">
                  <p:embed/>
                  <p:pic>
                    <p:nvPicPr>
                      <p:cNvPr id="21508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143125"/>
                        <a:ext cx="7413625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Прямоугольник 7"/>
          <p:cNvSpPr>
            <a:spLocks noChangeArrowheads="1"/>
          </p:cNvSpPr>
          <p:nvPr/>
        </p:nvSpPr>
        <p:spPr bwMode="auto">
          <a:xfrm>
            <a:off x="264413" y="3272135"/>
            <a:ext cx="7689524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993366"/>
                </a:solidFill>
                <a:cs typeface="Times New Roman" panose="02020603050405020304" pitchFamily="18" charset="0"/>
              </a:rPr>
              <a:t>Определение </a:t>
            </a:r>
            <a:r>
              <a:rPr lang="en-US" altLang="ru-RU" sz="2000" b="1" dirty="0">
                <a:solidFill>
                  <a:srgbClr val="993366"/>
                </a:solidFill>
                <a:cs typeface="Times New Roman" panose="02020603050405020304" pitchFamily="18" charset="0"/>
              </a:rPr>
              <a:t>IUPAC: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993366"/>
                </a:solidFill>
                <a:cs typeface="Times New Roman" panose="02020603050405020304" pitchFamily="18" charset="0"/>
              </a:rPr>
              <a:t>Реакция, для которой не обнаружены </a:t>
            </a:r>
            <a:r>
              <a:rPr lang="ru-RU" altLang="ru-RU" sz="2000" u="sng" dirty="0">
                <a:solidFill>
                  <a:srgbClr val="993366"/>
                </a:solidFill>
                <a:cs typeface="Times New Roman" panose="02020603050405020304" pitchFamily="18" charset="0"/>
              </a:rPr>
              <a:t>промежуточные продукты </a:t>
            </a:r>
            <a:r>
              <a:rPr lang="ru-RU" altLang="ru-RU" sz="2000" dirty="0">
                <a:solidFill>
                  <a:srgbClr val="993366"/>
                </a:solidFill>
                <a:cs typeface="Times New Roman" panose="02020603050405020304" pitchFamily="18" charset="0"/>
              </a:rPr>
              <a:t>и нет необходимости предполагать их существование для того, чтобы описать химическую реакцию на молекулярном уровне.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endParaRPr lang="ru-RU" altLang="ru-RU" sz="2000" dirty="0">
              <a:solidFill>
                <a:srgbClr val="993366"/>
              </a:solidFill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993366"/>
                </a:solidFill>
                <a:cs typeface="Times New Roman" panose="02020603050405020304" pitchFamily="18" charset="0"/>
              </a:rPr>
              <a:t>Предполагается, что элементарная реакция протекает в одну стадию и проходит через одно </a:t>
            </a:r>
            <a:r>
              <a:rPr lang="ru-RU" altLang="ru-RU" sz="2000" u="sng" dirty="0">
                <a:solidFill>
                  <a:srgbClr val="993366"/>
                </a:solidFill>
                <a:cs typeface="Times New Roman" panose="02020603050405020304" pitchFamily="18" charset="0"/>
              </a:rPr>
              <a:t>переходное состояние</a:t>
            </a:r>
            <a:r>
              <a:rPr lang="ru-RU" altLang="ru-RU" sz="2000" dirty="0">
                <a:solidFill>
                  <a:srgbClr val="993366"/>
                </a:solidFill>
                <a:cs typeface="Times New Roman" panose="02020603050405020304" pitchFamily="18" charset="0"/>
              </a:rPr>
              <a:t> (активированный комплекс).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ru-RU" altLang="ru-RU" sz="2400" dirty="0">
                <a:solidFill>
                  <a:srgbClr val="993366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7C1F127-4449-4EDE-8C0E-2AB667C3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33</a:t>
            </a:fld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8580F-A04B-435E-8457-A9122BA594A3}"/>
              </a:ext>
            </a:extLst>
          </p:cNvPr>
          <p:cNvSpPr txBox="1"/>
          <p:nvPr/>
        </p:nvSpPr>
        <p:spPr>
          <a:xfrm>
            <a:off x="2123728" y="2204864"/>
            <a:ext cx="40520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Уравнение Аррениуса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4C89FAC-5176-48B2-A05F-6203E1049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459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2700338" y="1132833"/>
            <a:ext cx="192913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aphicFrame>
        <p:nvGraphicFramePr>
          <p:cNvPr id="20483" name="Объект 2"/>
          <p:cNvGraphicFramePr>
            <a:graphicFrameLocks noChangeAspect="1"/>
          </p:cNvGraphicFramePr>
          <p:nvPr/>
        </p:nvGraphicFramePr>
        <p:xfrm>
          <a:off x="2700338" y="1341438"/>
          <a:ext cx="278606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7" name="Equation" r:id="rId3" imgW="1231366" imgH="571252" progId="Equation.DSMT4">
                  <p:embed/>
                </p:oleObj>
              </mc:Choice>
              <mc:Fallback>
                <p:oleObj name="Equation" r:id="rId3" imgW="1231366" imgH="571252" progId="Equation.DSMT4">
                  <p:embed/>
                  <p:pic>
                    <p:nvPicPr>
                      <p:cNvPr id="2048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1341438"/>
                        <a:ext cx="2786062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Объект 5"/>
          <p:cNvGraphicFramePr>
            <a:graphicFrameLocks noChangeAspect="1"/>
          </p:cNvGraphicFramePr>
          <p:nvPr/>
        </p:nvGraphicFramePr>
        <p:xfrm>
          <a:off x="3498852" y="4221163"/>
          <a:ext cx="1889125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8" name="Equation" r:id="rId5" imgW="647419" imgH="304668" progId="Equation.DSMT4">
                  <p:embed/>
                </p:oleObj>
              </mc:Choice>
              <mc:Fallback>
                <p:oleObj name="Equation" r:id="rId5" imgW="647419" imgH="304668" progId="Equation.DSMT4">
                  <p:embed/>
                  <p:pic>
                    <p:nvPicPr>
                      <p:cNvPr id="20484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8852" y="4221163"/>
                        <a:ext cx="1889125" cy="88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Объект 6"/>
          <p:cNvGraphicFramePr>
            <a:graphicFrameLocks noChangeAspect="1"/>
          </p:cNvGraphicFramePr>
          <p:nvPr/>
        </p:nvGraphicFramePr>
        <p:xfrm>
          <a:off x="2722563" y="2705100"/>
          <a:ext cx="3033712" cy="117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9" name="Equation" r:id="rId7" imgW="1016000" imgH="393700" progId="Equation.DSMT4">
                  <p:embed/>
                </p:oleObj>
              </mc:Choice>
              <mc:Fallback>
                <p:oleObj name="Equation" r:id="rId7" imgW="1016000" imgH="393700" progId="Equation.DSMT4">
                  <p:embed/>
                  <p:pic>
                    <p:nvPicPr>
                      <p:cNvPr id="20485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2563" y="2705100"/>
                        <a:ext cx="3033712" cy="1174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17"/>
          <p:cNvSpPr txBox="1">
            <a:spLocks noChangeArrowheads="1"/>
          </p:cNvSpPr>
          <p:nvPr/>
        </p:nvSpPr>
        <p:spPr bwMode="auto">
          <a:xfrm>
            <a:off x="2189163" y="358777"/>
            <a:ext cx="41021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Arial" panose="020B0604020202020204" pitchFamily="34" charset="0"/>
              </a:rPr>
              <a:t>Уравнение Аррениуса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210F73E-3E26-475C-8042-ADB1D82F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4294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2"/>
          <p:cNvSpPr>
            <a:spLocks noChangeShapeType="1"/>
          </p:cNvSpPr>
          <p:nvPr/>
        </p:nvSpPr>
        <p:spPr bwMode="auto">
          <a:xfrm flipV="1">
            <a:off x="762000" y="914400"/>
            <a:ext cx="0" cy="5029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7" name="Line 3"/>
          <p:cNvSpPr>
            <a:spLocks noChangeShapeType="1"/>
          </p:cNvSpPr>
          <p:nvPr/>
        </p:nvSpPr>
        <p:spPr bwMode="auto">
          <a:xfrm>
            <a:off x="762000" y="5943600"/>
            <a:ext cx="6705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8" name="Line 4"/>
          <p:cNvSpPr>
            <a:spLocks noChangeShapeType="1"/>
          </p:cNvSpPr>
          <p:nvPr/>
        </p:nvSpPr>
        <p:spPr bwMode="auto">
          <a:xfrm>
            <a:off x="1219200" y="2514600"/>
            <a:ext cx="4267200" cy="2895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1600200" y="4038600"/>
            <a:ext cx="4114800" cy="0"/>
          </a:xfrm>
          <a:prstGeom prst="line">
            <a:avLst/>
          </a:prstGeom>
          <a:noFill/>
          <a:ln w="222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510" name="Freeform 6"/>
          <p:cNvSpPr>
            <a:spLocks/>
          </p:cNvSpPr>
          <p:nvPr/>
        </p:nvSpPr>
        <p:spPr bwMode="auto">
          <a:xfrm>
            <a:off x="3124200" y="3771900"/>
            <a:ext cx="762000" cy="266700"/>
          </a:xfrm>
          <a:custGeom>
            <a:avLst/>
            <a:gdLst>
              <a:gd name="T0" fmla="*/ 0 w 480"/>
              <a:gd name="T1" fmla="*/ 2147483646 h 168"/>
              <a:gd name="T2" fmla="*/ 2147483646 w 480"/>
              <a:gd name="T3" fmla="*/ 2147483646 h 168"/>
              <a:gd name="T4" fmla="*/ 2147483646 w 480"/>
              <a:gd name="T5" fmla="*/ 2147483646 h 16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80" h="168">
                <a:moveTo>
                  <a:pt x="0" y="24"/>
                </a:moveTo>
                <a:cubicBezTo>
                  <a:pt x="56" y="12"/>
                  <a:pt x="112" y="0"/>
                  <a:pt x="192" y="24"/>
                </a:cubicBezTo>
                <a:cubicBezTo>
                  <a:pt x="272" y="48"/>
                  <a:pt x="432" y="144"/>
                  <a:pt x="480" y="168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1371600" y="4491040"/>
          <a:ext cx="2362200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" name="Equation" r:id="rId3" imgW="1193800" imgH="584200" progId="Equation.DSMT4">
                  <p:embed/>
                </p:oleObj>
              </mc:Choice>
              <mc:Fallback>
                <p:oleObj name="Equation" r:id="rId3" imgW="1193800" imgH="584200" progId="Equation.DSMT4">
                  <p:embed/>
                  <p:pic>
                    <p:nvPicPr>
                      <p:cNvPr id="215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491040"/>
                        <a:ext cx="2362200" cy="1157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914400" y="838200"/>
          <a:ext cx="914400" cy="56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5" name="Equation" r:id="rId5" imgW="368300" imgH="228600" progId="Equation.DSMT4">
                  <p:embed/>
                </p:oleObj>
              </mc:Choice>
              <mc:Fallback>
                <p:oleObj name="Equation" r:id="rId5" imgW="368300" imgH="228600" progId="Equation.DSMT4">
                  <p:embed/>
                  <p:pic>
                    <p:nvPicPr>
                      <p:cNvPr id="21512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838200"/>
                        <a:ext cx="914400" cy="566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3657600" y="3500438"/>
          <a:ext cx="3810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6" name="Equation" r:id="rId7" imgW="190335" imgH="177646" progId="Equation.DSMT4">
                  <p:embed/>
                </p:oleObj>
              </mc:Choice>
              <mc:Fallback>
                <p:oleObj name="Equation" r:id="rId7" imgW="190335" imgH="177646" progId="Equation.DSMT4">
                  <p:embed/>
                  <p:pic>
                    <p:nvPicPr>
                      <p:cNvPr id="2151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3500438"/>
                        <a:ext cx="381000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Object 10"/>
          <p:cNvGraphicFramePr>
            <a:graphicFrameLocks noChangeAspect="1"/>
          </p:cNvGraphicFramePr>
          <p:nvPr/>
        </p:nvGraphicFramePr>
        <p:xfrm>
          <a:off x="7543800" y="5486400"/>
          <a:ext cx="3825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7" name="Equation" r:id="rId9" imgW="215806" imgH="558558" progId="Equation.DSMT4">
                  <p:embed/>
                </p:oleObj>
              </mc:Choice>
              <mc:Fallback>
                <p:oleObj name="Equation" r:id="rId9" imgW="215806" imgH="558558" progId="Equation.DSMT4">
                  <p:embed/>
                  <p:pic>
                    <p:nvPicPr>
                      <p:cNvPr id="2151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5486400"/>
                        <a:ext cx="38258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1371600" y="24384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1828800" y="31242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2743200" y="33528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2362200" y="34290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5029200" y="48768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4267200" y="4724400"/>
            <a:ext cx="15240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1965325" y="65088"/>
            <a:ext cx="41021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Arial" panose="020B0604020202020204" pitchFamily="34" charset="0"/>
              </a:rPr>
              <a:t>Уравнение Аррениуса</a:t>
            </a:r>
          </a:p>
        </p:txBody>
      </p:sp>
      <p:pic>
        <p:nvPicPr>
          <p:cNvPr id="21522" name="Picture 18" descr="Arrhenius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90600"/>
            <a:ext cx="2159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6D5A746-AF73-43EB-9D99-3E9A462EE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3805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827088" y="989164"/>
            <a:ext cx="106616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graphicFrame>
        <p:nvGraphicFramePr>
          <p:cNvPr id="22531" name="Объект 2"/>
          <p:cNvGraphicFramePr>
            <a:graphicFrameLocks noChangeAspect="1"/>
          </p:cNvGraphicFramePr>
          <p:nvPr/>
        </p:nvGraphicFramePr>
        <p:xfrm>
          <a:off x="827088" y="1196977"/>
          <a:ext cx="715645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Equation" r:id="rId3" imgW="3949700" imgH="673100" progId="Equation.DSMT4">
                  <p:embed/>
                </p:oleObj>
              </mc:Choice>
              <mc:Fallback>
                <p:oleObj name="Equation" r:id="rId3" imgW="3949700" imgH="673100" progId="Equation.DSMT4">
                  <p:embed/>
                  <p:pic>
                    <p:nvPicPr>
                      <p:cNvPr id="22531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196977"/>
                        <a:ext cx="7156450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827088" y="2566987"/>
            <a:ext cx="5022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dirty="0">
                <a:cs typeface="Times New Roman" panose="02020603050405020304" pitchFamily="18" charset="0"/>
              </a:rPr>
              <a:t>K + Br</a:t>
            </a:r>
            <a:r>
              <a:rPr lang="en-US" altLang="ru-RU" sz="2400" baseline="-25000" dirty="0">
                <a:cs typeface="Times New Roman" panose="02020603050405020304" pitchFamily="18" charset="0"/>
              </a:rPr>
              <a:t>2</a:t>
            </a:r>
            <a:r>
              <a:rPr lang="en-US" altLang="ru-RU" sz="2400" dirty="0">
                <a:cs typeface="Times New Roman" panose="02020603050405020304" pitchFamily="18" charset="0"/>
              </a:rPr>
              <a:t> = KBr + Br,		E</a:t>
            </a:r>
            <a:r>
              <a:rPr lang="en-US" altLang="ru-RU" sz="2400" baseline="-25000" dirty="0">
                <a:cs typeface="Times New Roman" panose="02020603050405020304" pitchFamily="18" charset="0"/>
              </a:rPr>
              <a:t>A</a:t>
            </a:r>
            <a:r>
              <a:rPr lang="en-US" altLang="ru-RU" sz="2400" dirty="0">
                <a:cs typeface="Times New Roman" panose="02020603050405020304" pitchFamily="18" charset="0"/>
              </a:rPr>
              <a:t> = 0</a:t>
            </a:r>
            <a:endParaRPr lang="ru-RU" altLang="ru-RU" sz="1800" dirty="0">
              <a:cs typeface="Times New Roman" panose="02020603050405020304" pitchFamily="18" charset="0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801921" y="3537098"/>
            <a:ext cx="636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ru-RU" sz="2400" dirty="0"/>
              <a:t>C</a:t>
            </a:r>
            <a:r>
              <a:rPr lang="pt-BR" altLang="ru-RU" sz="2400" baseline="-25000" dirty="0"/>
              <a:t>2</a:t>
            </a:r>
            <a:r>
              <a:rPr lang="pt-BR" altLang="ru-RU" sz="2400" dirty="0"/>
              <a:t>H</a:t>
            </a:r>
            <a:r>
              <a:rPr lang="pt-BR" altLang="ru-RU" sz="2400" baseline="-25000" dirty="0"/>
              <a:t>4</a:t>
            </a:r>
            <a:r>
              <a:rPr lang="pt-BR" altLang="ru-RU" sz="2400" dirty="0"/>
              <a:t> + H</a:t>
            </a:r>
            <a:r>
              <a:rPr lang="pt-BR" altLang="ru-RU" sz="2400" baseline="-25000" dirty="0"/>
              <a:t>2</a:t>
            </a:r>
            <a:r>
              <a:rPr lang="pt-BR" altLang="ru-RU" sz="2400" dirty="0"/>
              <a:t> = C</a:t>
            </a:r>
            <a:r>
              <a:rPr lang="pt-BR" altLang="ru-RU" sz="2400" baseline="-25000" dirty="0"/>
              <a:t>2</a:t>
            </a:r>
            <a:r>
              <a:rPr lang="pt-BR" altLang="ru-RU" sz="2400" dirty="0"/>
              <a:t>H</a:t>
            </a:r>
            <a:r>
              <a:rPr lang="pt-BR" altLang="ru-RU" sz="2400" baseline="-25000" dirty="0"/>
              <a:t>6</a:t>
            </a:r>
            <a:r>
              <a:rPr lang="pt-BR" altLang="ru-RU" sz="2400" dirty="0"/>
              <a:t>,  		E</a:t>
            </a:r>
            <a:r>
              <a:rPr lang="pt-BR" altLang="ru-RU" sz="2400" baseline="-25000" dirty="0"/>
              <a:t>A</a:t>
            </a:r>
            <a:r>
              <a:rPr lang="pt-BR" altLang="ru-RU" sz="2400" dirty="0"/>
              <a:t> = 180 </a:t>
            </a:r>
            <a:r>
              <a:rPr lang="ru-RU" altLang="ru-RU" sz="2400" dirty="0"/>
              <a:t>кДж</a:t>
            </a:r>
            <a:r>
              <a:rPr lang="pt-BR" altLang="ru-RU" sz="2400" dirty="0"/>
              <a:t>/</a:t>
            </a:r>
            <a:r>
              <a:rPr lang="ru-RU" altLang="ru-RU" sz="2400" dirty="0"/>
              <a:t>моль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7612381" y="2967038"/>
            <a:ext cx="1230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400" dirty="0"/>
              <a:t>n = 0 - 2</a:t>
            </a:r>
            <a:endParaRPr lang="ru-RU" altLang="ru-RU" sz="2400" dirty="0"/>
          </a:p>
        </p:txBody>
      </p:sp>
      <p:sp>
        <p:nvSpPr>
          <p:cNvPr id="22535" name="Text Box 17"/>
          <p:cNvSpPr txBox="1">
            <a:spLocks noChangeArrowheads="1"/>
          </p:cNvSpPr>
          <p:nvPr/>
        </p:nvSpPr>
        <p:spPr bwMode="auto">
          <a:xfrm>
            <a:off x="1912210" y="244628"/>
            <a:ext cx="30836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400" dirty="0">
                <a:cs typeface="Times New Roman" panose="02020603050405020304" pitchFamily="18" charset="0"/>
              </a:rPr>
              <a:t>Уравнение Аррениуса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99F9E9-875A-4C75-AA00-B92BA71872DB}"/>
              </a:ext>
            </a:extLst>
          </p:cNvPr>
          <p:cNvSpPr txBox="1"/>
          <p:nvPr/>
        </p:nvSpPr>
        <p:spPr>
          <a:xfrm>
            <a:off x="801921" y="4571999"/>
            <a:ext cx="4810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      ?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B9B62-2183-464F-9A6D-7AAC09915B60}"/>
              </a:ext>
            </a:extLst>
          </p:cNvPr>
          <p:cNvSpPr txBox="1"/>
          <p:nvPr/>
        </p:nvSpPr>
        <p:spPr>
          <a:xfrm>
            <a:off x="282011" y="5428002"/>
            <a:ext cx="7967760" cy="923330"/>
          </a:xfrm>
          <a:prstGeom prst="rect">
            <a:avLst/>
          </a:prstGeom>
          <a:solidFill>
            <a:schemeClr val="accent5">
              <a:lumMod val="40000"/>
              <a:lumOff val="60000"/>
              <a:alpha val="58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Область применения в современной литературе: </a:t>
            </a:r>
          </a:p>
          <a:p>
            <a:r>
              <a:rPr lang="ru-RU" dirty="0"/>
              <a:t>простые и сложные реакции в газе и растворах, твердофазные р-</a:t>
            </a:r>
            <a:r>
              <a:rPr lang="ru-RU" dirty="0" err="1"/>
              <a:t>ции</a:t>
            </a:r>
            <a:r>
              <a:rPr lang="ru-RU" dirty="0"/>
              <a:t>, диффузия и т.д.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B9C0A5-4292-4576-872F-D8297B3A9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7591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63492" y="153798"/>
            <a:ext cx="7291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cs typeface="Times New Roman" panose="02020603050405020304" pitchFamily="18" charset="0"/>
              </a:rPr>
              <a:t>Химическая реакция с участием твердой фазы</a:t>
            </a:r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9278162"/>
              </p:ext>
            </p:extLst>
          </p:nvPr>
        </p:nvGraphicFramePr>
        <p:xfrm>
          <a:off x="1061960" y="2447960"/>
          <a:ext cx="7020080" cy="976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6" name="Equation" r:id="rId4" imgW="4381200" imgH="609480" progId="Equation.DSMT4">
                  <p:embed/>
                </p:oleObj>
              </mc:Choice>
              <mc:Fallback>
                <p:oleObj name="Equation" r:id="rId4" imgW="4381200" imgH="609480" progId="Equation.DSMT4">
                  <p:embed/>
                  <p:pic>
                    <p:nvPicPr>
                      <p:cNvPr id="163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1960" y="2447960"/>
                        <a:ext cx="7020080" cy="976790"/>
                      </a:xfrm>
                      <a:prstGeom prst="rect">
                        <a:avLst/>
                      </a:prstGeom>
                      <a:noFill/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353988"/>
              </p:ext>
            </p:extLst>
          </p:nvPr>
        </p:nvGraphicFramePr>
        <p:xfrm>
          <a:off x="1191236" y="1102145"/>
          <a:ext cx="6038673" cy="6290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7" name="Equation" r:id="rId6" imgW="2806700" imgH="292100" progId="Equation.DSMT4">
                  <p:embed/>
                </p:oleObj>
              </mc:Choice>
              <mc:Fallback>
                <p:oleObj name="Equation" r:id="rId6" imgW="2806700" imgH="292100" progId="Equation.DSMT4">
                  <p:embed/>
                  <p:pic>
                    <p:nvPicPr>
                      <p:cNvPr id="16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1236" y="1102145"/>
                        <a:ext cx="6038673" cy="629028"/>
                      </a:xfrm>
                      <a:prstGeom prst="rect">
                        <a:avLst/>
                      </a:prstGeom>
                      <a:noFill/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522055"/>
              </p:ext>
            </p:extLst>
          </p:nvPr>
        </p:nvGraphicFramePr>
        <p:xfrm>
          <a:off x="1919288" y="4141788"/>
          <a:ext cx="4381500" cy="155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8" name="Equation" r:id="rId8" imgW="1752480" imgH="622080" progId="Equation.DSMT4">
                  <p:embed/>
                </p:oleObj>
              </mc:Choice>
              <mc:Fallback>
                <p:oleObj name="Equation" r:id="rId8" imgW="1752480" imgH="622080" progId="Equation.DSMT4">
                  <p:embed/>
                  <p:pic>
                    <p:nvPicPr>
                      <p:cNvPr id="1638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9288" y="4141788"/>
                        <a:ext cx="4381500" cy="155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32B2094-C427-4A28-A31D-B5EFEC69D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38</a:t>
            </a:fld>
            <a:endParaRPr lang="ru-RU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A49919C-9BA2-4159-8C79-B86D74CC24B0}"/>
              </a:ext>
            </a:extLst>
          </p:cNvPr>
          <p:cNvSpPr txBox="1"/>
          <p:nvPr/>
        </p:nvSpPr>
        <p:spPr>
          <a:xfrm>
            <a:off x="2155972" y="268447"/>
            <a:ext cx="3119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  Аррениуса</a:t>
            </a:r>
          </a:p>
        </p:txBody>
      </p:sp>
      <p:pic>
        <p:nvPicPr>
          <p:cNvPr id="3" name="Picture 18" descr="Arrhenius2">
            <a:extLst>
              <a:ext uri="{FF2B5EF4-FFF2-40B4-BE49-F238E27FC236}">
                <a16:creationId xmlns:a16="http://schemas.microsoft.com/office/drawing/2014/main" id="{14C5BBD2-C736-4132-9659-B1D14E627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75" y="184558"/>
            <a:ext cx="1168633" cy="146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BD9FB1-87FD-44FC-BFC5-27BF5C4C63C1}"/>
              </a:ext>
            </a:extLst>
          </p:cNvPr>
          <p:cNvSpPr txBox="1"/>
          <p:nvPr/>
        </p:nvSpPr>
        <p:spPr>
          <a:xfrm>
            <a:off x="215518" y="907475"/>
            <a:ext cx="6189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/>
              <a:t>В процессе реакции образуется промежуточная активная</a:t>
            </a:r>
          </a:p>
          <a:p>
            <a:r>
              <a:rPr lang="ru-RU" dirty="0"/>
              <a:t>форма (молекула? конфигурация ?)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288126-BF80-4E56-BE1C-19FC35C6ADEC}"/>
              </a:ext>
            </a:extLst>
          </p:cNvPr>
          <p:cNvSpPr txBox="1"/>
          <p:nvPr/>
        </p:nvSpPr>
        <p:spPr>
          <a:xfrm>
            <a:off x="215518" y="1873063"/>
            <a:ext cx="82348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2. Промежуточная активная форма находится в термодинамическом равновесии </a:t>
            </a:r>
          </a:p>
          <a:p>
            <a:r>
              <a:rPr lang="ru-RU" dirty="0"/>
              <a:t>с реагентами. Константа этого равновесия зависит от температуры по уравнению</a:t>
            </a:r>
          </a:p>
          <a:p>
            <a:r>
              <a:rPr lang="ru-RU" dirty="0"/>
              <a:t>Вант-Гоффа :   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DD162DC-3456-4535-AEA3-F818931A1A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199901"/>
              </p:ext>
            </p:extLst>
          </p:nvPr>
        </p:nvGraphicFramePr>
        <p:xfrm>
          <a:off x="1906868" y="2545314"/>
          <a:ext cx="38227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2" name="Equation" r:id="rId4" imgW="3822480" imgH="672840" progId="Equation.DSMT4">
                  <p:embed/>
                </p:oleObj>
              </mc:Choice>
              <mc:Fallback>
                <p:oleObj name="Equation" r:id="rId4" imgW="382248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06868" y="2545314"/>
                        <a:ext cx="3822700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A862FCF-D24B-4A41-B5EF-C6CD476FC05B}"/>
              </a:ext>
            </a:extLst>
          </p:cNvPr>
          <p:cNvSpPr txBox="1"/>
          <p:nvPr/>
        </p:nvSpPr>
        <p:spPr>
          <a:xfrm>
            <a:off x="215518" y="3429000"/>
            <a:ext cx="7684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</a:t>
            </a:r>
            <a:r>
              <a:rPr lang="ru-RU" dirty="0"/>
              <a:t>Зависимость К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температуры определяет зависимость от температуры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скорости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37DF3D5-9B45-4B48-B431-4DA71AA95C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349515"/>
              </p:ext>
            </p:extLst>
          </p:nvPr>
        </p:nvGraphicFramePr>
        <p:xfrm>
          <a:off x="2877429" y="3903008"/>
          <a:ext cx="16764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3" name="Equation" r:id="rId6" imgW="1676160" imgH="672840" progId="Equation.DSMT4">
                  <p:embed/>
                </p:oleObj>
              </mc:Choice>
              <mc:Fallback>
                <p:oleObj name="Equation" r:id="rId6" imgW="167616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77429" y="3903008"/>
                        <a:ext cx="1676400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347781A-EFA7-40A8-B042-9D1086C1AD0A}"/>
              </a:ext>
            </a:extLst>
          </p:cNvPr>
          <p:cNvSpPr txBox="1"/>
          <p:nvPr/>
        </p:nvSpPr>
        <p:spPr>
          <a:xfrm>
            <a:off x="215518" y="5214621"/>
            <a:ext cx="7866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4. Константа скорости превращения активной формы в продукт не зависит от </a:t>
            </a:r>
          </a:p>
          <a:p>
            <a:r>
              <a:rPr lang="ru-RU" dirty="0"/>
              <a:t>температуры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7F6C11-A625-48BA-BD69-20BFFD9F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89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BDC1EB-CAF7-499F-BE41-E04784890D85}"/>
              </a:ext>
            </a:extLst>
          </p:cNvPr>
          <p:cNvSpPr txBox="1"/>
          <p:nvPr/>
        </p:nvSpPr>
        <p:spPr>
          <a:xfrm>
            <a:off x="2139194" y="191737"/>
            <a:ext cx="3019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Аррениуса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4E5721E3-ECC5-4926-B4FD-110D92EE18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2091251"/>
              </p:ext>
            </p:extLst>
          </p:nvPr>
        </p:nvGraphicFramePr>
        <p:xfrm>
          <a:off x="342026" y="1040820"/>
          <a:ext cx="80089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7" name="Equation" r:id="rId3" imgW="5956200" imgH="406080" progId="Equation.DSMT4">
                  <p:embed/>
                </p:oleObj>
              </mc:Choice>
              <mc:Fallback>
                <p:oleObj name="Equation" r:id="rId3" imgW="595620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026" y="1040820"/>
                        <a:ext cx="8008938" cy="544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9DD0081-8497-484C-9AC2-FE55B1C0FE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132679"/>
              </p:ext>
            </p:extLst>
          </p:nvPr>
        </p:nvGraphicFramePr>
        <p:xfrm>
          <a:off x="1501687" y="1875668"/>
          <a:ext cx="51816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8" name="Equation" r:id="rId5" imgW="5181480" imgH="355320" progId="Equation.DSMT4">
                  <p:embed/>
                </p:oleObj>
              </mc:Choice>
              <mc:Fallback>
                <p:oleObj name="Equation" r:id="rId5" imgW="5181480" imgH="355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01687" y="1875668"/>
                        <a:ext cx="51816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14D6772-3E45-417B-A78C-0080071B29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935410"/>
              </p:ext>
            </p:extLst>
          </p:nvPr>
        </p:nvGraphicFramePr>
        <p:xfrm>
          <a:off x="1381037" y="2521604"/>
          <a:ext cx="54229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09" name="Equation" r:id="rId7" imgW="5422680" imgH="330120" progId="Equation.DSMT4">
                  <p:embed/>
                </p:oleObj>
              </mc:Choice>
              <mc:Fallback>
                <p:oleObj name="Equation" r:id="rId7" imgW="5422680" imgH="3301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81037" y="2521604"/>
                        <a:ext cx="54229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4390290-32FE-4326-8F1D-9C46B03E8E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927807"/>
              </p:ext>
            </p:extLst>
          </p:nvPr>
        </p:nvGraphicFramePr>
        <p:xfrm>
          <a:off x="1105087" y="3018772"/>
          <a:ext cx="5867400" cy="247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0" name="Equation" r:id="rId9" imgW="5867280" imgH="2476440" progId="Equation.DSMT4">
                  <p:embed/>
                </p:oleObj>
              </mc:Choice>
              <mc:Fallback>
                <p:oleObj name="Equation" r:id="rId9" imgW="5867280" imgH="2476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05087" y="3018772"/>
                        <a:ext cx="5867400" cy="2476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C2B37FDF-1087-4151-906B-164EF96E5F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2015738"/>
              </p:ext>
            </p:extLst>
          </p:nvPr>
        </p:nvGraphicFramePr>
        <p:xfrm>
          <a:off x="1987083" y="5662240"/>
          <a:ext cx="37719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811" name="Equation" r:id="rId11" imgW="3771720" imgH="571320" progId="Equation.DSMT4">
                  <p:embed/>
                </p:oleObj>
              </mc:Choice>
              <mc:Fallback>
                <p:oleObj name="Equation" r:id="rId11" imgW="377172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87083" y="5662240"/>
                        <a:ext cx="3771900" cy="5715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A5885C2-2CC3-48B6-A09E-A26994A9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13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549275"/>
            <a:ext cx="85328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0" dirty="0">
                <a:latin typeface="+mn-lt"/>
              </a:rPr>
              <a:t>Теория активных столкновений (ТАС)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2275" y="1773238"/>
            <a:ext cx="4885055" cy="489364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14350" indent="-514350">
              <a:buFontTx/>
              <a:buAutoNum type="arabicPeriod"/>
              <a:defRPr/>
            </a:pPr>
            <a:r>
              <a:rPr lang="ru-RU" b="0" dirty="0">
                <a:latin typeface="+mn-lt"/>
              </a:rPr>
              <a:t>Бимолекулярные реакции. (</a:t>
            </a:r>
            <a:r>
              <a:rPr lang="en-US" b="0" dirty="0">
                <a:latin typeface="+mn-lt"/>
              </a:rPr>
              <a:t>!)</a:t>
            </a:r>
          </a:p>
          <a:p>
            <a:pPr>
              <a:defRPr/>
            </a:pPr>
            <a:endParaRPr lang="en-US" b="0" dirty="0">
              <a:latin typeface="+mn-lt"/>
            </a:endParaRPr>
          </a:p>
          <a:p>
            <a:pPr>
              <a:defRPr/>
            </a:pPr>
            <a:r>
              <a:rPr lang="ru-RU" b="0" dirty="0">
                <a:latin typeface="+mn-lt"/>
              </a:rPr>
              <a:t>       А+</a:t>
            </a:r>
            <a:r>
              <a:rPr lang="en-US" b="0" dirty="0">
                <a:latin typeface="+mn-lt"/>
              </a:rPr>
              <a:t>B→ </a:t>
            </a:r>
            <a:r>
              <a:rPr lang="ru-RU" b="0" dirty="0">
                <a:latin typeface="+mn-lt"/>
              </a:rPr>
              <a:t>             А+А</a:t>
            </a:r>
            <a:r>
              <a:rPr lang="en-US" b="0" dirty="0">
                <a:latin typeface="+mn-lt"/>
              </a:rPr>
              <a:t>→</a:t>
            </a:r>
            <a:endParaRPr lang="ru-RU" b="0" dirty="0">
              <a:latin typeface="+mn-lt"/>
            </a:endParaRPr>
          </a:p>
          <a:p>
            <a:pPr>
              <a:defRPr/>
            </a:pPr>
            <a:endParaRPr lang="ru-RU" b="0" dirty="0">
              <a:latin typeface="+mn-lt"/>
            </a:endParaRPr>
          </a:p>
          <a:p>
            <a:pPr marL="514350" indent="-514350">
              <a:buFontTx/>
              <a:buAutoNum type="arabicPeriod" startAt="2"/>
              <a:defRPr/>
            </a:pPr>
            <a:r>
              <a:rPr lang="ru-RU" b="0" dirty="0">
                <a:latin typeface="+mn-lt"/>
              </a:rPr>
              <a:t>Мономолекулярные реакции (?)</a:t>
            </a:r>
          </a:p>
          <a:p>
            <a:pPr>
              <a:defRPr/>
            </a:pPr>
            <a:r>
              <a:rPr lang="ru-RU" b="0" dirty="0">
                <a:latin typeface="+mn-lt"/>
              </a:rPr>
              <a:t>                   </a:t>
            </a:r>
          </a:p>
          <a:p>
            <a:pPr>
              <a:defRPr/>
            </a:pPr>
            <a:r>
              <a:rPr lang="ru-RU" b="0" dirty="0">
                <a:latin typeface="+mn-lt"/>
              </a:rPr>
              <a:t>                        А→</a:t>
            </a:r>
          </a:p>
          <a:p>
            <a:pPr>
              <a:defRPr/>
            </a:pPr>
            <a:endParaRPr lang="ru-RU" b="0" dirty="0">
              <a:latin typeface="+mn-lt"/>
            </a:endParaRPr>
          </a:p>
          <a:p>
            <a:pPr marL="457200" indent="-457200">
              <a:buAutoNum type="arabicPeriod" startAt="3"/>
              <a:defRPr/>
            </a:pPr>
            <a:r>
              <a:rPr lang="ru-RU" b="0" dirty="0">
                <a:latin typeface="+mn-lt"/>
              </a:rPr>
              <a:t>Тримолекулярные реакции (?)</a:t>
            </a:r>
          </a:p>
          <a:p>
            <a:pPr>
              <a:defRPr/>
            </a:pPr>
            <a:endParaRPr lang="ru-RU" dirty="0"/>
          </a:p>
          <a:p>
            <a:pPr>
              <a:defRPr/>
            </a:pPr>
            <a:r>
              <a:rPr lang="ru-RU" dirty="0"/>
              <a:t>         А+В+С </a:t>
            </a:r>
            <a:r>
              <a:rPr lang="en-US" dirty="0"/>
              <a:t>→</a:t>
            </a:r>
            <a:r>
              <a:rPr lang="ru-RU" dirty="0"/>
              <a:t>  АВ +С  </a:t>
            </a:r>
            <a:r>
              <a:rPr lang="en-US" dirty="0"/>
              <a:t>→</a:t>
            </a:r>
            <a:endParaRPr lang="ru-RU" dirty="0"/>
          </a:p>
          <a:p>
            <a:pPr>
              <a:defRPr/>
            </a:pPr>
            <a:endParaRPr lang="ru-RU" dirty="0"/>
          </a:p>
          <a:p>
            <a:pPr marL="457200" indent="-457200">
              <a:buAutoNum type="arabicPeriod" startAt="3"/>
              <a:defRPr/>
            </a:pPr>
            <a:endParaRPr lang="ru-RU" b="0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68B0FB-9036-4B91-A28D-9EF10DA3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71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549275"/>
            <a:ext cx="85328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0" dirty="0">
                <a:latin typeface="+mn-lt"/>
              </a:rPr>
              <a:t>Теория активных столкновений (ТАС)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8175" y="1628775"/>
            <a:ext cx="4657725" cy="1384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0" dirty="0">
                <a:latin typeface="+mn-lt"/>
              </a:rPr>
              <a:t>Бимолекулярные реакции. (</a:t>
            </a:r>
            <a:r>
              <a:rPr lang="en-US" b="0" dirty="0">
                <a:latin typeface="+mn-lt"/>
              </a:rPr>
              <a:t>!)</a:t>
            </a:r>
          </a:p>
          <a:p>
            <a:pPr>
              <a:defRPr/>
            </a:pPr>
            <a:endParaRPr lang="en-US" b="0" dirty="0">
              <a:latin typeface="+mn-lt"/>
            </a:endParaRPr>
          </a:p>
          <a:p>
            <a:pPr>
              <a:defRPr/>
            </a:pPr>
            <a:r>
              <a:rPr lang="ru-RU" b="0" dirty="0">
                <a:latin typeface="+mn-lt"/>
              </a:rPr>
              <a:t>       А+</a:t>
            </a:r>
            <a:r>
              <a:rPr lang="en-US" b="0" dirty="0">
                <a:latin typeface="+mn-lt"/>
              </a:rPr>
              <a:t>B→ </a:t>
            </a:r>
            <a:r>
              <a:rPr lang="ru-RU" b="0" dirty="0">
                <a:latin typeface="+mn-lt"/>
              </a:rPr>
              <a:t>             А+А</a:t>
            </a:r>
            <a:r>
              <a:rPr lang="en-US" b="0" dirty="0">
                <a:latin typeface="+mn-lt"/>
              </a:rPr>
              <a:t>→</a:t>
            </a:r>
            <a:endParaRPr lang="ru-RU" b="0" dirty="0">
              <a:latin typeface="+mn-lt"/>
            </a:endParaRPr>
          </a:p>
        </p:txBody>
      </p:sp>
      <p:graphicFrame>
        <p:nvGraphicFramePr>
          <p:cNvPr id="36868" name="Объект 3"/>
          <p:cNvGraphicFramePr>
            <a:graphicFrameLocks noChangeAspect="1"/>
          </p:cNvGraphicFramePr>
          <p:nvPr/>
        </p:nvGraphicFramePr>
        <p:xfrm>
          <a:off x="1447800" y="3359150"/>
          <a:ext cx="57372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Equation" r:id="rId3" imgW="3060360" imgH="419040" progId="Equation.DSMT4">
                  <p:embed/>
                </p:oleObj>
              </mc:Choice>
              <mc:Fallback>
                <p:oleObj name="Equation" r:id="rId3" imgW="3060360" imgH="419040" progId="Equation.DSMT4">
                  <p:embed/>
                  <p:pic>
                    <p:nvPicPr>
                      <p:cNvPr id="36868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3359150"/>
                        <a:ext cx="57372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9" name="Объект 4"/>
          <p:cNvGraphicFramePr>
            <a:graphicFrameLocks noChangeAspect="1"/>
          </p:cNvGraphicFramePr>
          <p:nvPr/>
        </p:nvGraphicFramePr>
        <p:xfrm>
          <a:off x="3122613" y="4764088"/>
          <a:ext cx="2643187" cy="80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Equation" r:id="rId5" imgW="1409088" imgH="431613" progId="Equation.DSMT4">
                  <p:embed/>
                </p:oleObj>
              </mc:Choice>
              <mc:Fallback>
                <p:oleObj name="Equation" r:id="rId5" imgW="1409088" imgH="431613" progId="Equation.DSMT4">
                  <p:embed/>
                  <p:pic>
                    <p:nvPicPr>
                      <p:cNvPr id="36869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613" y="4764088"/>
                        <a:ext cx="2643187" cy="80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22971C-E449-40BA-9B41-DFAAFACF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945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F188972F-7B42-488F-A9A5-2D85A1C1C441}"/>
              </a:ext>
            </a:extLst>
          </p:cNvPr>
          <p:cNvSpPr/>
          <p:nvPr/>
        </p:nvSpPr>
        <p:spPr>
          <a:xfrm>
            <a:off x="3515077" y="768029"/>
            <a:ext cx="792088" cy="79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A05CBA1-3599-47A0-A625-A51F9D1F5EB0}"/>
              </a:ext>
            </a:extLst>
          </p:cNvPr>
          <p:cNvSpPr/>
          <p:nvPr/>
        </p:nvSpPr>
        <p:spPr>
          <a:xfrm>
            <a:off x="3566317" y="2658310"/>
            <a:ext cx="792088" cy="79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9A10854-E39B-4116-A79D-0ADA6AEFEF62}"/>
              </a:ext>
            </a:extLst>
          </p:cNvPr>
          <p:cNvSpPr/>
          <p:nvPr/>
        </p:nvSpPr>
        <p:spPr>
          <a:xfrm>
            <a:off x="3599893" y="4638989"/>
            <a:ext cx="792088" cy="79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DD47C04-DA10-49B9-8662-5978B4060C29}"/>
              </a:ext>
            </a:extLst>
          </p:cNvPr>
          <p:cNvSpPr/>
          <p:nvPr/>
        </p:nvSpPr>
        <p:spPr>
          <a:xfrm>
            <a:off x="3743909" y="821647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5354406-BF46-4FD7-AF2B-9C8AD306CF04}"/>
              </a:ext>
            </a:extLst>
          </p:cNvPr>
          <p:cNvSpPr/>
          <p:nvPr/>
        </p:nvSpPr>
        <p:spPr>
          <a:xfrm>
            <a:off x="4034369" y="2766169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F8F4268-C010-445D-A152-1AD681E32773}"/>
              </a:ext>
            </a:extLst>
          </p:cNvPr>
          <p:cNvSpPr/>
          <p:nvPr/>
        </p:nvSpPr>
        <p:spPr>
          <a:xfrm>
            <a:off x="5148064" y="4095074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C7F2133-44F5-439E-A872-4C7417B488AD}"/>
              </a:ext>
            </a:extLst>
          </p:cNvPr>
          <p:cNvCxnSpPr>
            <a:cxnSpLocks/>
          </p:cNvCxnSpPr>
          <p:nvPr/>
        </p:nvCxnSpPr>
        <p:spPr>
          <a:xfrm flipH="1">
            <a:off x="2483768" y="1201750"/>
            <a:ext cx="936104" cy="0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5A9AEDA2-68B0-40C6-BD86-D829D5C1A834}"/>
              </a:ext>
            </a:extLst>
          </p:cNvPr>
          <p:cNvSpPr/>
          <p:nvPr/>
        </p:nvSpPr>
        <p:spPr>
          <a:xfrm>
            <a:off x="5148064" y="5589240"/>
            <a:ext cx="648072" cy="648072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A9B3DE-515F-4198-A109-8F0F8E76B29A}"/>
              </a:ext>
            </a:extLst>
          </p:cNvPr>
          <p:cNvSpPr txBox="1"/>
          <p:nvPr/>
        </p:nvSpPr>
        <p:spPr>
          <a:xfrm>
            <a:off x="611560" y="1008054"/>
            <a:ext cx="1503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Продукты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B40B0DBD-72F2-4CC0-95F7-43D25BFA341D}"/>
              </a:ext>
            </a:extLst>
          </p:cNvPr>
          <p:cNvCxnSpPr>
            <a:cxnSpLocks/>
          </p:cNvCxnSpPr>
          <p:nvPr/>
        </p:nvCxnSpPr>
        <p:spPr>
          <a:xfrm>
            <a:off x="4570870" y="5476342"/>
            <a:ext cx="432048" cy="288032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BE3BAC4F-4804-4E32-B6C5-F6DEEED789C5}"/>
              </a:ext>
            </a:extLst>
          </p:cNvPr>
          <p:cNvCxnSpPr>
            <a:cxnSpLocks/>
          </p:cNvCxnSpPr>
          <p:nvPr/>
        </p:nvCxnSpPr>
        <p:spPr>
          <a:xfrm flipH="1">
            <a:off x="4606679" y="4491118"/>
            <a:ext cx="432049" cy="252028"/>
          </a:xfrm>
          <a:prstGeom prst="straightConnector1">
            <a:avLst/>
          </a:prstGeom>
          <a:ln w="539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0BA9A45-B8DF-4AAE-BCDB-2D9A2530AD5E}"/>
              </a:ext>
            </a:extLst>
          </p:cNvPr>
          <p:cNvSpPr txBox="1"/>
          <p:nvPr/>
        </p:nvSpPr>
        <p:spPr>
          <a:xfrm>
            <a:off x="6351494" y="2905539"/>
            <a:ext cx="121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Неупругие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F0E20-EB8D-4F81-AE64-84727514C3DA}"/>
              </a:ext>
            </a:extLst>
          </p:cNvPr>
          <p:cNvSpPr txBox="1"/>
          <p:nvPr/>
        </p:nvSpPr>
        <p:spPr>
          <a:xfrm>
            <a:off x="6351494" y="4373814"/>
            <a:ext cx="2333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Упругие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05EBF2-7E90-4AAF-8358-197474317278}"/>
              </a:ext>
            </a:extLst>
          </p:cNvPr>
          <p:cNvSpPr txBox="1"/>
          <p:nvPr/>
        </p:nvSpPr>
        <p:spPr>
          <a:xfrm>
            <a:off x="6301065" y="794741"/>
            <a:ext cx="1216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Активные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EAEFB738-C201-4995-BDB3-E62D95A56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778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/>
          <p:cNvSpPr>
            <a:spLocks noChangeArrowheads="1"/>
          </p:cNvSpPr>
          <p:nvPr/>
        </p:nvSpPr>
        <p:spPr bwMode="auto">
          <a:xfrm rot="-5361636">
            <a:off x="2858294" y="35719"/>
            <a:ext cx="2735262" cy="6788150"/>
          </a:xfrm>
          <a:prstGeom prst="can">
            <a:avLst>
              <a:gd name="adj" fmla="val 62043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1143000" y="2667000"/>
            <a:ext cx="990600" cy="14478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2590800" y="1524000"/>
            <a:ext cx="1066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6248400" y="2133600"/>
            <a:ext cx="1371600" cy="2590800"/>
          </a:xfrm>
          <a:prstGeom prst="ellipse">
            <a:avLst/>
          </a:prstGeom>
          <a:noFill/>
          <a:ln w="476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4038600" y="5029200"/>
            <a:ext cx="820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dirty="0">
                <a:latin typeface="Arial" panose="020B0604020202020204" pitchFamily="34" charset="0"/>
              </a:rPr>
              <a:t>{V}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1600200" y="2057400"/>
            <a:ext cx="0" cy="1371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7696200" y="3200400"/>
            <a:ext cx="990600" cy="990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6096000" y="2667000"/>
            <a:ext cx="9906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5029200" y="1066800"/>
            <a:ext cx="990600" cy="9906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3429000" y="3276600"/>
            <a:ext cx="9906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2800">
              <a:latin typeface="Arial" panose="020B0604020202020204" pitchFamily="34" charset="0"/>
            </a:endParaRP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2362200" y="20574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H="1">
            <a:off x="3124200" y="37338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H="1">
            <a:off x="4724400" y="16002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7391400" y="37338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 flipH="1">
            <a:off x="5791200" y="31242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5" name="Line 17"/>
          <p:cNvSpPr>
            <a:spLocks noChangeShapeType="1"/>
          </p:cNvSpPr>
          <p:nvPr/>
        </p:nvSpPr>
        <p:spPr bwMode="auto">
          <a:xfrm flipH="1">
            <a:off x="1219200" y="3429000"/>
            <a:ext cx="381000" cy="304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838200" y="16002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 flipV="1">
            <a:off x="1066800" y="3657600"/>
            <a:ext cx="457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08" name="Text Box 20"/>
          <p:cNvSpPr txBox="1">
            <a:spLocks noChangeArrowheads="1"/>
          </p:cNvSpPr>
          <p:nvPr/>
        </p:nvSpPr>
        <p:spPr bwMode="auto">
          <a:xfrm>
            <a:off x="381000" y="990600"/>
            <a:ext cx="1125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>
                <a:latin typeface="Arial" panose="020B0604020202020204" pitchFamily="34" charset="0"/>
              </a:rPr>
              <a:t>r</a:t>
            </a:r>
            <a:r>
              <a:rPr lang="en-US" altLang="ru-RU" sz="2800" baseline="-25000">
                <a:latin typeface="Arial" panose="020B0604020202020204" pitchFamily="34" charset="0"/>
              </a:rPr>
              <a:t>A</a:t>
            </a:r>
            <a:r>
              <a:rPr lang="en-US" altLang="ru-RU" sz="2800">
                <a:latin typeface="Arial" panose="020B0604020202020204" pitchFamily="34" charset="0"/>
              </a:rPr>
              <a:t>+ r</a:t>
            </a:r>
            <a:r>
              <a:rPr lang="en-US" altLang="ru-RU" sz="2800" baseline="-25000">
                <a:latin typeface="Arial" panose="020B0604020202020204" pitchFamily="34" charset="0"/>
              </a:rPr>
              <a:t>B</a:t>
            </a:r>
            <a:endParaRPr lang="ru-RU" altLang="ru-RU" sz="2800" baseline="-25000">
              <a:latin typeface="Arial" panose="020B0604020202020204" pitchFamily="34" charset="0"/>
            </a:endParaRPr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762000" y="5029200"/>
            <a:ext cx="51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>
                <a:latin typeface="Arial" panose="020B0604020202020204" pitchFamily="34" charset="0"/>
              </a:rPr>
              <a:t>r</a:t>
            </a:r>
            <a:r>
              <a:rPr lang="en-US" altLang="ru-RU" sz="2800" baseline="-25000">
                <a:latin typeface="Arial" panose="020B0604020202020204" pitchFamily="34" charset="0"/>
              </a:rPr>
              <a:t>A</a:t>
            </a:r>
            <a:endParaRPr lang="ru-RU" altLang="ru-RU" sz="2800" baseline="-25000">
              <a:latin typeface="Arial" panose="020B0604020202020204" pitchFamily="34" charset="0"/>
            </a:endParaRPr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>
            <a:off x="3124200" y="20574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 flipH="1">
            <a:off x="3733800" y="22860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2800">
                <a:latin typeface="Arial" panose="020B0604020202020204" pitchFamily="34" charset="0"/>
              </a:rPr>
              <a:t>r</a:t>
            </a:r>
            <a:r>
              <a:rPr lang="en-US" altLang="ru-RU" sz="2800" baseline="-25000">
                <a:latin typeface="Arial" panose="020B0604020202020204" pitchFamily="34" charset="0"/>
              </a:rPr>
              <a:t>B</a:t>
            </a:r>
            <a:endParaRPr lang="ru-RU" altLang="ru-RU" sz="2800" baseline="-25000">
              <a:latin typeface="Arial" panose="020B0604020202020204" pitchFamily="34" charset="0"/>
            </a:endParaRPr>
          </a:p>
        </p:txBody>
      </p:sp>
      <p:sp>
        <p:nvSpPr>
          <p:cNvPr id="37912" name="Line 24"/>
          <p:cNvSpPr>
            <a:spLocks noChangeShapeType="1"/>
          </p:cNvSpPr>
          <p:nvPr/>
        </p:nvSpPr>
        <p:spPr bwMode="auto">
          <a:xfrm flipH="1" flipV="1">
            <a:off x="3276600" y="22860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 flipV="1">
            <a:off x="4343400" y="1828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4" name="Line 26"/>
          <p:cNvSpPr>
            <a:spLocks noChangeShapeType="1"/>
          </p:cNvSpPr>
          <p:nvPr/>
        </p:nvSpPr>
        <p:spPr bwMode="auto">
          <a:xfrm flipH="1">
            <a:off x="3962400" y="28956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1858962" y="-2226"/>
            <a:ext cx="4359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dirty="0">
                <a:latin typeface="Arial" panose="020B0604020202020204" pitchFamily="34" charset="0"/>
              </a:rPr>
              <a:t>Цилиндр столкновений</a:t>
            </a:r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441325" y="5856288"/>
            <a:ext cx="4270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>
                <a:latin typeface="Arial" panose="020B0604020202020204" pitchFamily="34" charset="0"/>
              </a:rPr>
              <a:t>Число столкновений = </a:t>
            </a:r>
          </a:p>
        </p:txBody>
      </p:sp>
      <p:graphicFrame>
        <p:nvGraphicFramePr>
          <p:cNvPr id="3791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7699419"/>
              </p:ext>
            </p:extLst>
          </p:nvPr>
        </p:nvGraphicFramePr>
        <p:xfrm>
          <a:off x="4494213" y="5530850"/>
          <a:ext cx="4424362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Equation" r:id="rId4" imgW="1612800" imgH="355320" progId="Equation.DSMT4">
                  <p:embed/>
                </p:oleObj>
              </mc:Choice>
              <mc:Fallback>
                <p:oleObj name="Equation" r:id="rId4" imgW="1612800" imgH="355320" progId="Equation.DSMT4">
                  <p:embed/>
                  <p:pic>
                    <p:nvPicPr>
                      <p:cNvPr id="37917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4213" y="5530850"/>
                        <a:ext cx="4424362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18" name="Line 30"/>
          <p:cNvSpPr>
            <a:spLocks noChangeShapeType="1"/>
          </p:cNvSpPr>
          <p:nvPr/>
        </p:nvSpPr>
        <p:spPr bwMode="auto">
          <a:xfrm>
            <a:off x="3886200" y="37338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>
            <a:off x="5562600" y="15240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5583D91-0205-4413-AD9C-FDC5F9F8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33389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902894"/>
              </p:ext>
            </p:extLst>
          </p:nvPr>
        </p:nvGraphicFramePr>
        <p:xfrm>
          <a:off x="857286" y="1450561"/>
          <a:ext cx="7002463" cy="156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9" name="Equation" r:id="rId3" imgW="2552400" imgH="571320" progId="Equation.DSMT4">
                  <p:embed/>
                </p:oleObj>
              </mc:Choice>
              <mc:Fallback>
                <p:oleObj name="Equation" r:id="rId3" imgW="2552400" imgH="571320" progId="Equation.DSMT4">
                  <p:embed/>
                  <p:pic>
                    <p:nvPicPr>
                      <p:cNvPr id="39938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286" y="1450561"/>
                        <a:ext cx="7002463" cy="156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25D55D5-F4B4-40E6-BA65-F2144CC94C92}"/>
              </a:ext>
            </a:extLst>
          </p:cNvPr>
          <p:cNvSpPr txBox="1"/>
          <p:nvPr/>
        </p:nvSpPr>
        <p:spPr>
          <a:xfrm>
            <a:off x="918553" y="302004"/>
            <a:ext cx="6676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АКТИВНЫХ СТОЛКНОВЕНИЙ (ТАС)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7E8AD0E-DDC7-4606-8250-98888ECD96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4345043"/>
              </p:ext>
            </p:extLst>
          </p:nvPr>
        </p:nvGraphicFramePr>
        <p:xfrm>
          <a:off x="3366615" y="3268649"/>
          <a:ext cx="1738811" cy="609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0" name="Equation" r:id="rId5" imgW="977760" imgH="342720" progId="Equation.DSMT4">
                  <p:embed/>
                </p:oleObj>
              </mc:Choice>
              <mc:Fallback>
                <p:oleObj name="Equation" r:id="rId5" imgW="97776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66615" y="3268649"/>
                        <a:ext cx="1738811" cy="609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Левая фигурная скобка 3">
            <a:extLst>
              <a:ext uri="{FF2B5EF4-FFF2-40B4-BE49-F238E27FC236}">
                <a16:creationId xmlns:a16="http://schemas.microsoft.com/office/drawing/2014/main" id="{C7762388-678D-4933-AFCD-F1F152C23762}"/>
              </a:ext>
            </a:extLst>
          </p:cNvPr>
          <p:cNvSpPr/>
          <p:nvPr/>
        </p:nvSpPr>
        <p:spPr>
          <a:xfrm rot="5400000">
            <a:off x="4618199" y="-146133"/>
            <a:ext cx="447656" cy="3611938"/>
          </a:xfrm>
          <a:prstGeom prst="leftBrace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A3F41-A8C0-4C67-A838-C9BC17742E55}"/>
              </a:ext>
            </a:extLst>
          </p:cNvPr>
          <p:cNvSpPr txBox="1"/>
          <p:nvPr/>
        </p:nvSpPr>
        <p:spPr>
          <a:xfrm>
            <a:off x="4933744" y="1023882"/>
            <a:ext cx="343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5583A7A-427B-46BA-9E39-E270512343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9608517"/>
              </p:ext>
            </p:extLst>
          </p:nvPr>
        </p:nvGraphicFramePr>
        <p:xfrm>
          <a:off x="801981" y="4319661"/>
          <a:ext cx="7254468" cy="1330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1" name="Equation" r:id="rId7" imgW="3670200" imgH="672840" progId="Equation.DSMT4">
                  <p:embed/>
                </p:oleObj>
              </mc:Choice>
              <mc:Fallback>
                <p:oleObj name="Equation" r:id="rId7" imgW="3670200" imgH="672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1981" y="4319661"/>
                        <a:ext cx="7254468" cy="1330404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D201EA-3A0C-476D-B903-DACE9FA7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95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548680"/>
            <a:ext cx="7114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Возможные недостатки нашего вывода.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4" y="1556792"/>
            <a:ext cx="8116709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800" dirty="0"/>
          </a:p>
          <a:p>
            <a:r>
              <a:rPr lang="ru-RU" sz="2800" dirty="0"/>
              <a:t>Почему молекулы налетают с одной стороны?</a:t>
            </a:r>
          </a:p>
          <a:p>
            <a:endParaRPr lang="ru-RU" sz="2800" dirty="0"/>
          </a:p>
          <a:p>
            <a:r>
              <a:rPr lang="ru-RU" sz="2800" dirty="0"/>
              <a:t>Почему они имеют одинаковую скорость? </a:t>
            </a:r>
          </a:p>
          <a:p>
            <a:endParaRPr lang="ru-RU" sz="2800" dirty="0"/>
          </a:p>
          <a:p>
            <a:r>
              <a:rPr lang="ru-RU" sz="2800" dirty="0"/>
              <a:t>Правильно ли мы считаем объем цилиндра </a:t>
            </a:r>
          </a:p>
          <a:p>
            <a:r>
              <a:rPr lang="ru-RU" sz="2800" dirty="0"/>
              <a:t>столкновений?  Как учесть, что не все столкновения</a:t>
            </a:r>
          </a:p>
          <a:p>
            <a:r>
              <a:rPr lang="ru-RU" sz="2800" dirty="0"/>
              <a:t>активны?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BB0CAC6-69B5-4393-8D1A-9F6BF4BB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3547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196679" y="246148"/>
            <a:ext cx="8947321" cy="575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altLang="ru-RU" sz="2800" dirty="0">
                <a:cs typeface="Times New Roman" panose="02020603050405020304" pitchFamily="18" charset="0"/>
              </a:rPr>
              <a:t>Основные предположения ТАС. </a:t>
            </a:r>
          </a:p>
          <a:p>
            <a:endParaRPr lang="ru-RU" alt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dirty="0">
                <a:cs typeface="Times New Roman" panose="02020603050405020304" pitchFamily="18" charset="0"/>
              </a:rPr>
              <a:t>1.</a:t>
            </a:r>
            <a:r>
              <a:rPr lang="ru-RU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Скорости молекул А и В распределены по Максвеллу. </a:t>
            </a:r>
          </a:p>
          <a:p>
            <a:r>
              <a:rPr lang="ru-RU" altLang="ru-RU" dirty="0" err="1">
                <a:cs typeface="Times New Roman" panose="02020603050405020304" pitchFamily="18" charset="0"/>
              </a:rPr>
              <a:t>Максвелловское</a:t>
            </a:r>
            <a:r>
              <a:rPr lang="ru-RU" altLang="ru-RU" dirty="0">
                <a:cs typeface="Times New Roman" panose="02020603050405020304" pitchFamily="18" charset="0"/>
              </a:rPr>
              <a:t> распределение поддерживается во все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время протекания  реакции. </a:t>
            </a:r>
          </a:p>
          <a:p>
            <a:pPr>
              <a:buFontTx/>
              <a:buChar char="•"/>
            </a:pPr>
            <a:endParaRPr lang="ru-RU" altLang="ru-RU" dirty="0">
              <a:cs typeface="Times New Roman" panose="02020603050405020304" pitchFamily="18" charset="0"/>
            </a:endParaRPr>
          </a:p>
          <a:p>
            <a:r>
              <a:rPr lang="ru-RU" altLang="ru-RU" dirty="0">
                <a:cs typeface="Times New Roman" panose="02020603050405020304" pitchFamily="18" charset="0"/>
              </a:rPr>
              <a:t>2. Если в момент столкновения А и В проекция вектора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скорости относительного движения на линию,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соединяющую центры масс А и В, больше некоторого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критического значения V</a:t>
            </a:r>
            <a:r>
              <a:rPr lang="ru-RU" altLang="ru-RU" baseline="-25000" dirty="0">
                <a:cs typeface="Times New Roman" panose="02020603050405020304" pitchFamily="18" charset="0"/>
              </a:rPr>
              <a:t>0</a:t>
            </a:r>
            <a:r>
              <a:rPr lang="ru-RU" altLang="ru-RU" dirty="0">
                <a:cs typeface="Times New Roman" panose="02020603050405020304" pitchFamily="18" charset="0"/>
              </a:rPr>
              <a:t> ,происходит химическая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реакция.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3. Молекулы А и В считаются сферическими. Внутренние степени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свободы (колебательные, вращательные электронные) не влияют</a:t>
            </a:r>
          </a:p>
          <a:p>
            <a:r>
              <a:rPr lang="ru-RU" altLang="ru-RU" dirty="0">
                <a:cs typeface="Times New Roman" panose="02020603050405020304" pitchFamily="18" charset="0"/>
              </a:rPr>
              <a:t>на скорость реакции.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F881CC0-EE91-4B3E-B731-A59356942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07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354559-82AA-40CA-8723-244F5F95F594}"/>
              </a:ext>
            </a:extLst>
          </p:cNvPr>
          <p:cNvSpPr txBox="1"/>
          <p:nvPr/>
        </p:nvSpPr>
        <p:spPr>
          <a:xfrm>
            <a:off x="529557" y="1619250"/>
            <a:ext cx="80848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к РАСПРЕДЕЛЕНИЮ МАКСВЕЛЛА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МОДУЛЮ ОТНОСИТЕЛЬНОЙ СКОРОСТИ.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49A9757-E990-4BCD-9393-A995FE6A5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3410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Line 1026"/>
          <p:cNvSpPr>
            <a:spLocks noChangeShapeType="1"/>
          </p:cNvSpPr>
          <p:nvPr/>
        </p:nvSpPr>
        <p:spPr bwMode="auto">
          <a:xfrm flipV="1">
            <a:off x="1066800" y="2971800"/>
            <a:ext cx="0" cy="32766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3" name="Line 1027"/>
          <p:cNvSpPr>
            <a:spLocks noChangeShapeType="1"/>
          </p:cNvSpPr>
          <p:nvPr/>
        </p:nvSpPr>
        <p:spPr bwMode="auto">
          <a:xfrm>
            <a:off x="1066800" y="6172200"/>
            <a:ext cx="6400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4" name="Freeform 1028"/>
          <p:cNvSpPr>
            <a:spLocks/>
          </p:cNvSpPr>
          <p:nvPr/>
        </p:nvSpPr>
        <p:spPr bwMode="auto">
          <a:xfrm>
            <a:off x="1143000" y="4352925"/>
            <a:ext cx="7913688" cy="1806575"/>
          </a:xfrm>
          <a:custGeom>
            <a:avLst/>
            <a:gdLst>
              <a:gd name="T0" fmla="*/ 0 w 4985"/>
              <a:gd name="T1" fmla="*/ 2147483646 h 1138"/>
              <a:gd name="T2" fmla="*/ 2147483646 w 4985"/>
              <a:gd name="T3" fmla="*/ 2147483646 h 1138"/>
              <a:gd name="T4" fmla="*/ 2147483646 w 4985"/>
              <a:gd name="T5" fmla="*/ 2147483646 h 1138"/>
              <a:gd name="T6" fmla="*/ 2147483646 w 4985"/>
              <a:gd name="T7" fmla="*/ 2147483646 h 1138"/>
              <a:gd name="T8" fmla="*/ 2147483646 w 4985"/>
              <a:gd name="T9" fmla="*/ 2147483646 h 1138"/>
              <a:gd name="T10" fmla="*/ 2147483646 w 4985"/>
              <a:gd name="T11" fmla="*/ 2147483646 h 1138"/>
              <a:gd name="T12" fmla="*/ 2147483646 w 4985"/>
              <a:gd name="T13" fmla="*/ 2147483646 h 1138"/>
              <a:gd name="T14" fmla="*/ 2147483646 w 4985"/>
              <a:gd name="T15" fmla="*/ 2147483646 h 1138"/>
              <a:gd name="T16" fmla="*/ 2147483646 w 4985"/>
              <a:gd name="T17" fmla="*/ 2147483646 h 1138"/>
              <a:gd name="T18" fmla="*/ 2147483646 w 4985"/>
              <a:gd name="T19" fmla="*/ 2147483646 h 1138"/>
              <a:gd name="T20" fmla="*/ 2147483646 w 4985"/>
              <a:gd name="T21" fmla="*/ 2147483646 h 1138"/>
              <a:gd name="T22" fmla="*/ 2147483646 w 4985"/>
              <a:gd name="T23" fmla="*/ 2147483646 h 1138"/>
              <a:gd name="T24" fmla="*/ 2147483646 w 4985"/>
              <a:gd name="T25" fmla="*/ 2147483646 h 1138"/>
              <a:gd name="T26" fmla="*/ 2147483646 w 4985"/>
              <a:gd name="T27" fmla="*/ 2147483646 h 1138"/>
              <a:gd name="T28" fmla="*/ 2147483646 w 4985"/>
              <a:gd name="T29" fmla="*/ 2147483646 h 1138"/>
              <a:gd name="T30" fmla="*/ 2147483646 w 4985"/>
              <a:gd name="T31" fmla="*/ 2147483646 h 1138"/>
              <a:gd name="T32" fmla="*/ 2147483646 w 4985"/>
              <a:gd name="T33" fmla="*/ 2147483646 h 1138"/>
              <a:gd name="T34" fmla="*/ 2147483646 w 4985"/>
              <a:gd name="T35" fmla="*/ 2147483646 h 1138"/>
              <a:gd name="T36" fmla="*/ 2147483646 w 4985"/>
              <a:gd name="T37" fmla="*/ 2147483646 h 1138"/>
              <a:gd name="T38" fmla="*/ 2147483646 w 4985"/>
              <a:gd name="T39" fmla="*/ 2147483646 h 1138"/>
              <a:gd name="T40" fmla="*/ 2147483646 w 4985"/>
              <a:gd name="T41" fmla="*/ 2147483646 h 1138"/>
              <a:gd name="T42" fmla="*/ 2147483646 w 4985"/>
              <a:gd name="T43" fmla="*/ 2147483646 h 1138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985" h="1138">
                <a:moveTo>
                  <a:pt x="0" y="1138"/>
                </a:moveTo>
                <a:cubicBezTo>
                  <a:pt x="60" y="1136"/>
                  <a:pt x="237" y="1136"/>
                  <a:pt x="363" y="1125"/>
                </a:cubicBezTo>
                <a:cubicBezTo>
                  <a:pt x="489" y="1114"/>
                  <a:pt x="632" y="1104"/>
                  <a:pt x="757" y="1071"/>
                </a:cubicBezTo>
                <a:cubicBezTo>
                  <a:pt x="882" y="1038"/>
                  <a:pt x="1000" y="1003"/>
                  <a:pt x="1113" y="924"/>
                </a:cubicBezTo>
                <a:cubicBezTo>
                  <a:pt x="1226" y="845"/>
                  <a:pt x="1341" y="698"/>
                  <a:pt x="1433" y="595"/>
                </a:cubicBezTo>
                <a:cubicBezTo>
                  <a:pt x="1525" y="492"/>
                  <a:pt x="1600" y="377"/>
                  <a:pt x="1664" y="304"/>
                </a:cubicBezTo>
                <a:cubicBezTo>
                  <a:pt x="1728" y="231"/>
                  <a:pt x="1760" y="202"/>
                  <a:pt x="1819" y="157"/>
                </a:cubicBezTo>
                <a:cubicBezTo>
                  <a:pt x="1878" y="112"/>
                  <a:pt x="1935" y="54"/>
                  <a:pt x="2016" y="34"/>
                </a:cubicBezTo>
                <a:cubicBezTo>
                  <a:pt x="2097" y="14"/>
                  <a:pt x="2205" y="0"/>
                  <a:pt x="2304" y="34"/>
                </a:cubicBezTo>
                <a:cubicBezTo>
                  <a:pt x="2403" y="68"/>
                  <a:pt x="2526" y="182"/>
                  <a:pt x="2613" y="239"/>
                </a:cubicBezTo>
                <a:cubicBezTo>
                  <a:pt x="2700" y="296"/>
                  <a:pt x="2750" y="326"/>
                  <a:pt x="2823" y="376"/>
                </a:cubicBezTo>
                <a:cubicBezTo>
                  <a:pt x="2896" y="426"/>
                  <a:pt x="2940" y="464"/>
                  <a:pt x="3051" y="540"/>
                </a:cubicBezTo>
                <a:cubicBezTo>
                  <a:pt x="3162" y="616"/>
                  <a:pt x="3377" y="764"/>
                  <a:pt x="3490" y="833"/>
                </a:cubicBezTo>
                <a:cubicBezTo>
                  <a:pt x="3603" y="902"/>
                  <a:pt x="3634" y="919"/>
                  <a:pt x="3728" y="952"/>
                </a:cubicBezTo>
                <a:cubicBezTo>
                  <a:pt x="3822" y="985"/>
                  <a:pt x="3979" y="1017"/>
                  <a:pt x="4057" y="1034"/>
                </a:cubicBezTo>
                <a:cubicBezTo>
                  <a:pt x="4135" y="1051"/>
                  <a:pt x="4142" y="1043"/>
                  <a:pt x="4194" y="1052"/>
                </a:cubicBezTo>
                <a:cubicBezTo>
                  <a:pt x="4246" y="1061"/>
                  <a:pt x="4347" y="1083"/>
                  <a:pt x="4368" y="1089"/>
                </a:cubicBezTo>
                <a:cubicBezTo>
                  <a:pt x="4389" y="1095"/>
                  <a:pt x="4273" y="1083"/>
                  <a:pt x="4322" y="1089"/>
                </a:cubicBezTo>
                <a:cubicBezTo>
                  <a:pt x="4371" y="1095"/>
                  <a:pt x="4624" y="1122"/>
                  <a:pt x="4661" y="1125"/>
                </a:cubicBezTo>
                <a:cubicBezTo>
                  <a:pt x="4698" y="1128"/>
                  <a:pt x="4498" y="1107"/>
                  <a:pt x="4542" y="1107"/>
                </a:cubicBezTo>
                <a:cubicBezTo>
                  <a:pt x="4586" y="1107"/>
                  <a:pt x="4867" y="1122"/>
                  <a:pt x="4926" y="1125"/>
                </a:cubicBezTo>
                <a:cubicBezTo>
                  <a:pt x="4985" y="1128"/>
                  <a:pt x="4904" y="1125"/>
                  <a:pt x="4898" y="1125"/>
                </a:cubicBezTo>
              </a:path>
            </a:pathLst>
          </a:custGeom>
          <a:noFill/>
          <a:ln w="603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65" name="Rectangle 1029"/>
          <p:cNvSpPr>
            <a:spLocks noChangeArrowheads="1"/>
          </p:cNvSpPr>
          <p:nvPr/>
        </p:nvSpPr>
        <p:spPr bwMode="auto">
          <a:xfrm>
            <a:off x="0" y="25146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400">
                <a:solidFill>
                  <a:schemeClr val="tx2"/>
                </a:solidFill>
                <a:cs typeface="Arial" panose="020B0604020202020204" pitchFamily="34" charset="0"/>
              </a:rPr>
              <a:t>ρ</a:t>
            </a:r>
            <a:r>
              <a:rPr lang="en-US" altLang="ru-RU" sz="4400" baseline="-25000">
                <a:solidFill>
                  <a:schemeClr val="tx2"/>
                </a:solidFill>
                <a:cs typeface="Arial" panose="020B0604020202020204" pitchFamily="34" charset="0"/>
              </a:rPr>
              <a:t>V</a:t>
            </a:r>
            <a:endParaRPr lang="ru-RU" altLang="ru-RU" sz="4400">
              <a:solidFill>
                <a:schemeClr val="tx2"/>
              </a:solidFill>
            </a:endParaRPr>
          </a:p>
        </p:txBody>
      </p:sp>
      <p:sp>
        <p:nvSpPr>
          <p:cNvPr id="40966" name="Text Box 1030"/>
          <p:cNvSpPr txBox="1">
            <a:spLocks noChangeArrowheads="1"/>
          </p:cNvSpPr>
          <p:nvPr/>
        </p:nvSpPr>
        <p:spPr bwMode="auto">
          <a:xfrm>
            <a:off x="7543800" y="6172200"/>
            <a:ext cx="83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ru-RU" sz="4400">
                <a:latin typeface="Arial" panose="020B0604020202020204" pitchFamily="34" charset="0"/>
              </a:rPr>
              <a:t>V</a:t>
            </a:r>
            <a:endParaRPr lang="ru-RU" altLang="ru-RU" sz="4400">
              <a:latin typeface="Arial" panose="020B0604020202020204" pitchFamily="34" charset="0"/>
            </a:endParaRPr>
          </a:p>
        </p:txBody>
      </p:sp>
      <p:sp>
        <p:nvSpPr>
          <p:cNvPr id="40967" name="Line 1031"/>
          <p:cNvSpPr>
            <a:spLocks noChangeShapeType="1"/>
          </p:cNvSpPr>
          <p:nvPr/>
        </p:nvSpPr>
        <p:spPr bwMode="auto">
          <a:xfrm>
            <a:off x="5410200" y="5029200"/>
            <a:ext cx="0" cy="1143000"/>
          </a:xfrm>
          <a:prstGeom prst="line">
            <a:avLst/>
          </a:prstGeom>
          <a:noFill/>
          <a:ln w="47625">
            <a:solidFill>
              <a:srgbClr val="66669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0968" name="Object 1032"/>
          <p:cNvGraphicFramePr>
            <a:graphicFrameLocks noChangeAspect="1"/>
          </p:cNvGraphicFramePr>
          <p:nvPr/>
        </p:nvGraphicFramePr>
        <p:xfrm>
          <a:off x="5181600" y="6238875"/>
          <a:ext cx="8540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6" name="Equation" r:id="rId4" imgW="368140" imgH="266584" progId="Equation.DSMT4">
                  <p:embed/>
                </p:oleObj>
              </mc:Choice>
              <mc:Fallback>
                <p:oleObj name="Equation" r:id="rId4" imgW="368140" imgH="266584" progId="Equation.DSMT4">
                  <p:embed/>
                  <p:pic>
                    <p:nvPicPr>
                      <p:cNvPr id="40968" name="Object 10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6238875"/>
                        <a:ext cx="854075" cy="619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Line 1033"/>
          <p:cNvSpPr>
            <a:spLocks noChangeShapeType="1"/>
          </p:cNvSpPr>
          <p:nvPr/>
        </p:nvSpPr>
        <p:spPr bwMode="auto">
          <a:xfrm>
            <a:off x="3429000" y="5181600"/>
            <a:ext cx="0" cy="990600"/>
          </a:xfrm>
          <a:prstGeom prst="line">
            <a:avLst/>
          </a:prstGeom>
          <a:noFill/>
          <a:ln w="222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0" name="Line 1034"/>
          <p:cNvSpPr>
            <a:spLocks noChangeShapeType="1"/>
          </p:cNvSpPr>
          <p:nvPr/>
        </p:nvSpPr>
        <p:spPr bwMode="auto">
          <a:xfrm>
            <a:off x="3733800" y="4953000"/>
            <a:ext cx="0" cy="1219200"/>
          </a:xfrm>
          <a:prstGeom prst="line">
            <a:avLst/>
          </a:prstGeom>
          <a:noFill/>
          <a:ln w="222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1" name="Line 1035"/>
          <p:cNvSpPr>
            <a:spLocks noChangeShapeType="1"/>
          </p:cNvSpPr>
          <p:nvPr/>
        </p:nvSpPr>
        <p:spPr bwMode="auto">
          <a:xfrm>
            <a:off x="3429000" y="51816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2" name="Line 1036"/>
          <p:cNvSpPr>
            <a:spLocks noChangeShapeType="1"/>
          </p:cNvSpPr>
          <p:nvPr/>
        </p:nvSpPr>
        <p:spPr bwMode="auto">
          <a:xfrm>
            <a:off x="3429000" y="53340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3" name="Line 1037"/>
          <p:cNvSpPr>
            <a:spLocks noChangeShapeType="1"/>
          </p:cNvSpPr>
          <p:nvPr/>
        </p:nvSpPr>
        <p:spPr bwMode="auto">
          <a:xfrm>
            <a:off x="3429000" y="54864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4" name="Line 1038"/>
          <p:cNvSpPr>
            <a:spLocks noChangeShapeType="1"/>
          </p:cNvSpPr>
          <p:nvPr/>
        </p:nvSpPr>
        <p:spPr bwMode="auto">
          <a:xfrm>
            <a:off x="3429000" y="56388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5" name="Line 1039"/>
          <p:cNvSpPr>
            <a:spLocks noChangeShapeType="1"/>
          </p:cNvSpPr>
          <p:nvPr/>
        </p:nvSpPr>
        <p:spPr bwMode="auto">
          <a:xfrm>
            <a:off x="3429000" y="57912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6" name="Line 1040"/>
          <p:cNvSpPr>
            <a:spLocks noChangeShapeType="1"/>
          </p:cNvSpPr>
          <p:nvPr/>
        </p:nvSpPr>
        <p:spPr bwMode="auto">
          <a:xfrm>
            <a:off x="3429000" y="5943600"/>
            <a:ext cx="3048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77" name="Line 1041"/>
          <p:cNvSpPr>
            <a:spLocks noChangeShapeType="1"/>
          </p:cNvSpPr>
          <p:nvPr/>
        </p:nvSpPr>
        <p:spPr bwMode="auto">
          <a:xfrm rot="-555148">
            <a:off x="3581400" y="5033963"/>
            <a:ext cx="152400" cy="152400"/>
          </a:xfrm>
          <a:prstGeom prst="line">
            <a:avLst/>
          </a:prstGeom>
          <a:noFill/>
          <a:ln w="47625">
            <a:solidFill>
              <a:srgbClr val="6666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40978" name="Object 1042"/>
          <p:cNvGraphicFramePr>
            <a:graphicFrameLocks noChangeAspect="1"/>
          </p:cNvGraphicFramePr>
          <p:nvPr/>
        </p:nvGraphicFramePr>
        <p:xfrm>
          <a:off x="2514600" y="3886200"/>
          <a:ext cx="86836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7" name="Equation" r:id="rId6" imgW="444307" imgH="558558" progId="Equation.DSMT4">
                  <p:embed/>
                </p:oleObj>
              </mc:Choice>
              <mc:Fallback>
                <p:oleObj name="Equation" r:id="rId6" imgW="444307" imgH="558558" progId="Equation.DSMT4">
                  <p:embed/>
                  <p:pic>
                    <p:nvPicPr>
                      <p:cNvPr id="40978" name="Object 10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886200"/>
                        <a:ext cx="86836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9" name="Object 1043"/>
          <p:cNvGraphicFramePr>
            <a:graphicFrameLocks noChangeAspect="1"/>
          </p:cNvGraphicFramePr>
          <p:nvPr/>
        </p:nvGraphicFramePr>
        <p:xfrm>
          <a:off x="2286000" y="6319838"/>
          <a:ext cx="8382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8" name="Equation" r:id="rId8" imgW="355446" imgH="228501" progId="Equation.DSMT4">
                  <p:embed/>
                </p:oleObj>
              </mc:Choice>
              <mc:Fallback>
                <p:oleObj name="Equation" r:id="rId8" imgW="355446" imgH="228501" progId="Equation.DSMT4">
                  <p:embed/>
                  <p:pic>
                    <p:nvPicPr>
                      <p:cNvPr id="40979" name="Object 10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6319838"/>
                        <a:ext cx="83820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0" name="Object 10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5944821"/>
              </p:ext>
            </p:extLst>
          </p:nvPr>
        </p:nvGraphicFramePr>
        <p:xfrm>
          <a:off x="1143000" y="984469"/>
          <a:ext cx="7219950" cy="1230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9" name="Equation" r:id="rId10" imgW="3886200" imgH="825500" progId="Equation.DSMT4">
                  <p:embed/>
                </p:oleObj>
              </mc:Choice>
              <mc:Fallback>
                <p:oleObj name="Equation" r:id="rId10" imgW="3886200" imgH="825500" progId="Equation.DSMT4">
                  <p:embed/>
                  <p:pic>
                    <p:nvPicPr>
                      <p:cNvPr id="40980" name="Object 10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984469"/>
                        <a:ext cx="7219950" cy="1230093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rgbClr val="333399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81" name="Object 1045"/>
          <p:cNvGraphicFramePr>
            <a:graphicFrameLocks noChangeAspect="1"/>
          </p:cNvGraphicFramePr>
          <p:nvPr/>
        </p:nvGraphicFramePr>
        <p:xfrm>
          <a:off x="4267200" y="2743200"/>
          <a:ext cx="1524000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20" name="Equation" r:id="rId12" imgW="812447" imgH="748975" progId="Equation.DSMT4">
                  <p:embed/>
                </p:oleObj>
              </mc:Choice>
              <mc:Fallback>
                <p:oleObj name="Equation" r:id="rId12" imgW="812447" imgH="748975" progId="Equation.DSMT4">
                  <p:embed/>
                  <p:pic>
                    <p:nvPicPr>
                      <p:cNvPr id="40981" name="Object 10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743200"/>
                        <a:ext cx="1524000" cy="1404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2" name="Line 1046"/>
          <p:cNvSpPr>
            <a:spLocks noChangeShapeType="1"/>
          </p:cNvSpPr>
          <p:nvPr/>
        </p:nvSpPr>
        <p:spPr bwMode="auto">
          <a:xfrm>
            <a:off x="3352800" y="4724400"/>
            <a:ext cx="228600" cy="228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3" name="Line 1047"/>
          <p:cNvSpPr>
            <a:spLocks noChangeShapeType="1"/>
          </p:cNvSpPr>
          <p:nvPr/>
        </p:nvSpPr>
        <p:spPr bwMode="auto">
          <a:xfrm rot="18356697" flipH="1">
            <a:off x="5067300" y="4305300"/>
            <a:ext cx="533400" cy="4572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4" name="Line 1048"/>
          <p:cNvSpPr>
            <a:spLocks noChangeShapeType="1"/>
          </p:cNvSpPr>
          <p:nvPr/>
        </p:nvSpPr>
        <p:spPr bwMode="auto">
          <a:xfrm flipV="1">
            <a:off x="3048000" y="6324600"/>
            <a:ext cx="381000" cy="228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0985" name="Text Box 1049"/>
          <p:cNvSpPr txBox="1">
            <a:spLocks noChangeArrowheads="1"/>
          </p:cNvSpPr>
          <p:nvPr/>
        </p:nvSpPr>
        <p:spPr bwMode="auto">
          <a:xfrm>
            <a:off x="1676400" y="0"/>
            <a:ext cx="60055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latin typeface="Arial" panose="020B0604020202020204" pitchFamily="34" charset="0"/>
              </a:rPr>
              <a:t>Распределение Максвелла</a:t>
            </a:r>
          </a:p>
        </p:txBody>
      </p:sp>
      <p:pic>
        <p:nvPicPr>
          <p:cNvPr id="40986" name="Picture 1050" descr="YoungJamesClerkMaxwell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590800"/>
            <a:ext cx="24622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2620045-4E42-4B1B-A4E5-F6CF9608F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44323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 rot="16238364">
            <a:off x="2858294" y="35719"/>
            <a:ext cx="2735262" cy="6788150"/>
          </a:xfrm>
          <a:prstGeom prst="can">
            <a:avLst>
              <a:gd name="adj" fmla="val 62043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1143000" y="2667000"/>
            <a:ext cx="990600" cy="1447800"/>
          </a:xfrm>
          <a:prstGeom prst="ellipse">
            <a:avLst/>
          </a:prstGeom>
          <a:solidFill>
            <a:srgbClr val="FF0000"/>
          </a:solidFill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2590800" y="1524000"/>
            <a:ext cx="1066800" cy="1066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6248400" y="2133600"/>
            <a:ext cx="1371600" cy="2590800"/>
          </a:xfrm>
          <a:prstGeom prst="ellipse">
            <a:avLst/>
          </a:prstGeom>
          <a:noFill/>
          <a:ln w="476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4038600" y="5029200"/>
            <a:ext cx="5492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3200" b="1">
                <a:latin typeface="Arial" panose="020B0604020202020204" pitchFamily="34" charset="0"/>
              </a:rPr>
              <a:t>V</a:t>
            </a:r>
            <a:endParaRPr lang="ru-RU" altLang="ru-RU" sz="3200" b="1">
              <a:latin typeface="Arial" panose="020B0604020202020204" pitchFamily="34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1600200" y="2057400"/>
            <a:ext cx="0" cy="13716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7696200" y="3200400"/>
            <a:ext cx="990600" cy="990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6096000" y="2667000"/>
            <a:ext cx="9906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5029200" y="1066800"/>
            <a:ext cx="990600" cy="9906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Oval 11"/>
          <p:cNvSpPr>
            <a:spLocks noChangeArrowheads="1"/>
          </p:cNvSpPr>
          <p:nvPr/>
        </p:nvSpPr>
        <p:spPr bwMode="auto">
          <a:xfrm>
            <a:off x="3429000" y="3276600"/>
            <a:ext cx="990600" cy="990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Line 12"/>
          <p:cNvSpPr>
            <a:spLocks noChangeShapeType="1"/>
          </p:cNvSpPr>
          <p:nvPr/>
        </p:nvSpPr>
        <p:spPr bwMode="auto">
          <a:xfrm flipH="1">
            <a:off x="2362200" y="20574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9" name="Line 13"/>
          <p:cNvSpPr>
            <a:spLocks noChangeShapeType="1"/>
          </p:cNvSpPr>
          <p:nvPr/>
        </p:nvSpPr>
        <p:spPr bwMode="auto">
          <a:xfrm flipH="1">
            <a:off x="3124200" y="37338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>
            <a:off x="4724400" y="16002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H="1">
            <a:off x="7391400" y="37338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2" name="Line 16"/>
          <p:cNvSpPr>
            <a:spLocks noChangeShapeType="1"/>
          </p:cNvSpPr>
          <p:nvPr/>
        </p:nvSpPr>
        <p:spPr bwMode="auto">
          <a:xfrm flipH="1">
            <a:off x="5791200" y="31242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3" name="Line 17"/>
          <p:cNvSpPr>
            <a:spLocks noChangeShapeType="1"/>
          </p:cNvSpPr>
          <p:nvPr/>
        </p:nvSpPr>
        <p:spPr bwMode="auto">
          <a:xfrm flipH="1">
            <a:off x="1219200" y="3429000"/>
            <a:ext cx="381000" cy="304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838200" y="1600200"/>
            <a:ext cx="609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1066800" y="3657600"/>
            <a:ext cx="457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6" name="Text Box 20"/>
          <p:cNvSpPr txBox="1">
            <a:spLocks noChangeArrowheads="1"/>
          </p:cNvSpPr>
          <p:nvPr/>
        </p:nvSpPr>
        <p:spPr bwMode="auto">
          <a:xfrm>
            <a:off x="381000" y="990600"/>
            <a:ext cx="11255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r</a:t>
            </a:r>
            <a:r>
              <a:rPr lang="en-US" altLang="ru-RU" sz="2800" b="1" baseline="-25000"/>
              <a:t>A</a:t>
            </a:r>
            <a:r>
              <a:rPr lang="en-US" altLang="ru-RU" sz="2800" b="1"/>
              <a:t>+ r</a:t>
            </a:r>
            <a:r>
              <a:rPr lang="en-US" altLang="ru-RU" sz="2800" b="1" baseline="-25000"/>
              <a:t>B</a:t>
            </a:r>
            <a:endParaRPr lang="ru-RU" altLang="ru-RU" sz="2800" b="1" baseline="-25000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762000" y="5029200"/>
            <a:ext cx="5159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/>
              <a:t>r</a:t>
            </a:r>
            <a:r>
              <a:rPr lang="en-US" altLang="ru-RU" sz="2800" b="1" baseline="-25000"/>
              <a:t>A</a:t>
            </a:r>
            <a:endParaRPr lang="ru-RU" altLang="ru-RU" sz="2800" b="1" baseline="-25000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3124200" y="20574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 flipH="1">
            <a:off x="3733800" y="22860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2800" b="1"/>
              <a:t>r</a:t>
            </a:r>
            <a:r>
              <a:rPr lang="en-US" altLang="ru-RU" sz="2800" b="1" baseline="-25000"/>
              <a:t>B</a:t>
            </a:r>
            <a:endParaRPr lang="ru-RU" altLang="ru-RU" sz="2800" b="1" baseline="-25000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 flipH="1" flipV="1">
            <a:off x="3276600" y="22860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 flipV="1">
            <a:off x="4343400" y="1828800"/>
            <a:ext cx="1066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 flipH="1">
            <a:off x="3962400" y="2895600"/>
            <a:ext cx="152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1050925" y="65088"/>
            <a:ext cx="43592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latin typeface="Arial" panose="020B0604020202020204" pitchFamily="34" charset="0"/>
              </a:rPr>
              <a:t>Цилиндр столкновений</a:t>
            </a:r>
          </a:p>
        </p:txBody>
      </p:sp>
      <p:sp>
        <p:nvSpPr>
          <p:cNvPr id="9244" name="Text Box 28"/>
          <p:cNvSpPr txBox="1">
            <a:spLocks noChangeArrowheads="1"/>
          </p:cNvSpPr>
          <p:nvPr/>
        </p:nvSpPr>
        <p:spPr bwMode="auto">
          <a:xfrm>
            <a:off x="441325" y="5856288"/>
            <a:ext cx="4270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>
                <a:latin typeface="Arial" panose="020B0604020202020204" pitchFamily="34" charset="0"/>
              </a:rPr>
              <a:t>Число столкновений =</a:t>
            </a:r>
            <a:r>
              <a:rPr lang="ru-RU" altLang="ru-RU" dirty="0"/>
              <a:t> </a:t>
            </a:r>
          </a:p>
        </p:txBody>
      </p:sp>
      <p:graphicFrame>
        <p:nvGraphicFramePr>
          <p:cNvPr id="9245" name="Object 29"/>
          <p:cNvGraphicFramePr>
            <a:graphicFrameLocks noChangeAspect="1"/>
          </p:cNvGraphicFramePr>
          <p:nvPr/>
        </p:nvGraphicFramePr>
        <p:xfrm>
          <a:off x="4529138" y="5529263"/>
          <a:ext cx="4354512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Equation" r:id="rId4" imgW="1587240" imgH="355320" progId="Equation.DSMT4">
                  <p:embed/>
                </p:oleObj>
              </mc:Choice>
              <mc:Fallback>
                <p:oleObj name="Equation" r:id="rId4" imgW="1587240" imgH="355320" progId="Equation.DSMT4">
                  <p:embed/>
                  <p:pic>
                    <p:nvPicPr>
                      <p:cNvPr id="9245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5529263"/>
                        <a:ext cx="4354512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6" name="Line 30"/>
          <p:cNvSpPr>
            <a:spLocks noChangeShapeType="1"/>
          </p:cNvSpPr>
          <p:nvPr/>
        </p:nvSpPr>
        <p:spPr bwMode="auto">
          <a:xfrm>
            <a:off x="3886200" y="37338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7" name="Line 31"/>
          <p:cNvSpPr>
            <a:spLocks noChangeShapeType="1"/>
          </p:cNvSpPr>
          <p:nvPr/>
        </p:nvSpPr>
        <p:spPr bwMode="auto">
          <a:xfrm>
            <a:off x="5562600" y="1524000"/>
            <a:ext cx="0" cy="53340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C695AD-A941-4E68-BED8-9C054BF5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8459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1E31E083-F734-4F76-8698-EEAD1C3A253B}"/>
              </a:ext>
            </a:extLst>
          </p:cNvPr>
          <p:cNvSpPr/>
          <p:nvPr/>
        </p:nvSpPr>
        <p:spPr>
          <a:xfrm>
            <a:off x="2123728" y="1124744"/>
            <a:ext cx="1584176" cy="136815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6DF07BF-EE27-403A-A3F4-3C02B212C481}"/>
              </a:ext>
            </a:extLst>
          </p:cNvPr>
          <p:cNvSpPr/>
          <p:nvPr/>
        </p:nvSpPr>
        <p:spPr>
          <a:xfrm>
            <a:off x="5580112" y="1628800"/>
            <a:ext cx="93610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D0FA19E7-65D1-4BD2-BBB0-32D4688C1A63}"/>
              </a:ext>
            </a:extLst>
          </p:cNvPr>
          <p:cNvSpPr/>
          <p:nvPr/>
        </p:nvSpPr>
        <p:spPr>
          <a:xfrm>
            <a:off x="4067944" y="2924944"/>
            <a:ext cx="360040" cy="79208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верх 4">
            <a:extLst>
              <a:ext uri="{FF2B5EF4-FFF2-40B4-BE49-F238E27FC236}">
                <a16:creationId xmlns:a16="http://schemas.microsoft.com/office/drawing/2014/main" id="{228F7E47-0D58-4E61-87AB-21BCCB34BC43}"/>
              </a:ext>
            </a:extLst>
          </p:cNvPr>
          <p:cNvSpPr/>
          <p:nvPr/>
        </p:nvSpPr>
        <p:spPr>
          <a:xfrm>
            <a:off x="4951462" y="2888940"/>
            <a:ext cx="288032" cy="792088"/>
          </a:xfrm>
          <a:prstGeom prst="upArrow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2DB5F62-E029-4255-915F-8E8D26D438D5}"/>
              </a:ext>
            </a:extLst>
          </p:cNvPr>
          <p:cNvSpPr/>
          <p:nvPr/>
        </p:nvSpPr>
        <p:spPr>
          <a:xfrm>
            <a:off x="755576" y="3933056"/>
            <a:ext cx="1584176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6B8E256-5879-415E-BA86-8D636481D8CA}"/>
              </a:ext>
            </a:extLst>
          </p:cNvPr>
          <p:cNvSpPr/>
          <p:nvPr/>
        </p:nvSpPr>
        <p:spPr>
          <a:xfrm>
            <a:off x="3538676" y="4221088"/>
            <a:ext cx="936104" cy="792088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3D96940-E823-430A-8FB4-30856964B9A0}"/>
              </a:ext>
            </a:extLst>
          </p:cNvPr>
          <p:cNvSpPr/>
          <p:nvPr/>
        </p:nvSpPr>
        <p:spPr>
          <a:xfrm>
            <a:off x="7920372" y="4145064"/>
            <a:ext cx="936104" cy="79208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5EA4C5C-69DA-4077-88DD-D047D6714A20}"/>
              </a:ext>
            </a:extLst>
          </p:cNvPr>
          <p:cNvSpPr/>
          <p:nvPr/>
        </p:nvSpPr>
        <p:spPr>
          <a:xfrm>
            <a:off x="5532121" y="3861048"/>
            <a:ext cx="1584176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8D69BD50-0A2B-4416-8D00-464BC2735C22}"/>
              </a:ext>
            </a:extLst>
          </p:cNvPr>
          <p:cNvSpPr/>
          <p:nvPr/>
        </p:nvSpPr>
        <p:spPr>
          <a:xfrm>
            <a:off x="7116297" y="4509120"/>
            <a:ext cx="804076" cy="274304"/>
          </a:xfrm>
          <a:prstGeom prst="leftRight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65816B3-895B-4F41-8469-C01E4819B0DB}"/>
              </a:ext>
            </a:extLst>
          </p:cNvPr>
          <p:cNvSpPr/>
          <p:nvPr/>
        </p:nvSpPr>
        <p:spPr>
          <a:xfrm>
            <a:off x="2363150" y="4581128"/>
            <a:ext cx="1152128" cy="1440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6AF37572-C9E0-434A-B26E-FD65572FDD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3728" y="332656"/>
          <a:ext cx="126014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3" name="Equation" r:id="rId3" imgW="444240" imgH="228600" progId="Equation.DSMT4">
                  <p:embed/>
                </p:oleObj>
              </mc:Choice>
              <mc:Fallback>
                <p:oleObj name="Equation" r:id="rId3" imgW="444240" imgH="228600" progId="Equation.DSMT4">
                  <p:embed/>
                  <p:pic>
                    <p:nvPicPr>
                      <p:cNvPr id="13" name="Объект 12">
                        <a:extLst>
                          <a:ext uri="{FF2B5EF4-FFF2-40B4-BE49-F238E27FC236}">
                            <a16:creationId xmlns:a16="http://schemas.microsoft.com/office/drawing/2014/main" id="{6AF37572-C9E0-434A-B26E-FD65572FDD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3728" y="332656"/>
                        <a:ext cx="1260140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C8F7A1C1-C3E4-41DF-B4D3-6640CC37D3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6098" y="738004"/>
          <a:ext cx="126014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4" name="Equation" r:id="rId5" imgW="444240" imgH="228600" progId="Equation.DSMT4">
                  <p:embed/>
                </p:oleObj>
              </mc:Choice>
              <mc:Fallback>
                <p:oleObj name="Equation" r:id="rId5" imgW="444240" imgH="22860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C8F7A1C1-C3E4-41DF-B4D3-6640CC37D3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36098" y="738004"/>
                        <a:ext cx="1260140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CB5DC7A2-5FE9-4F5D-8B9B-61AB357E11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9998" y="3226802"/>
          <a:ext cx="1550829" cy="58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5" name="Equation" r:id="rId7" imgW="634680" imgH="241200" progId="Equation.DSMT4">
                  <p:embed/>
                </p:oleObj>
              </mc:Choice>
              <mc:Fallback>
                <p:oleObj name="Equation" r:id="rId7" imgW="634680" imgH="24120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CB5DC7A2-5FE9-4F5D-8B9B-61AB357E11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9998" y="3226802"/>
                        <a:ext cx="1550829" cy="589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C5B679DC-8F8E-4940-B556-23BBE5AB66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88356" y="3284983"/>
          <a:ext cx="1800684" cy="589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46" name="Equation" r:id="rId9" imgW="698400" imgH="228600" progId="Equation.DSMT4">
                  <p:embed/>
                </p:oleObj>
              </mc:Choice>
              <mc:Fallback>
                <p:oleObj name="Equation" r:id="rId9" imgW="698400" imgH="228600" progId="Equation.DSMT4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C5B679DC-8F8E-4940-B556-23BBE5AB66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8356" y="3284983"/>
                        <a:ext cx="1800684" cy="589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5F34ECEB-35F8-4A1C-BE3F-ED77E451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317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42DB5F62-E029-4255-915F-8E8D26D438D5}"/>
              </a:ext>
            </a:extLst>
          </p:cNvPr>
          <p:cNvSpPr/>
          <p:nvPr/>
        </p:nvSpPr>
        <p:spPr>
          <a:xfrm>
            <a:off x="755576" y="3933056"/>
            <a:ext cx="1584176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6B8E256-5879-415E-BA86-8D636481D8CA}"/>
              </a:ext>
            </a:extLst>
          </p:cNvPr>
          <p:cNvSpPr/>
          <p:nvPr/>
        </p:nvSpPr>
        <p:spPr>
          <a:xfrm>
            <a:off x="3538676" y="4221088"/>
            <a:ext cx="936104" cy="792088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E3D96940-E823-430A-8FB4-30856964B9A0}"/>
              </a:ext>
            </a:extLst>
          </p:cNvPr>
          <p:cNvSpPr/>
          <p:nvPr/>
        </p:nvSpPr>
        <p:spPr>
          <a:xfrm>
            <a:off x="7920372" y="4145064"/>
            <a:ext cx="936104" cy="79208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5EA4C5C-69DA-4077-88DD-D047D6714A20}"/>
              </a:ext>
            </a:extLst>
          </p:cNvPr>
          <p:cNvSpPr/>
          <p:nvPr/>
        </p:nvSpPr>
        <p:spPr>
          <a:xfrm>
            <a:off x="5532121" y="3861048"/>
            <a:ext cx="1584176" cy="136815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лево-вправо 9">
            <a:extLst>
              <a:ext uri="{FF2B5EF4-FFF2-40B4-BE49-F238E27FC236}">
                <a16:creationId xmlns:a16="http://schemas.microsoft.com/office/drawing/2014/main" id="{8D69BD50-0A2B-4416-8D00-464BC2735C22}"/>
              </a:ext>
            </a:extLst>
          </p:cNvPr>
          <p:cNvSpPr/>
          <p:nvPr/>
        </p:nvSpPr>
        <p:spPr>
          <a:xfrm>
            <a:off x="7116297" y="4509120"/>
            <a:ext cx="804076" cy="274304"/>
          </a:xfrm>
          <a:prstGeom prst="leftRightArrow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65816B3-895B-4F41-8469-C01E4819B0DB}"/>
              </a:ext>
            </a:extLst>
          </p:cNvPr>
          <p:cNvSpPr/>
          <p:nvPr/>
        </p:nvSpPr>
        <p:spPr>
          <a:xfrm>
            <a:off x="2363150" y="4581128"/>
            <a:ext cx="1152128" cy="14401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5" name="Объект 14">
            <a:extLst>
              <a:ext uri="{FF2B5EF4-FFF2-40B4-BE49-F238E27FC236}">
                <a16:creationId xmlns:a16="http://schemas.microsoft.com/office/drawing/2014/main" id="{CB5DC7A2-5FE9-4F5D-8B9B-61AB357E11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613" y="1567758"/>
          <a:ext cx="3040063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4" name="Equation" r:id="rId3" imgW="1244520" imgH="685800" progId="Equation.DSMT4">
                  <p:embed/>
                </p:oleObj>
              </mc:Choice>
              <mc:Fallback>
                <p:oleObj name="Equation" r:id="rId3" imgW="1244520" imgH="685800" progId="Equation.DSMT4">
                  <p:embed/>
                  <p:pic>
                    <p:nvPicPr>
                      <p:cNvPr id="15" name="Объект 14">
                        <a:extLst>
                          <a:ext uri="{FF2B5EF4-FFF2-40B4-BE49-F238E27FC236}">
                            <a16:creationId xmlns:a16="http://schemas.microsoft.com/office/drawing/2014/main" id="{CB5DC7A2-5FE9-4F5D-8B9B-61AB357E11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8613" y="1567758"/>
                        <a:ext cx="3040063" cy="167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C5B679DC-8F8E-4940-B556-23BBE5AB66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95850" y="1235075"/>
          <a:ext cx="3600450" cy="170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5" name="Equation" r:id="rId5" imgW="1396800" imgH="660240" progId="Equation.DSMT4">
                  <p:embed/>
                </p:oleObj>
              </mc:Choice>
              <mc:Fallback>
                <p:oleObj name="Equation" r:id="rId5" imgW="1396800" imgH="660240" progId="Equation.DSMT4">
                  <p:embed/>
                  <p:pic>
                    <p:nvPicPr>
                      <p:cNvPr id="16" name="Объект 15">
                        <a:extLst>
                          <a:ext uri="{FF2B5EF4-FFF2-40B4-BE49-F238E27FC236}">
                            <a16:creationId xmlns:a16="http://schemas.microsoft.com/office/drawing/2014/main" id="{C5B679DC-8F8E-4940-B556-23BBE5AB66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95850" y="1235075"/>
                        <a:ext cx="3600450" cy="1700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25563B-DD15-48AE-943F-D839A425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52</a:t>
            </a:fld>
            <a:endParaRPr lang="ru-RU"/>
          </a:p>
        </p:txBody>
      </p:sp>
      <p:sp>
        <p:nvSpPr>
          <p:cNvPr id="11" name="Text Box 8">
            <a:extLst>
              <a:ext uri="{FF2B5EF4-FFF2-40B4-BE49-F238E27FC236}">
                <a16:creationId xmlns:a16="http://schemas.microsoft.com/office/drawing/2014/main" id="{7D4896A2-9F8B-470C-8325-A7E49C166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335" y="109355"/>
            <a:ext cx="6407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 относительной скорости (1)</a:t>
            </a:r>
          </a:p>
        </p:txBody>
      </p:sp>
    </p:spTree>
    <p:extLst>
      <p:ext uri="{BB962C8B-B14F-4D97-AF65-F5344CB8AC3E}">
        <p14:creationId xmlns:p14="http://schemas.microsoft.com/office/powerpoint/2010/main" val="25803000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4647474"/>
              </p:ext>
            </p:extLst>
          </p:nvPr>
        </p:nvGraphicFramePr>
        <p:xfrm>
          <a:off x="1384935" y="2293687"/>
          <a:ext cx="19050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6" r:id="rId4" imgW="1206500" imgH="622300" progId="Equation.DSMT4">
                  <p:embed/>
                </p:oleObj>
              </mc:Choice>
              <mc:Fallback>
                <p:oleObj r:id="rId4" imgW="1206500" imgH="622300" progId="Equation.DSMT4">
                  <p:embed/>
                  <p:pic>
                    <p:nvPicPr>
                      <p:cNvPr id="8909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935" y="2293687"/>
                        <a:ext cx="19050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22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536150"/>
              </p:ext>
            </p:extLst>
          </p:nvPr>
        </p:nvGraphicFramePr>
        <p:xfrm>
          <a:off x="5457825" y="3108576"/>
          <a:ext cx="28194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7" r:id="rId6" imgW="1841500" imgH="622300" progId="Equation.DSMT4">
                  <p:embed/>
                </p:oleObj>
              </mc:Choice>
              <mc:Fallback>
                <p:oleObj r:id="rId6" imgW="1841500" imgH="622300" progId="Equation.DSMT4">
                  <p:embed/>
                  <p:pic>
                    <p:nvPicPr>
                      <p:cNvPr id="8909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7825" y="3108576"/>
                        <a:ext cx="2819400" cy="94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526313"/>
              </p:ext>
            </p:extLst>
          </p:nvPr>
        </p:nvGraphicFramePr>
        <p:xfrm>
          <a:off x="5549265" y="2342544"/>
          <a:ext cx="22098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8" r:id="rId8" imgW="1307532" imgH="291973" progId="Equation.DSMT4">
                  <p:embed/>
                </p:oleObj>
              </mc:Choice>
              <mc:Fallback>
                <p:oleObj r:id="rId8" imgW="1307532" imgH="291973" progId="Equation.DSMT4">
                  <p:embed/>
                  <p:pic>
                    <p:nvPicPr>
                      <p:cNvPr id="890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265" y="2342544"/>
                        <a:ext cx="2209800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3" name="Object 5"/>
          <p:cNvGraphicFramePr>
            <a:graphicFrameLocks noChangeAspect="1"/>
          </p:cNvGraphicFramePr>
          <p:nvPr/>
        </p:nvGraphicFramePr>
        <p:xfrm>
          <a:off x="323850" y="4005263"/>
          <a:ext cx="3581400" cy="715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49" r:id="rId10" imgW="1574117" imgH="317362" progId="Equation.DSMT4">
                  <p:embed/>
                </p:oleObj>
              </mc:Choice>
              <mc:Fallback>
                <p:oleObj r:id="rId10" imgW="1574117" imgH="317362" progId="Equation.DSMT4">
                  <p:embed/>
                  <p:pic>
                    <p:nvPicPr>
                      <p:cNvPr id="890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05263"/>
                        <a:ext cx="3581400" cy="715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4" name="Object 6"/>
          <p:cNvGraphicFramePr>
            <a:graphicFrameLocks noChangeAspect="1"/>
          </p:cNvGraphicFramePr>
          <p:nvPr/>
        </p:nvGraphicFramePr>
        <p:xfrm>
          <a:off x="5076825" y="4221163"/>
          <a:ext cx="35814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0" r:id="rId12" imgW="1993035" imgH="317362" progId="Equation.DSMT4">
                  <p:embed/>
                </p:oleObj>
              </mc:Choice>
              <mc:Fallback>
                <p:oleObj r:id="rId12" imgW="1993035" imgH="317362" progId="Equation.DSMT4">
                  <p:embed/>
                  <p:pic>
                    <p:nvPicPr>
                      <p:cNvPr id="890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4221163"/>
                        <a:ext cx="3581400" cy="565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305288"/>
              </p:ext>
            </p:extLst>
          </p:nvPr>
        </p:nvGraphicFramePr>
        <p:xfrm>
          <a:off x="125095" y="4912456"/>
          <a:ext cx="8705850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1" name="Equation" r:id="rId14" imgW="5981400" imgH="1206360" progId="Equation.DSMT4">
                  <p:embed/>
                </p:oleObj>
              </mc:Choice>
              <mc:Fallback>
                <p:oleObj name="Equation" r:id="rId14" imgW="5981400" imgH="1206360" progId="Equation.DSMT4">
                  <p:embed/>
                  <p:pic>
                    <p:nvPicPr>
                      <p:cNvPr id="890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095" y="4912456"/>
                        <a:ext cx="8705850" cy="1766888"/>
                      </a:xfrm>
                      <a:prstGeom prst="rect">
                        <a:avLst/>
                      </a:prstGeom>
                      <a:noFill/>
                      <a:ln w="508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1233335" y="109355"/>
            <a:ext cx="62533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 относительной скорости (2)</a:t>
            </a:r>
          </a:p>
        </p:txBody>
      </p:sp>
      <p:graphicFrame>
        <p:nvGraphicFramePr>
          <p:cNvPr id="890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1057082"/>
              </p:ext>
            </p:extLst>
          </p:nvPr>
        </p:nvGraphicFramePr>
        <p:xfrm>
          <a:off x="188912" y="734282"/>
          <a:ext cx="8766175" cy="131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2" name="Equation" r:id="rId16" imgW="5155920" imgH="774360" progId="Equation.DSMT4">
                  <p:embed/>
                </p:oleObj>
              </mc:Choice>
              <mc:Fallback>
                <p:oleObj name="Equation" r:id="rId16" imgW="5155920" imgH="774360" progId="Equation.DSMT4">
                  <p:embed/>
                  <p:pic>
                    <p:nvPicPr>
                      <p:cNvPr id="8909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12" y="734282"/>
                        <a:ext cx="8766175" cy="1312862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00008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381858"/>
              </p:ext>
            </p:extLst>
          </p:nvPr>
        </p:nvGraphicFramePr>
        <p:xfrm>
          <a:off x="903287" y="3365375"/>
          <a:ext cx="242252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3" name="Equation" r:id="rId18" imgW="1434960" imgH="317160" progId="Equation.DSMT4">
                  <p:embed/>
                </p:oleObj>
              </mc:Choice>
              <mc:Fallback>
                <p:oleObj name="Equation" r:id="rId18" imgW="1434960" imgH="317160" progId="Equation.DSMT4">
                  <p:embed/>
                  <p:pic>
                    <p:nvPicPr>
                      <p:cNvPr id="8909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3287" y="3365375"/>
                        <a:ext cx="2422525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B27F67F-980E-4549-96D0-F47E0FBED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66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-114300" y="1446212"/>
            <a:ext cx="9144000" cy="241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ru-RU" sz="1600" dirty="0">
                <a:cs typeface="Times New Roman" panose="02020603050405020304" pitchFamily="18" charset="0"/>
              </a:rPr>
              <a:t>		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ru-RU" sz="1600" dirty="0">
                <a:cs typeface="Times New Roman" panose="02020603050405020304" pitchFamily="18" charset="0"/>
              </a:rPr>
              <a:t>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ru-RU" sz="1600" dirty="0">
                <a:cs typeface="Times New Roman" panose="02020603050405020304" pitchFamily="18" charset="0"/>
              </a:rPr>
              <a:t>						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ru-RU" sz="1600" dirty="0">
                <a:cs typeface="Times New Roman" panose="02020603050405020304" pitchFamily="18" charset="0"/>
              </a:rPr>
              <a:t>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eaLnBrk="0" hangingPunct="0"/>
            <a:r>
              <a:rPr lang="en-US" altLang="ru-RU" sz="1600" dirty="0">
                <a:cs typeface="Times New Roman" panose="02020603050405020304" pitchFamily="18" charset="0"/>
              </a:rPr>
              <a:t>					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algn="ctr" eaLnBrk="0" hangingPunct="0"/>
            <a:r>
              <a:rPr lang="en-US" altLang="ru-RU" sz="1600" dirty="0">
                <a:cs typeface="Times New Roman" panose="02020603050405020304" pitchFamily="18" charset="0"/>
              </a:rPr>
              <a:t>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algn="just" eaLnBrk="0" hangingPunct="0"/>
            <a:r>
              <a:rPr lang="ru-RU" altLang="ru-RU" sz="1600" dirty="0">
                <a:cs typeface="Times New Roman" panose="02020603050405020304" pitchFamily="18" charset="0"/>
              </a:rPr>
              <a:t>							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algn="just" eaLnBrk="0" hangingPunct="0"/>
            <a:r>
              <a:rPr lang="ru-RU" altLang="ru-RU" sz="1600" dirty="0">
                <a:cs typeface="Times New Roman" panose="02020603050405020304" pitchFamily="18" charset="0"/>
              </a:rPr>
              <a:t> </a:t>
            </a:r>
            <a:endParaRPr lang="ru-RU" altLang="ru-RU" sz="1200" dirty="0">
              <a:cs typeface="Times New Roman" panose="02020603050405020304" pitchFamily="18" charset="0"/>
            </a:endParaRPr>
          </a:p>
          <a:p>
            <a:pPr eaLnBrk="0" hangingPunct="0"/>
            <a:endParaRPr lang="ru-RU" altLang="ru-RU" dirty="0"/>
          </a:p>
        </p:txBody>
      </p:sp>
      <p:graphicFrame>
        <p:nvGraphicFramePr>
          <p:cNvPr id="911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593368"/>
              </p:ext>
            </p:extLst>
          </p:nvPr>
        </p:nvGraphicFramePr>
        <p:xfrm>
          <a:off x="685800" y="2847973"/>
          <a:ext cx="7269163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0" name="Equation" r:id="rId4" imgW="4584600" imgH="1447560" progId="Equation.DSMT4">
                  <p:embed/>
                </p:oleObj>
              </mc:Choice>
              <mc:Fallback>
                <p:oleObj name="Equation" r:id="rId4" imgW="4584600" imgH="1447560" progId="Equation.DSMT4">
                  <p:embed/>
                  <p:pic>
                    <p:nvPicPr>
                      <p:cNvPr id="9113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47973"/>
                        <a:ext cx="7269163" cy="227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9312055"/>
              </p:ext>
            </p:extLst>
          </p:nvPr>
        </p:nvGraphicFramePr>
        <p:xfrm>
          <a:off x="552451" y="5411788"/>
          <a:ext cx="7840662" cy="890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1" name="Equation" r:id="rId6" imgW="6095880" imgH="698400" progId="Equation.DSMT4">
                  <p:embed/>
                </p:oleObj>
              </mc:Choice>
              <mc:Fallback>
                <p:oleObj name="Equation" r:id="rId6" imgW="6095880" imgH="698400" progId="Equation.DSMT4">
                  <p:embed/>
                  <p:pic>
                    <p:nvPicPr>
                      <p:cNvPr id="911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1" y="5411788"/>
                        <a:ext cx="7840662" cy="890206"/>
                      </a:xfrm>
                      <a:prstGeom prst="rect">
                        <a:avLst/>
                      </a:prstGeom>
                      <a:solidFill>
                        <a:srgbClr val="FFC000">
                          <a:alpha val="15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685800" y="990600"/>
            <a:ext cx="7543800" cy="1219200"/>
          </a:xfrm>
          <a:prstGeom prst="rect">
            <a:avLst/>
          </a:prstGeom>
          <a:noFill/>
          <a:ln w="476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91144" name="Object 8"/>
          <p:cNvGraphicFramePr>
            <a:graphicFrameLocks noChangeAspect="1"/>
          </p:cNvGraphicFramePr>
          <p:nvPr/>
        </p:nvGraphicFramePr>
        <p:xfrm>
          <a:off x="838200" y="1319213"/>
          <a:ext cx="183038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2" name="Equation" r:id="rId8" imgW="1041120" imgH="330120" progId="Equation.DSMT4">
                  <p:embed/>
                </p:oleObj>
              </mc:Choice>
              <mc:Fallback>
                <p:oleObj name="Equation" r:id="rId8" imgW="1041120" imgH="330120" progId="Equation.DSMT4">
                  <p:embed/>
                  <p:pic>
                    <p:nvPicPr>
                      <p:cNvPr id="9114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319213"/>
                        <a:ext cx="1830388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5" name="Object 9"/>
          <p:cNvGraphicFramePr>
            <a:graphicFrameLocks noChangeAspect="1"/>
          </p:cNvGraphicFramePr>
          <p:nvPr/>
        </p:nvGraphicFramePr>
        <p:xfrm>
          <a:off x="2827338" y="998538"/>
          <a:ext cx="5011737" cy="98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3" name="Equation" r:id="rId10" imgW="3708360" imgH="698400" progId="Equation.DSMT4">
                  <p:embed/>
                </p:oleObj>
              </mc:Choice>
              <mc:Fallback>
                <p:oleObj name="Equation" r:id="rId10" imgW="3708360" imgH="698400" progId="Equation.DSMT4">
                  <p:embed/>
                  <p:pic>
                    <p:nvPicPr>
                      <p:cNvPr id="9114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7338" y="998538"/>
                        <a:ext cx="5011737" cy="982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B6AD1C-B879-412A-BD26-30796E909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54</a:t>
            </a:fld>
            <a:endParaRPr lang="ru-RU"/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CFA9BB6F-0B5A-48ED-A6CB-5885CF44E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3335" y="109355"/>
            <a:ext cx="64072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по относительной скорости (3)</a:t>
            </a:r>
          </a:p>
        </p:txBody>
      </p:sp>
    </p:spTree>
    <p:extLst>
      <p:ext uri="{BB962C8B-B14F-4D97-AF65-F5344CB8AC3E}">
        <p14:creationId xmlns:p14="http://schemas.microsoft.com/office/powerpoint/2010/main" val="2770705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>
            <a:extLst>
              <a:ext uri="{FF2B5EF4-FFF2-40B4-BE49-F238E27FC236}">
                <a16:creationId xmlns:a16="http://schemas.microsoft.com/office/drawing/2014/main" id="{954AA01E-5F39-4820-B55B-7709B5CFC084}"/>
              </a:ext>
            </a:extLst>
          </p:cNvPr>
          <p:cNvSpPr/>
          <p:nvPr/>
        </p:nvSpPr>
        <p:spPr>
          <a:xfrm>
            <a:off x="3362876" y="2251994"/>
            <a:ext cx="1398049" cy="13829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065C496-0B82-4AA1-9BC8-FC58C182174C}"/>
              </a:ext>
            </a:extLst>
          </p:cNvPr>
          <p:cNvSpPr/>
          <p:nvPr/>
        </p:nvSpPr>
        <p:spPr>
          <a:xfrm rot="18557172">
            <a:off x="1760786" y="4110979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BCC308-DB6C-4CB6-9EB3-764D6AE175D3}"/>
              </a:ext>
            </a:extLst>
          </p:cNvPr>
          <p:cNvSpPr/>
          <p:nvPr/>
        </p:nvSpPr>
        <p:spPr>
          <a:xfrm rot="2461876">
            <a:off x="1537134" y="1507059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E553E53-848C-4B6A-9F58-6C8363BAF3F3}"/>
              </a:ext>
            </a:extLst>
          </p:cNvPr>
          <p:cNvSpPr/>
          <p:nvPr/>
        </p:nvSpPr>
        <p:spPr>
          <a:xfrm rot="13246172">
            <a:off x="4317029" y="3884269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BF53E4B-BDC0-4CC9-B700-AD7F078AEF6D}"/>
              </a:ext>
            </a:extLst>
          </p:cNvPr>
          <p:cNvSpPr/>
          <p:nvPr/>
        </p:nvSpPr>
        <p:spPr>
          <a:xfrm rot="18557172">
            <a:off x="4095907" y="1277181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35CA41-C6E9-4DC6-9861-927CAE8E9DCB}"/>
              </a:ext>
            </a:extLst>
          </p:cNvPr>
          <p:cNvSpPr/>
          <p:nvPr/>
        </p:nvSpPr>
        <p:spPr>
          <a:xfrm rot="15946537">
            <a:off x="3069871" y="4531677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B7A3777-7A89-46EE-851F-17F4301FC65B}"/>
              </a:ext>
            </a:extLst>
          </p:cNvPr>
          <p:cNvSpPr/>
          <p:nvPr/>
        </p:nvSpPr>
        <p:spPr>
          <a:xfrm rot="10103044">
            <a:off x="4755171" y="2439325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8487402-E858-4C51-973B-FCA5A7445806}"/>
              </a:ext>
            </a:extLst>
          </p:cNvPr>
          <p:cNvSpPr/>
          <p:nvPr/>
        </p:nvSpPr>
        <p:spPr>
          <a:xfrm rot="10800000">
            <a:off x="1081750" y="2732038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8A1D2F3-9990-4112-B1A7-8178856211F2}"/>
              </a:ext>
            </a:extLst>
          </p:cNvPr>
          <p:cNvSpPr/>
          <p:nvPr/>
        </p:nvSpPr>
        <p:spPr>
          <a:xfrm rot="15793956">
            <a:off x="2735411" y="905662"/>
            <a:ext cx="2267108" cy="49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52FBB17-B169-4233-980D-A3FBBEEAE8C7}"/>
              </a:ext>
            </a:extLst>
          </p:cNvPr>
          <p:cNvSpPr/>
          <p:nvPr/>
        </p:nvSpPr>
        <p:spPr>
          <a:xfrm>
            <a:off x="5525364" y="888871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75EB7862-4A05-44E9-8CDF-32EA7FDE3FE5}"/>
              </a:ext>
            </a:extLst>
          </p:cNvPr>
          <p:cNvSpPr/>
          <p:nvPr/>
        </p:nvSpPr>
        <p:spPr>
          <a:xfrm>
            <a:off x="5504327" y="2621536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4FDDB2C-C231-4057-8039-B29DB9A830BA}"/>
              </a:ext>
            </a:extLst>
          </p:cNvPr>
          <p:cNvSpPr/>
          <p:nvPr/>
        </p:nvSpPr>
        <p:spPr>
          <a:xfrm>
            <a:off x="2868637" y="1916965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9F953802-71A8-4BC1-AE5B-7B67DE0BDE0F}"/>
              </a:ext>
            </a:extLst>
          </p:cNvPr>
          <p:cNvSpPr/>
          <p:nvPr/>
        </p:nvSpPr>
        <p:spPr>
          <a:xfrm>
            <a:off x="3715378" y="1225028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B000172-56E8-4306-B3BF-EE395BC39ECE}"/>
              </a:ext>
            </a:extLst>
          </p:cNvPr>
          <p:cNvSpPr/>
          <p:nvPr/>
        </p:nvSpPr>
        <p:spPr>
          <a:xfrm>
            <a:off x="1379825" y="2852950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CC10251B-9261-4FF3-BA8E-3303F633C45F}"/>
              </a:ext>
            </a:extLst>
          </p:cNvPr>
          <p:cNvSpPr/>
          <p:nvPr/>
        </p:nvSpPr>
        <p:spPr>
          <a:xfrm>
            <a:off x="2622287" y="4376264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3315074-84C4-4866-9618-EB55B27A008C}"/>
              </a:ext>
            </a:extLst>
          </p:cNvPr>
          <p:cNvSpPr/>
          <p:nvPr/>
        </p:nvSpPr>
        <p:spPr>
          <a:xfrm>
            <a:off x="4092287" y="5048425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C09AD48-880A-4BD8-AF21-1A868E1035B9}"/>
              </a:ext>
            </a:extLst>
          </p:cNvPr>
          <p:cNvSpPr/>
          <p:nvPr/>
        </p:nvSpPr>
        <p:spPr>
          <a:xfrm>
            <a:off x="4887700" y="3632214"/>
            <a:ext cx="272053" cy="256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E2DA1C9-7481-4146-B495-E5C04A952EBA}"/>
              </a:ext>
            </a:extLst>
          </p:cNvPr>
          <p:cNvCxnSpPr/>
          <p:nvPr/>
        </p:nvCxnSpPr>
        <p:spPr>
          <a:xfrm flipH="1">
            <a:off x="5154164" y="1225818"/>
            <a:ext cx="332509" cy="39582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0D1AC09F-31AA-41F6-85B9-D8DFC25C9ABF}"/>
              </a:ext>
            </a:extLst>
          </p:cNvPr>
          <p:cNvCxnSpPr>
            <a:cxnSpLocks/>
          </p:cNvCxnSpPr>
          <p:nvPr/>
        </p:nvCxnSpPr>
        <p:spPr>
          <a:xfrm flipV="1">
            <a:off x="3117073" y="3699636"/>
            <a:ext cx="283485" cy="37903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25DC1212-AC46-4DED-97CF-63488D1ABB78}"/>
              </a:ext>
            </a:extLst>
          </p:cNvPr>
          <p:cNvCxnSpPr>
            <a:cxnSpLocks/>
          </p:cNvCxnSpPr>
          <p:nvPr/>
        </p:nvCxnSpPr>
        <p:spPr>
          <a:xfrm>
            <a:off x="1949954" y="2981419"/>
            <a:ext cx="596763" cy="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54B23AAC-97D8-4836-8051-9AF7D707E02E}"/>
              </a:ext>
            </a:extLst>
          </p:cNvPr>
          <p:cNvCxnSpPr>
            <a:cxnSpLocks/>
          </p:cNvCxnSpPr>
          <p:nvPr/>
        </p:nvCxnSpPr>
        <p:spPr>
          <a:xfrm flipH="1" flipV="1">
            <a:off x="4728173" y="3507999"/>
            <a:ext cx="159527" cy="9460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90B394CE-4583-459B-9733-786EAF95B4EC}"/>
              </a:ext>
            </a:extLst>
          </p:cNvPr>
          <p:cNvCxnSpPr>
            <a:cxnSpLocks/>
          </p:cNvCxnSpPr>
          <p:nvPr/>
        </p:nvCxnSpPr>
        <p:spPr>
          <a:xfrm>
            <a:off x="3890378" y="1621642"/>
            <a:ext cx="67946" cy="55226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1BB1348E-66B8-4BBB-8778-F233DD8C60DE}"/>
              </a:ext>
            </a:extLst>
          </p:cNvPr>
          <p:cNvCxnSpPr>
            <a:cxnSpLocks/>
          </p:cNvCxnSpPr>
          <p:nvPr/>
        </p:nvCxnSpPr>
        <p:spPr>
          <a:xfrm>
            <a:off x="3174794" y="2216191"/>
            <a:ext cx="244455" cy="19671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CE36E061-C80B-4BB7-8BDD-0A0C139E4B9B}"/>
              </a:ext>
            </a:extLst>
          </p:cNvPr>
          <p:cNvCxnSpPr>
            <a:cxnSpLocks/>
          </p:cNvCxnSpPr>
          <p:nvPr/>
        </p:nvCxnSpPr>
        <p:spPr>
          <a:xfrm flipH="1" flipV="1">
            <a:off x="4137764" y="4133650"/>
            <a:ext cx="26588" cy="56110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id="{7E62404C-EC8A-4070-8148-EC570481883A}"/>
              </a:ext>
            </a:extLst>
          </p:cNvPr>
          <p:cNvCxnSpPr>
            <a:cxnSpLocks/>
          </p:cNvCxnSpPr>
          <p:nvPr/>
        </p:nvCxnSpPr>
        <p:spPr>
          <a:xfrm flipH="1">
            <a:off x="4898611" y="2852950"/>
            <a:ext cx="468432" cy="9496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C06323-6C2D-4F23-A1B0-393ED17C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10A94-2FE1-4703-991E-D613A26E4B22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0338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2118</TotalTime>
  <Words>1799</Words>
  <Application>Microsoft Office PowerPoint</Application>
  <PresentationFormat>Экран (4:3)</PresentationFormat>
  <Paragraphs>351</Paragraphs>
  <Slides>55</Slides>
  <Notes>15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55</vt:i4>
      </vt:variant>
    </vt:vector>
  </HeadingPairs>
  <TitlesOfParts>
    <vt:vector size="62" baseType="lpstr">
      <vt:lpstr>Arial</vt:lpstr>
      <vt:lpstr>Calibri</vt:lpstr>
      <vt:lpstr>Calibri Light</vt:lpstr>
      <vt:lpstr>Times New Roman</vt:lpstr>
      <vt:lpstr>Тема Office</vt:lpstr>
      <vt:lpstr>Equation</vt:lpstr>
      <vt:lpstr>MathType 7.0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95</cp:revision>
  <dcterms:created xsi:type="dcterms:W3CDTF">2026-09-29T07:45:56Z</dcterms:created>
  <dcterms:modified xsi:type="dcterms:W3CDTF">2026-10-09T20:06:50Z</dcterms:modified>
</cp:coreProperties>
</file>