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8"/>
  </p:notesMasterIdLst>
  <p:sldIdLst>
    <p:sldId id="256" r:id="rId2"/>
    <p:sldId id="257" r:id="rId3"/>
    <p:sldId id="320" r:id="rId4"/>
    <p:sldId id="347" r:id="rId5"/>
    <p:sldId id="576" r:id="rId6"/>
    <p:sldId id="291" r:id="rId7"/>
    <p:sldId id="346" r:id="rId8"/>
    <p:sldId id="325" r:id="rId9"/>
    <p:sldId id="574" r:id="rId10"/>
    <p:sldId id="638" r:id="rId11"/>
    <p:sldId id="575" r:id="rId12"/>
    <p:sldId id="307" r:id="rId13"/>
    <p:sldId id="308" r:id="rId14"/>
    <p:sldId id="573" r:id="rId15"/>
    <p:sldId id="378" r:id="rId16"/>
    <p:sldId id="561" r:id="rId17"/>
    <p:sldId id="310" r:id="rId18"/>
    <p:sldId id="639" r:id="rId19"/>
    <p:sldId id="567" r:id="rId20"/>
    <p:sldId id="568" r:id="rId21"/>
    <p:sldId id="569" r:id="rId22"/>
    <p:sldId id="570" r:id="rId23"/>
    <p:sldId id="571" r:id="rId24"/>
    <p:sldId id="614" r:id="rId25"/>
    <p:sldId id="632" r:id="rId26"/>
    <p:sldId id="615" r:id="rId27"/>
    <p:sldId id="616" r:id="rId28"/>
    <p:sldId id="617" r:id="rId29"/>
    <p:sldId id="618" r:id="rId30"/>
    <p:sldId id="608" r:id="rId31"/>
    <p:sldId id="633" r:id="rId32"/>
    <p:sldId id="467" r:id="rId33"/>
    <p:sldId id="610" r:id="rId34"/>
    <p:sldId id="611" r:id="rId35"/>
    <p:sldId id="612" r:id="rId36"/>
    <p:sldId id="613" r:id="rId37"/>
    <p:sldId id="640" r:id="rId38"/>
    <p:sldId id="634" r:id="rId39"/>
    <p:sldId id="535" r:id="rId40"/>
    <p:sldId id="620" r:id="rId41"/>
    <p:sldId id="621" r:id="rId42"/>
    <p:sldId id="636" r:id="rId43"/>
    <p:sldId id="622" r:id="rId44"/>
    <p:sldId id="641" r:id="rId45"/>
    <p:sldId id="609" r:id="rId46"/>
    <p:sldId id="642" r:id="rId4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972" autoAdjust="0"/>
    <p:restoredTop sz="94712" autoAdjust="0"/>
  </p:normalViewPr>
  <p:slideViewPr>
    <p:cSldViewPr snapToGrid="0">
      <p:cViewPr varScale="1">
        <p:scale>
          <a:sx n="108" d="100"/>
          <a:sy n="108" d="100"/>
        </p:scale>
        <p:origin x="1686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61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Relationship Id="rId5" Type="http://schemas.openxmlformats.org/officeDocument/2006/relationships/image" Target="../media/image10.wmf"/><Relationship Id="rId4" Type="http://schemas.openxmlformats.org/officeDocument/2006/relationships/image" Target="../media/image9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6" Type="http://schemas.openxmlformats.org/officeDocument/2006/relationships/image" Target="../media/image16.wmf"/><Relationship Id="rId5" Type="http://schemas.openxmlformats.org/officeDocument/2006/relationships/image" Target="../media/image15.wmf"/><Relationship Id="rId4" Type="http://schemas.openxmlformats.org/officeDocument/2006/relationships/image" Target="../media/image14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Relationship Id="rId5" Type="http://schemas.openxmlformats.org/officeDocument/2006/relationships/image" Target="../media/image22.wmf"/><Relationship Id="rId4" Type="http://schemas.openxmlformats.org/officeDocument/2006/relationships/image" Target="../media/image21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Relationship Id="rId6" Type="http://schemas.openxmlformats.org/officeDocument/2006/relationships/image" Target="../media/image28.wmf"/><Relationship Id="rId5" Type="http://schemas.openxmlformats.org/officeDocument/2006/relationships/image" Target="../media/image27.wmf"/><Relationship Id="rId4" Type="http://schemas.openxmlformats.org/officeDocument/2006/relationships/image" Target="../media/image26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Relationship Id="rId6" Type="http://schemas.openxmlformats.org/officeDocument/2006/relationships/image" Target="../media/image34.wmf"/><Relationship Id="rId5" Type="http://schemas.openxmlformats.org/officeDocument/2006/relationships/image" Target="../media/image33.wmf"/><Relationship Id="rId4" Type="http://schemas.openxmlformats.org/officeDocument/2006/relationships/image" Target="../media/image32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Relationship Id="rId4" Type="http://schemas.openxmlformats.org/officeDocument/2006/relationships/image" Target="../media/image38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40.wmf"/><Relationship Id="rId1" Type="http://schemas.openxmlformats.org/officeDocument/2006/relationships/image" Target="../media/image39.wmf"/><Relationship Id="rId4" Type="http://schemas.openxmlformats.org/officeDocument/2006/relationships/image" Target="../media/image42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5.wmf"/><Relationship Id="rId2" Type="http://schemas.openxmlformats.org/officeDocument/2006/relationships/image" Target="../media/image44.wmf"/><Relationship Id="rId1" Type="http://schemas.openxmlformats.org/officeDocument/2006/relationships/image" Target="../media/image43.wmf"/><Relationship Id="rId5" Type="http://schemas.openxmlformats.org/officeDocument/2006/relationships/image" Target="../media/image42.wmf"/><Relationship Id="rId4" Type="http://schemas.openxmlformats.org/officeDocument/2006/relationships/image" Target="../media/image46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wmf"/><Relationship Id="rId2" Type="http://schemas.openxmlformats.org/officeDocument/2006/relationships/image" Target="../media/image48.wmf"/><Relationship Id="rId1" Type="http://schemas.openxmlformats.org/officeDocument/2006/relationships/image" Target="../media/image47.wmf"/><Relationship Id="rId5" Type="http://schemas.openxmlformats.org/officeDocument/2006/relationships/image" Target="../media/image51.wmf"/><Relationship Id="rId4" Type="http://schemas.openxmlformats.org/officeDocument/2006/relationships/image" Target="../media/image50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54.wmf"/><Relationship Id="rId2" Type="http://schemas.openxmlformats.org/officeDocument/2006/relationships/image" Target="../media/image53.wmf"/><Relationship Id="rId1" Type="http://schemas.openxmlformats.org/officeDocument/2006/relationships/image" Target="../media/image52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57.wmf"/><Relationship Id="rId2" Type="http://schemas.openxmlformats.org/officeDocument/2006/relationships/image" Target="../media/image56.wmf"/><Relationship Id="rId1" Type="http://schemas.openxmlformats.org/officeDocument/2006/relationships/image" Target="../media/image55.wmf"/><Relationship Id="rId4" Type="http://schemas.openxmlformats.org/officeDocument/2006/relationships/image" Target="../media/image58.wmf"/></Relationships>
</file>

<file path=ppt/drawings/_rels/vmlDrawing16.vml.rels><?xml version="1.0" encoding="UTF-8" standalone="yes"?>
<Relationships xmlns="http://schemas.openxmlformats.org/package/2006/relationships"><Relationship Id="rId8" Type="http://schemas.openxmlformats.org/officeDocument/2006/relationships/image" Target="../media/image66.wmf"/><Relationship Id="rId3" Type="http://schemas.openxmlformats.org/officeDocument/2006/relationships/image" Target="../media/image61.wmf"/><Relationship Id="rId7" Type="http://schemas.openxmlformats.org/officeDocument/2006/relationships/image" Target="../media/image65.wmf"/><Relationship Id="rId2" Type="http://schemas.openxmlformats.org/officeDocument/2006/relationships/image" Target="../media/image60.wmf"/><Relationship Id="rId1" Type="http://schemas.openxmlformats.org/officeDocument/2006/relationships/image" Target="../media/image59.wmf"/><Relationship Id="rId6" Type="http://schemas.openxmlformats.org/officeDocument/2006/relationships/image" Target="../media/image64.wmf"/><Relationship Id="rId5" Type="http://schemas.openxmlformats.org/officeDocument/2006/relationships/image" Target="../media/image63.wmf"/><Relationship Id="rId4" Type="http://schemas.openxmlformats.org/officeDocument/2006/relationships/image" Target="../media/image62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wmf"/><Relationship Id="rId2" Type="http://schemas.openxmlformats.org/officeDocument/2006/relationships/image" Target="../media/image48.wmf"/><Relationship Id="rId1" Type="http://schemas.openxmlformats.org/officeDocument/2006/relationships/image" Target="../media/image67.wmf"/><Relationship Id="rId5" Type="http://schemas.openxmlformats.org/officeDocument/2006/relationships/image" Target="../media/image51.wmf"/><Relationship Id="rId4" Type="http://schemas.openxmlformats.org/officeDocument/2006/relationships/image" Target="../media/image50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8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71.wmf"/><Relationship Id="rId2" Type="http://schemas.openxmlformats.org/officeDocument/2006/relationships/image" Target="../media/image70.wmf"/><Relationship Id="rId1" Type="http://schemas.openxmlformats.org/officeDocument/2006/relationships/image" Target="../media/image69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72.wmf"/></Relationships>
</file>

<file path=ppt/drawings/_rels/vmlDrawing21.vml.rels><?xml version="1.0" encoding="UTF-8" standalone="yes"?>
<Relationships xmlns="http://schemas.openxmlformats.org/package/2006/relationships"><Relationship Id="rId8" Type="http://schemas.openxmlformats.org/officeDocument/2006/relationships/image" Target="../media/image66.wmf"/><Relationship Id="rId3" Type="http://schemas.openxmlformats.org/officeDocument/2006/relationships/image" Target="../media/image61.wmf"/><Relationship Id="rId7" Type="http://schemas.openxmlformats.org/officeDocument/2006/relationships/image" Target="../media/image65.wmf"/><Relationship Id="rId2" Type="http://schemas.openxmlformats.org/officeDocument/2006/relationships/image" Target="../media/image60.wmf"/><Relationship Id="rId1" Type="http://schemas.openxmlformats.org/officeDocument/2006/relationships/image" Target="../media/image59.wmf"/><Relationship Id="rId6" Type="http://schemas.openxmlformats.org/officeDocument/2006/relationships/image" Target="../media/image64.wmf"/><Relationship Id="rId5" Type="http://schemas.openxmlformats.org/officeDocument/2006/relationships/image" Target="../media/image63.wmf"/><Relationship Id="rId4" Type="http://schemas.openxmlformats.org/officeDocument/2006/relationships/image" Target="../media/image73.w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6.wmf"/><Relationship Id="rId2" Type="http://schemas.openxmlformats.org/officeDocument/2006/relationships/image" Target="../media/image75.wmf"/><Relationship Id="rId1" Type="http://schemas.openxmlformats.org/officeDocument/2006/relationships/image" Target="../media/image74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7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8.wmf"/></Relationships>
</file>

<file path=ppt/drawings/_rels/vmlDrawing25.vml.rels><?xml version="1.0" encoding="UTF-8" standalone="yes"?>
<Relationships xmlns="http://schemas.openxmlformats.org/package/2006/relationships"><Relationship Id="rId2" Type="http://schemas.openxmlformats.org/officeDocument/2006/relationships/image" Target="../media/image80.wmf"/><Relationship Id="rId1" Type="http://schemas.openxmlformats.org/officeDocument/2006/relationships/image" Target="../media/image79.wmf"/></Relationships>
</file>

<file path=ppt/drawings/_rels/vmlDrawing26.vml.rels><?xml version="1.0" encoding="UTF-8" standalone="yes"?>
<Relationships xmlns="http://schemas.openxmlformats.org/package/2006/relationships"><Relationship Id="rId3" Type="http://schemas.openxmlformats.org/officeDocument/2006/relationships/image" Target="../media/image83.wmf"/><Relationship Id="rId2" Type="http://schemas.openxmlformats.org/officeDocument/2006/relationships/image" Target="../media/image82.wmf"/><Relationship Id="rId1" Type="http://schemas.openxmlformats.org/officeDocument/2006/relationships/image" Target="../media/image81.wmf"/><Relationship Id="rId6" Type="http://schemas.openxmlformats.org/officeDocument/2006/relationships/image" Target="../media/image86.wmf"/><Relationship Id="rId5" Type="http://schemas.openxmlformats.org/officeDocument/2006/relationships/image" Target="../media/image85.wmf"/><Relationship Id="rId4" Type="http://schemas.openxmlformats.org/officeDocument/2006/relationships/image" Target="../media/image84.wmf"/></Relationships>
</file>

<file path=ppt/drawings/_rels/vmlDrawing27.vml.rels><?xml version="1.0" encoding="UTF-8" standalone="yes"?>
<Relationships xmlns="http://schemas.openxmlformats.org/package/2006/relationships"><Relationship Id="rId3" Type="http://schemas.openxmlformats.org/officeDocument/2006/relationships/image" Target="../media/image89.wmf"/><Relationship Id="rId2" Type="http://schemas.openxmlformats.org/officeDocument/2006/relationships/image" Target="../media/image88.wmf"/><Relationship Id="rId1" Type="http://schemas.openxmlformats.org/officeDocument/2006/relationships/image" Target="../media/image87.wmf"/><Relationship Id="rId4" Type="http://schemas.openxmlformats.org/officeDocument/2006/relationships/image" Target="../media/image90.wmf"/></Relationships>
</file>

<file path=ppt/drawings/_rels/vmlDrawing28.vml.rels><?xml version="1.0" encoding="UTF-8" standalone="yes"?>
<Relationships xmlns="http://schemas.openxmlformats.org/package/2006/relationships"><Relationship Id="rId2" Type="http://schemas.openxmlformats.org/officeDocument/2006/relationships/image" Target="../media/image92.wmf"/><Relationship Id="rId1" Type="http://schemas.openxmlformats.org/officeDocument/2006/relationships/image" Target="../media/image91.wmf"/></Relationships>
</file>

<file path=ppt/drawings/_rels/vmlDrawing29.vml.rels><?xml version="1.0" encoding="UTF-8" standalone="yes"?>
<Relationships xmlns="http://schemas.openxmlformats.org/package/2006/relationships"><Relationship Id="rId2" Type="http://schemas.openxmlformats.org/officeDocument/2006/relationships/image" Target="../media/image94.wmf"/><Relationship Id="rId1" Type="http://schemas.openxmlformats.org/officeDocument/2006/relationships/image" Target="../media/image93.wmf"/></Relationships>
</file>

<file path=ppt/drawings/_rels/vmlDrawing30.vml.rels><?xml version="1.0" encoding="UTF-8" standalone="yes"?>
<Relationships xmlns="http://schemas.openxmlformats.org/package/2006/relationships"><Relationship Id="rId3" Type="http://schemas.openxmlformats.org/officeDocument/2006/relationships/image" Target="../media/image97.wmf"/><Relationship Id="rId2" Type="http://schemas.openxmlformats.org/officeDocument/2006/relationships/image" Target="../media/image96.wmf"/><Relationship Id="rId1" Type="http://schemas.openxmlformats.org/officeDocument/2006/relationships/image" Target="../media/image95.wmf"/></Relationships>
</file>

<file path=ppt/drawings/_rels/vmlDrawing3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wmf"/><Relationship Id="rId2" Type="http://schemas.openxmlformats.org/officeDocument/2006/relationships/image" Target="../media/image99.wmf"/><Relationship Id="rId1" Type="http://schemas.openxmlformats.org/officeDocument/2006/relationships/image" Target="../media/image98.wmf"/></Relationships>
</file>

<file path=ppt/drawings/_rels/vmlDrawing3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wmf"/><Relationship Id="rId1" Type="http://schemas.openxmlformats.org/officeDocument/2006/relationships/image" Target="../media/image101.wmf"/></Relationships>
</file>

<file path=ppt/drawings/_rels/vmlDrawing3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wmf"/><Relationship Id="rId2" Type="http://schemas.openxmlformats.org/officeDocument/2006/relationships/image" Target="../media/image103.wmf"/><Relationship Id="rId1" Type="http://schemas.openxmlformats.org/officeDocument/2006/relationships/image" Target="../media/image9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DD736C-E96C-4F0E-BD24-09E4EAEE849D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1FAC77-92F7-4252-AE48-F98416559E1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808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215E2FF-C0EB-4935-BC04-497B0062C444}" type="slidenum">
              <a:rPr lang="ru-RU" altLang="ru-RU" sz="1200">
                <a:latin typeface="Times New Roman" panose="02020603050405020304" pitchFamily="18" charset="0"/>
              </a:rPr>
              <a:pPr/>
              <a:t>17</a:t>
            </a:fld>
            <a:endParaRPr lang="ru-RU" altLang="ru-RU" sz="1200">
              <a:latin typeface="Times New Roman" panose="02020603050405020304" pitchFamily="18" charset="0"/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altLang="ru-RU"/>
              <a:t>Параметры, необходимые для статистического расчета термодинамических величин (констант равновесия!).</a:t>
            </a:r>
          </a:p>
        </p:txBody>
      </p:sp>
    </p:spTree>
    <p:extLst>
      <p:ext uri="{BB962C8B-B14F-4D97-AF65-F5344CB8AC3E}">
        <p14:creationId xmlns:p14="http://schemas.microsoft.com/office/powerpoint/2010/main" val="22980458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A0884C-D125-40CD-B38A-BE82B5CF7E75}" type="slidenum">
              <a:rPr lang="ru-RU" altLang="ru-RU"/>
              <a:pPr/>
              <a:t>20</a:t>
            </a:fld>
            <a:endParaRPr lang="ru-RU" altLang="ru-RU"/>
          </a:p>
        </p:txBody>
      </p:sp>
      <p:sp>
        <p:nvSpPr>
          <p:cNvPr id="203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/>
              <a:t>Сравнение расчета электронной суммы по состояниям (площадь красных прямоугольников) и интеграла по электронным состояниям (площадь под синей кривой). Видим, что, если </a:t>
            </a:r>
            <a:r>
              <a:rPr lang="el-GR" altLang="ru-RU">
                <a:cs typeface="Times New Roman" panose="02020603050405020304" pitchFamily="18" charset="0"/>
              </a:rPr>
              <a:t>θ</a:t>
            </a:r>
            <a:r>
              <a:rPr lang="ru-RU" altLang="ru-RU">
                <a:cs typeface="Times New Roman" panose="02020603050405020304" pitchFamily="18" charset="0"/>
              </a:rPr>
              <a:t> много больше Т, интеграл не может использоваться для расчета </a:t>
            </a:r>
            <a:r>
              <a:rPr lang="en-US" altLang="ru-RU">
                <a:cs typeface="Times New Roman" panose="02020603050405020304" pitchFamily="18" charset="0"/>
              </a:rPr>
              <a:t>Q</a:t>
            </a:r>
            <a:r>
              <a:rPr lang="ru-RU" altLang="ru-RU"/>
              <a:t>. При расчете </a:t>
            </a:r>
            <a:r>
              <a:rPr lang="en-US" altLang="ru-RU"/>
              <a:t>Q </a:t>
            </a:r>
            <a:r>
              <a:rPr lang="ru-RU" altLang="ru-RU"/>
              <a:t>всеми слагаемыми кроме «нулевого» можно пренебречь!</a:t>
            </a:r>
          </a:p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591559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1D650C5-A070-4558-A0E0-8ADA54C77EDA}" type="slidenum">
              <a:rPr lang="ru-RU" altLang="ru-RU"/>
              <a:pPr/>
              <a:t>23</a:t>
            </a:fld>
            <a:endParaRPr lang="ru-RU" altLang="ru-RU"/>
          </a:p>
        </p:txBody>
      </p:sp>
      <p:sp>
        <p:nvSpPr>
          <p:cNvPr id="206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/>
              <a:t>Зависимость теплоемкости атома хлора от температуры. Редкий случай, когда первый электронный уровень находится не слишком далеко от нулевого и его нужно учитывать при расчете электронной суммы по состояниям.</a:t>
            </a:r>
          </a:p>
        </p:txBody>
      </p:sp>
    </p:spTree>
    <p:extLst>
      <p:ext uri="{BB962C8B-B14F-4D97-AF65-F5344CB8AC3E}">
        <p14:creationId xmlns:p14="http://schemas.microsoft.com/office/powerpoint/2010/main" val="3661806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57C2301-0203-48B8-BC7F-93A4BDF535AB}" type="slidenum">
              <a:rPr lang="ru-RU" altLang="ru-RU" sz="1200">
                <a:latin typeface="Times New Roman" panose="02020603050405020304" pitchFamily="18" charset="0"/>
              </a:rPr>
              <a:pPr/>
              <a:t>25</a:t>
            </a:fld>
            <a:endParaRPr lang="ru-RU" altLang="ru-RU" sz="1200">
              <a:latin typeface="Times New Roman" panose="02020603050405020304" pitchFamily="18" charset="0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altLang="ru-RU"/>
              <a:t>Характеристическая температура </a:t>
            </a:r>
            <a:r>
              <a:rPr lang="el-GR" altLang="ru-RU">
                <a:cs typeface="Times New Roman" panose="02020603050405020304" pitchFamily="18" charset="0"/>
              </a:rPr>
              <a:t>θ</a:t>
            </a:r>
            <a:r>
              <a:rPr lang="ru-RU" altLang="ru-RU">
                <a:cs typeface="Times New Roman" panose="02020603050405020304" pitchFamily="18" charset="0"/>
              </a:rPr>
              <a:t> </a:t>
            </a:r>
            <a:r>
              <a:rPr lang="ru-RU" altLang="ru-RU"/>
              <a:t>определяет расстояния между энергетическими уровнями.</a:t>
            </a:r>
          </a:p>
        </p:txBody>
      </p:sp>
    </p:spTree>
    <p:extLst>
      <p:ext uri="{BB962C8B-B14F-4D97-AF65-F5344CB8AC3E}">
        <p14:creationId xmlns:p14="http://schemas.microsoft.com/office/powerpoint/2010/main" val="14790693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A0884C-D125-40CD-B38A-BE82B5CF7E75}" type="slidenum">
              <a:rPr lang="ru-RU" altLang="ru-RU"/>
              <a:pPr/>
              <a:t>26</a:t>
            </a:fld>
            <a:endParaRPr lang="ru-RU" altLang="ru-RU"/>
          </a:p>
        </p:txBody>
      </p:sp>
      <p:sp>
        <p:nvSpPr>
          <p:cNvPr id="203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/>
              <a:t>Сравнение расчета электронной суммы по состояниям (площадь красных прямоугольников) и интеграла по электронным состояниям (площадь под синей кривой). Видим, что, если </a:t>
            </a:r>
            <a:r>
              <a:rPr lang="el-GR" altLang="ru-RU">
                <a:cs typeface="Times New Roman" panose="02020603050405020304" pitchFamily="18" charset="0"/>
              </a:rPr>
              <a:t>θ</a:t>
            </a:r>
            <a:r>
              <a:rPr lang="ru-RU" altLang="ru-RU">
                <a:cs typeface="Times New Roman" panose="02020603050405020304" pitchFamily="18" charset="0"/>
              </a:rPr>
              <a:t> много больше Т, интеграл не может использоваться для расчета </a:t>
            </a:r>
            <a:r>
              <a:rPr lang="en-US" altLang="ru-RU">
                <a:cs typeface="Times New Roman" panose="02020603050405020304" pitchFamily="18" charset="0"/>
              </a:rPr>
              <a:t>Q</a:t>
            </a:r>
            <a:r>
              <a:rPr lang="ru-RU" altLang="ru-RU"/>
              <a:t>. При расчете </a:t>
            </a:r>
            <a:r>
              <a:rPr lang="en-US" altLang="ru-RU"/>
              <a:t>Q </a:t>
            </a:r>
            <a:r>
              <a:rPr lang="ru-RU" altLang="ru-RU"/>
              <a:t>всеми слагаемыми кроме «нулевого» можно пренебречь!</a:t>
            </a:r>
          </a:p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040370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57C2301-0203-48B8-BC7F-93A4BDF535AB}" type="slidenum">
              <a:rPr lang="ru-RU" altLang="ru-RU" sz="1200">
                <a:latin typeface="Times New Roman" panose="02020603050405020304" pitchFamily="18" charset="0"/>
              </a:rPr>
              <a:pPr/>
              <a:t>31</a:t>
            </a:fld>
            <a:endParaRPr lang="ru-RU" altLang="ru-RU" sz="1200">
              <a:latin typeface="Times New Roman" panose="02020603050405020304" pitchFamily="18" charset="0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altLang="ru-RU"/>
              <a:t>Характеристическая температура </a:t>
            </a:r>
            <a:r>
              <a:rPr lang="el-GR" altLang="ru-RU">
                <a:cs typeface="Times New Roman" panose="02020603050405020304" pitchFamily="18" charset="0"/>
              </a:rPr>
              <a:t>θ</a:t>
            </a:r>
            <a:r>
              <a:rPr lang="ru-RU" altLang="ru-RU">
                <a:cs typeface="Times New Roman" panose="02020603050405020304" pitchFamily="18" charset="0"/>
              </a:rPr>
              <a:t> </a:t>
            </a:r>
            <a:r>
              <a:rPr lang="ru-RU" altLang="ru-RU"/>
              <a:t>определяет расстояния между энергетическими уровнями.</a:t>
            </a:r>
          </a:p>
        </p:txBody>
      </p:sp>
    </p:spTree>
    <p:extLst>
      <p:ext uri="{BB962C8B-B14F-4D97-AF65-F5344CB8AC3E}">
        <p14:creationId xmlns:p14="http://schemas.microsoft.com/office/powerpoint/2010/main" val="5724598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2C4F80-226D-4B20-853C-67D409E62C65}" type="slidenum">
              <a:rPr lang="ru-RU" altLang="ru-RU"/>
              <a:pPr/>
              <a:t>32</a:t>
            </a:fld>
            <a:endParaRPr lang="ru-RU" altLang="ru-RU"/>
          </a:p>
        </p:txBody>
      </p:sp>
      <p:sp>
        <p:nvSpPr>
          <p:cNvPr id="158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/>
              <a:t>Формулы для расчета вращательных сумм по состоянию.</a:t>
            </a:r>
            <a:r>
              <a:rPr lang="en-US" altLang="ru-RU"/>
              <a:t> </a:t>
            </a:r>
            <a:r>
              <a:rPr lang="el-GR" altLang="ru-RU">
                <a:cs typeface="Times New Roman" panose="02020603050405020304" pitchFamily="18" charset="0"/>
              </a:rPr>
              <a:t>σ</a:t>
            </a:r>
            <a:r>
              <a:rPr lang="en-US" altLang="ru-RU">
                <a:cs typeface="Times New Roman" panose="02020603050405020304" pitchFamily="18" charset="0"/>
              </a:rPr>
              <a:t>- </a:t>
            </a:r>
            <a:r>
              <a:rPr lang="ru-RU" altLang="ru-RU">
                <a:cs typeface="Times New Roman" panose="02020603050405020304" pitchFamily="18" charset="0"/>
              </a:rPr>
              <a:t>число симметрий, равно 2 для любой гомоядерной двухатомной молекулы.</a:t>
            </a:r>
            <a:endParaRPr lang="el-GR" altLang="ru-RU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79176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9616A70-F9F6-46E2-888D-99B92A00004D}" type="slidenum">
              <a:rPr lang="ru-RU" altLang="ru-RU"/>
              <a:pPr/>
              <a:t>35</a:t>
            </a:fld>
            <a:endParaRPr lang="ru-RU" altLang="ru-RU"/>
          </a:p>
        </p:txBody>
      </p:sp>
      <p:sp>
        <p:nvSpPr>
          <p:cNvPr id="12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/>
              <a:t>Эмпирический потенциал для внутреннего  вращения в молекуле этана, энергия зависит от угла поворота </a:t>
            </a:r>
            <a:r>
              <a:rPr lang="el-GR" altLang="ru-RU">
                <a:cs typeface="Times New Roman" panose="02020603050405020304" pitchFamily="18" charset="0"/>
              </a:rPr>
              <a:t>φ</a:t>
            </a:r>
            <a:r>
              <a:rPr lang="ru-RU" altLang="ru-RU">
                <a:cs typeface="Times New Roman" panose="02020603050405020304" pitchFamily="18" charset="0"/>
              </a:rPr>
              <a:t>.</a:t>
            </a:r>
            <a:endParaRPr lang="el-GR" altLang="ru-RU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81672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887D921-99CB-40A0-A235-9714AAB217BF}" type="slidenum">
              <a:rPr lang="ru-RU" altLang="ru-RU"/>
              <a:pPr/>
              <a:t>36</a:t>
            </a:fld>
            <a:endParaRPr lang="ru-RU" altLang="ru-RU"/>
          </a:p>
        </p:txBody>
      </p:sp>
      <p:sp>
        <p:nvSpPr>
          <p:cNvPr id="128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/>
              <a:t>Сумма по состояниям для внутреннего вращения. Верхняя строчка – для заторможенного внутреннего вращения, нижняя – для свободного внутреннего вращения. Эмпирическая формула!</a:t>
            </a:r>
          </a:p>
        </p:txBody>
      </p:sp>
    </p:spTree>
    <p:extLst>
      <p:ext uri="{BB962C8B-B14F-4D97-AF65-F5344CB8AC3E}">
        <p14:creationId xmlns:p14="http://schemas.microsoft.com/office/powerpoint/2010/main" val="20746901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E3AE1ED-1FB6-47D6-B12B-89FDE8BC68AF}" type="slidenum">
              <a:rPr lang="ru-RU" altLang="ru-RU"/>
              <a:pPr/>
              <a:t>41</a:t>
            </a:fld>
            <a:endParaRPr lang="ru-RU" altLang="ru-RU"/>
          </a:p>
        </p:txBody>
      </p:sp>
      <p:sp>
        <p:nvSpPr>
          <p:cNvPr id="150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/>
              <a:t>На возможные вращательные состояния гомоядерной молекулы Н</a:t>
            </a:r>
            <a:r>
              <a:rPr lang="ru-RU" altLang="ru-RU" baseline="-25000"/>
              <a:t>2</a:t>
            </a:r>
            <a:r>
              <a:rPr lang="ru-RU" altLang="ru-RU"/>
              <a:t> накладываются ограничения, обусловленные симметрией волновой функции. При симметричном спиновом состоянии ядер (ортоводород) реализуются только вращательные состояния с нечетными </a:t>
            </a:r>
            <a:r>
              <a:rPr lang="en-US" altLang="ru-RU"/>
              <a:t>J</a:t>
            </a:r>
            <a:r>
              <a:rPr lang="ru-RU" altLang="ru-RU"/>
              <a:t>, при антисимметричном состоянии (параводород) – только с четными </a:t>
            </a:r>
            <a:r>
              <a:rPr lang="en-US" altLang="ru-RU"/>
              <a:t>J (</a:t>
            </a:r>
            <a:r>
              <a:rPr lang="ru-RU" altLang="ru-RU"/>
              <a:t>рисунок внизу). Вращательная сумма по состояниям с нечетными </a:t>
            </a:r>
            <a:r>
              <a:rPr lang="en-US" altLang="ru-RU"/>
              <a:t>J</a:t>
            </a:r>
            <a:r>
              <a:rPr lang="ru-RU" altLang="ru-RU"/>
              <a:t>, </a:t>
            </a:r>
            <a:r>
              <a:rPr lang="en-US" altLang="ru-RU"/>
              <a:t>Q</a:t>
            </a:r>
            <a:r>
              <a:rPr lang="ru-RU" altLang="ru-RU" baseline="-25000"/>
              <a:t>вр</a:t>
            </a:r>
            <a:r>
              <a:rPr lang="en-US" altLang="ru-RU"/>
              <a:t>(s)</a:t>
            </a:r>
            <a:r>
              <a:rPr lang="ru-RU" altLang="ru-RU"/>
              <a:t>,</a:t>
            </a:r>
            <a:r>
              <a:rPr lang="en-US" altLang="ru-RU"/>
              <a:t> </a:t>
            </a:r>
            <a:r>
              <a:rPr lang="ru-RU" altLang="ru-RU"/>
              <a:t>равна сумме по состояниям с четными </a:t>
            </a:r>
            <a:r>
              <a:rPr lang="en-US" altLang="ru-RU"/>
              <a:t>J</a:t>
            </a:r>
            <a:r>
              <a:rPr lang="ru-RU" altLang="ru-RU"/>
              <a:t>, </a:t>
            </a:r>
            <a:r>
              <a:rPr lang="en-US" altLang="ru-RU"/>
              <a:t>Q</a:t>
            </a:r>
            <a:r>
              <a:rPr lang="ru-RU" altLang="ru-RU" baseline="-25000"/>
              <a:t>вр</a:t>
            </a:r>
            <a:r>
              <a:rPr lang="en-US" altLang="ru-RU"/>
              <a:t>(as).</a:t>
            </a: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525345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010C2A2-96C4-4001-A383-4AAFC6ED22F7}" type="slidenum">
              <a:rPr lang="ru-RU" altLang="ru-RU"/>
              <a:pPr/>
              <a:t>45</a:t>
            </a:fld>
            <a:endParaRPr lang="ru-RU" altLang="ru-RU"/>
          </a:p>
        </p:txBody>
      </p:sp>
      <p:sp>
        <p:nvSpPr>
          <p:cNvPr id="148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/>
              <a:t>Оценка разности между суммой и интегралом по состоянию для вращательного движения, две верхние строчки. Суммирование нельзя заменить интегрированием, когда характеристическая температура выше температуры системы, в этом случае необходимо считать сумму (третья строчка).</a:t>
            </a:r>
          </a:p>
        </p:txBody>
      </p:sp>
    </p:spTree>
    <p:extLst>
      <p:ext uri="{BB962C8B-B14F-4D97-AF65-F5344CB8AC3E}">
        <p14:creationId xmlns:p14="http://schemas.microsoft.com/office/powerpoint/2010/main" val="20107444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8783C-4F23-484F-B8AA-244E700B01DB}" type="datetime1">
              <a:rPr lang="ru-RU" smtClean="0"/>
              <a:t>28.09.2026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EC3F-5CC1-4266-BB55-10002CA39E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82815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51DC1-EFEE-4CA0-BDA0-65C7B52C5608}" type="datetime1">
              <a:rPr lang="ru-RU" smtClean="0"/>
              <a:t>28.09.2026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EC3F-5CC1-4266-BB55-10002CA39E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4314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81CDF-1D96-44AD-A6FD-B1F9A675BCDF}" type="datetime1">
              <a:rPr lang="ru-RU" smtClean="0"/>
              <a:t>28.09.2026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EC3F-5CC1-4266-BB55-10002CA39E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1711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73756-35FA-41E2-9A8F-A83EF38FAB22}" type="datetime1">
              <a:rPr lang="ru-RU" smtClean="0"/>
              <a:t>28.09.2026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EC3F-5CC1-4266-BB55-10002CA39E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90226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F7342-8278-4D71-A849-AD6DAC844CFD}" type="datetime1">
              <a:rPr lang="ru-RU" smtClean="0"/>
              <a:t>28.09.2026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EC3F-5CC1-4266-BB55-10002CA39E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344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56E9A-0FFF-401A-A9D2-BC1D315A4D90}" type="datetime1">
              <a:rPr lang="ru-RU" smtClean="0"/>
              <a:t>28.09.2026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EC3F-5CC1-4266-BB55-10002CA39E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4083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0296D-A73B-4FB2-9C10-0661C9EAD7A7}" type="datetime1">
              <a:rPr lang="ru-RU" smtClean="0"/>
              <a:t>28.09.2026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EC3F-5CC1-4266-BB55-10002CA39E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575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0F069-2BC0-46BE-8BC6-04EDF23BD634}" type="datetime1">
              <a:rPr lang="ru-RU" smtClean="0"/>
              <a:t>28.09.2026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EC3F-5CC1-4266-BB55-10002CA39E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87623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8B284-6263-4EBC-A33F-DEC61665743D}" type="datetime1">
              <a:rPr lang="ru-RU" smtClean="0"/>
              <a:t>28.09.2026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EC3F-5CC1-4266-BB55-10002CA39E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72907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0E1DA-B6DB-41C2-95C7-FDE806651D5B}" type="datetime1">
              <a:rPr lang="ru-RU" smtClean="0"/>
              <a:t>28.09.2026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EC3F-5CC1-4266-BB55-10002CA39E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4224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30DF7-EF47-417B-A77C-961F2ECEDC58}" type="datetime1">
              <a:rPr lang="ru-RU" smtClean="0"/>
              <a:t>28.09.2026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EC3F-5CC1-4266-BB55-10002CA39E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2576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0431C6-C81A-45F2-91F8-7066A94618B1}" type="datetime1">
              <a:rPr lang="ru-RU" smtClean="0"/>
              <a:t>28.09.2026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FEEC3F-5CC1-4266-BB55-10002CA39E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5950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3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12" Type="http://schemas.openxmlformats.org/officeDocument/2006/relationships/image" Target="../media/image10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7.wmf"/><Relationship Id="rId11" Type="http://schemas.openxmlformats.org/officeDocument/2006/relationships/oleObject" Target="../embeddings/oleObject10.bin"/><Relationship Id="rId5" Type="http://schemas.openxmlformats.org/officeDocument/2006/relationships/oleObject" Target="../embeddings/oleObject7.bin"/><Relationship Id="rId10" Type="http://schemas.openxmlformats.org/officeDocument/2006/relationships/image" Target="../media/image9.wmf"/><Relationship Id="rId4" Type="http://schemas.openxmlformats.org/officeDocument/2006/relationships/image" Target="../media/image6.wmf"/><Relationship Id="rId9" Type="http://schemas.openxmlformats.org/officeDocument/2006/relationships/oleObject" Target="../embeddings/oleObject9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13" Type="http://schemas.openxmlformats.org/officeDocument/2006/relationships/oleObject" Target="../embeddings/oleObject16.bin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12" Type="http://schemas.openxmlformats.org/officeDocument/2006/relationships/image" Target="../media/image15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2.wmf"/><Relationship Id="rId11" Type="http://schemas.openxmlformats.org/officeDocument/2006/relationships/oleObject" Target="../embeddings/oleObject15.bin"/><Relationship Id="rId5" Type="http://schemas.openxmlformats.org/officeDocument/2006/relationships/oleObject" Target="../embeddings/oleObject12.bin"/><Relationship Id="rId10" Type="http://schemas.openxmlformats.org/officeDocument/2006/relationships/image" Target="../media/image14.wmf"/><Relationship Id="rId4" Type="http://schemas.openxmlformats.org/officeDocument/2006/relationships/image" Target="../media/image11.wmf"/><Relationship Id="rId9" Type="http://schemas.openxmlformats.org/officeDocument/2006/relationships/oleObject" Target="../embeddings/oleObject14.bin"/><Relationship Id="rId14" Type="http://schemas.openxmlformats.org/officeDocument/2006/relationships/image" Target="../media/image16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7.w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3" Type="http://schemas.openxmlformats.org/officeDocument/2006/relationships/oleObject" Target="../embeddings/oleObject18.bin"/><Relationship Id="rId7" Type="http://schemas.openxmlformats.org/officeDocument/2006/relationships/oleObject" Target="../embeddings/oleObject20.bin"/><Relationship Id="rId12" Type="http://schemas.openxmlformats.org/officeDocument/2006/relationships/image" Target="../media/image2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9.wmf"/><Relationship Id="rId11" Type="http://schemas.openxmlformats.org/officeDocument/2006/relationships/oleObject" Target="../embeddings/oleObject22.bin"/><Relationship Id="rId5" Type="http://schemas.openxmlformats.org/officeDocument/2006/relationships/oleObject" Target="../embeddings/oleObject19.bin"/><Relationship Id="rId10" Type="http://schemas.openxmlformats.org/officeDocument/2006/relationships/image" Target="../media/image21.wmf"/><Relationship Id="rId4" Type="http://schemas.openxmlformats.org/officeDocument/2006/relationships/image" Target="../media/image18.wmf"/><Relationship Id="rId9" Type="http://schemas.openxmlformats.org/officeDocument/2006/relationships/oleObject" Target="../embeddings/oleObject21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13" Type="http://schemas.openxmlformats.org/officeDocument/2006/relationships/oleObject" Target="../embeddings/oleObject28.bin"/><Relationship Id="rId3" Type="http://schemas.openxmlformats.org/officeDocument/2006/relationships/oleObject" Target="../embeddings/oleObject23.bin"/><Relationship Id="rId7" Type="http://schemas.openxmlformats.org/officeDocument/2006/relationships/oleObject" Target="../embeddings/oleObject25.bin"/><Relationship Id="rId12" Type="http://schemas.openxmlformats.org/officeDocument/2006/relationships/image" Target="../media/image27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4.wmf"/><Relationship Id="rId11" Type="http://schemas.openxmlformats.org/officeDocument/2006/relationships/oleObject" Target="../embeddings/oleObject27.bin"/><Relationship Id="rId5" Type="http://schemas.openxmlformats.org/officeDocument/2006/relationships/oleObject" Target="../embeddings/oleObject24.bin"/><Relationship Id="rId10" Type="http://schemas.openxmlformats.org/officeDocument/2006/relationships/image" Target="../media/image26.wmf"/><Relationship Id="rId4" Type="http://schemas.openxmlformats.org/officeDocument/2006/relationships/image" Target="../media/image23.wmf"/><Relationship Id="rId9" Type="http://schemas.openxmlformats.org/officeDocument/2006/relationships/oleObject" Target="../embeddings/oleObject26.bin"/><Relationship Id="rId14" Type="http://schemas.openxmlformats.org/officeDocument/2006/relationships/image" Target="../media/image28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wmf"/><Relationship Id="rId13" Type="http://schemas.openxmlformats.org/officeDocument/2006/relationships/oleObject" Target="../embeddings/oleObject34.bin"/><Relationship Id="rId3" Type="http://schemas.openxmlformats.org/officeDocument/2006/relationships/oleObject" Target="../embeddings/oleObject29.bin"/><Relationship Id="rId7" Type="http://schemas.openxmlformats.org/officeDocument/2006/relationships/oleObject" Target="../embeddings/oleObject31.bin"/><Relationship Id="rId12" Type="http://schemas.openxmlformats.org/officeDocument/2006/relationships/image" Target="../media/image33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0.wmf"/><Relationship Id="rId11" Type="http://schemas.openxmlformats.org/officeDocument/2006/relationships/oleObject" Target="../embeddings/oleObject33.bin"/><Relationship Id="rId5" Type="http://schemas.openxmlformats.org/officeDocument/2006/relationships/oleObject" Target="../embeddings/oleObject30.bin"/><Relationship Id="rId10" Type="http://schemas.openxmlformats.org/officeDocument/2006/relationships/image" Target="../media/image32.wmf"/><Relationship Id="rId4" Type="http://schemas.openxmlformats.org/officeDocument/2006/relationships/image" Target="../media/image29.wmf"/><Relationship Id="rId9" Type="http://schemas.openxmlformats.org/officeDocument/2006/relationships/oleObject" Target="../embeddings/oleObject32.bin"/><Relationship Id="rId14" Type="http://schemas.openxmlformats.org/officeDocument/2006/relationships/image" Target="../media/image34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wmf"/><Relationship Id="rId3" Type="http://schemas.openxmlformats.org/officeDocument/2006/relationships/oleObject" Target="../embeddings/oleObject35.bin"/><Relationship Id="rId7" Type="http://schemas.openxmlformats.org/officeDocument/2006/relationships/oleObject" Target="../embeddings/oleObject3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6.wmf"/><Relationship Id="rId5" Type="http://schemas.openxmlformats.org/officeDocument/2006/relationships/oleObject" Target="../embeddings/oleObject36.bin"/><Relationship Id="rId10" Type="http://schemas.openxmlformats.org/officeDocument/2006/relationships/image" Target="../media/image38.wmf"/><Relationship Id="rId4" Type="http://schemas.openxmlformats.org/officeDocument/2006/relationships/image" Target="../media/image35.wmf"/><Relationship Id="rId9" Type="http://schemas.openxmlformats.org/officeDocument/2006/relationships/oleObject" Target="../embeddings/oleObject38.bin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wmf"/><Relationship Id="rId3" Type="http://schemas.openxmlformats.org/officeDocument/2006/relationships/oleObject" Target="../embeddings/oleObject39.bin"/><Relationship Id="rId7" Type="http://schemas.openxmlformats.org/officeDocument/2006/relationships/oleObject" Target="../embeddings/oleObject4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40.wmf"/><Relationship Id="rId5" Type="http://schemas.openxmlformats.org/officeDocument/2006/relationships/oleObject" Target="../embeddings/oleObject40.bin"/><Relationship Id="rId10" Type="http://schemas.openxmlformats.org/officeDocument/2006/relationships/image" Target="../media/image42.wmf"/><Relationship Id="rId4" Type="http://schemas.openxmlformats.org/officeDocument/2006/relationships/image" Target="../media/image39.wmf"/><Relationship Id="rId9" Type="http://schemas.openxmlformats.org/officeDocument/2006/relationships/oleObject" Target="../embeddings/oleObject42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wmf"/><Relationship Id="rId3" Type="http://schemas.openxmlformats.org/officeDocument/2006/relationships/oleObject" Target="../embeddings/oleObject43.bin"/><Relationship Id="rId7" Type="http://schemas.openxmlformats.org/officeDocument/2006/relationships/oleObject" Target="../embeddings/oleObject45.bin"/><Relationship Id="rId12" Type="http://schemas.openxmlformats.org/officeDocument/2006/relationships/image" Target="../media/image4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44.wmf"/><Relationship Id="rId11" Type="http://schemas.openxmlformats.org/officeDocument/2006/relationships/oleObject" Target="../embeddings/oleObject47.bin"/><Relationship Id="rId5" Type="http://schemas.openxmlformats.org/officeDocument/2006/relationships/oleObject" Target="../embeddings/oleObject44.bin"/><Relationship Id="rId10" Type="http://schemas.openxmlformats.org/officeDocument/2006/relationships/image" Target="../media/image46.wmf"/><Relationship Id="rId4" Type="http://schemas.openxmlformats.org/officeDocument/2006/relationships/image" Target="../media/image43.wmf"/><Relationship Id="rId9" Type="http://schemas.openxmlformats.org/officeDocument/2006/relationships/oleObject" Target="../embeddings/oleObject46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0.bin"/><Relationship Id="rId13" Type="http://schemas.openxmlformats.org/officeDocument/2006/relationships/image" Target="../media/image51.wmf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48.wmf"/><Relationship Id="rId12" Type="http://schemas.openxmlformats.org/officeDocument/2006/relationships/oleObject" Target="../embeddings/oleObject5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49.bin"/><Relationship Id="rId11" Type="http://schemas.openxmlformats.org/officeDocument/2006/relationships/image" Target="../media/image50.wmf"/><Relationship Id="rId5" Type="http://schemas.openxmlformats.org/officeDocument/2006/relationships/image" Target="../media/image47.wmf"/><Relationship Id="rId10" Type="http://schemas.openxmlformats.org/officeDocument/2006/relationships/oleObject" Target="../embeddings/oleObject51.bin"/><Relationship Id="rId4" Type="http://schemas.openxmlformats.org/officeDocument/2006/relationships/oleObject" Target="../embeddings/oleObject48.bin"/><Relationship Id="rId9" Type="http://schemas.openxmlformats.org/officeDocument/2006/relationships/image" Target="../media/image49.w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wmf"/><Relationship Id="rId3" Type="http://schemas.openxmlformats.org/officeDocument/2006/relationships/oleObject" Target="../embeddings/oleObject53.bin"/><Relationship Id="rId7" Type="http://schemas.openxmlformats.org/officeDocument/2006/relationships/oleObject" Target="../embeddings/oleObject5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53.wmf"/><Relationship Id="rId5" Type="http://schemas.openxmlformats.org/officeDocument/2006/relationships/oleObject" Target="../embeddings/oleObject54.bin"/><Relationship Id="rId4" Type="http://schemas.openxmlformats.org/officeDocument/2006/relationships/image" Target="../media/image52.w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8.bin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56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57.bin"/><Relationship Id="rId11" Type="http://schemas.openxmlformats.org/officeDocument/2006/relationships/image" Target="../media/image58.wmf"/><Relationship Id="rId5" Type="http://schemas.openxmlformats.org/officeDocument/2006/relationships/image" Target="../media/image55.wmf"/><Relationship Id="rId10" Type="http://schemas.openxmlformats.org/officeDocument/2006/relationships/oleObject" Target="../embeddings/oleObject59.bin"/><Relationship Id="rId4" Type="http://schemas.openxmlformats.org/officeDocument/2006/relationships/oleObject" Target="../embeddings/oleObject56.bin"/><Relationship Id="rId9" Type="http://schemas.openxmlformats.org/officeDocument/2006/relationships/image" Target="../media/image57.w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2.bin"/><Relationship Id="rId13" Type="http://schemas.openxmlformats.org/officeDocument/2006/relationships/image" Target="../media/image63.wmf"/><Relationship Id="rId18" Type="http://schemas.openxmlformats.org/officeDocument/2006/relationships/oleObject" Target="../embeddings/oleObject67.bin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60.wmf"/><Relationship Id="rId12" Type="http://schemas.openxmlformats.org/officeDocument/2006/relationships/oleObject" Target="../embeddings/oleObject64.bin"/><Relationship Id="rId17" Type="http://schemas.openxmlformats.org/officeDocument/2006/relationships/image" Target="../media/image65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66.bin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61.bin"/><Relationship Id="rId11" Type="http://schemas.openxmlformats.org/officeDocument/2006/relationships/image" Target="../media/image62.wmf"/><Relationship Id="rId5" Type="http://schemas.openxmlformats.org/officeDocument/2006/relationships/image" Target="../media/image59.wmf"/><Relationship Id="rId15" Type="http://schemas.openxmlformats.org/officeDocument/2006/relationships/image" Target="../media/image64.wmf"/><Relationship Id="rId10" Type="http://schemas.openxmlformats.org/officeDocument/2006/relationships/oleObject" Target="../embeddings/oleObject63.bin"/><Relationship Id="rId19" Type="http://schemas.openxmlformats.org/officeDocument/2006/relationships/image" Target="../media/image66.wmf"/><Relationship Id="rId4" Type="http://schemas.openxmlformats.org/officeDocument/2006/relationships/oleObject" Target="../embeddings/oleObject60.bin"/><Relationship Id="rId9" Type="http://schemas.openxmlformats.org/officeDocument/2006/relationships/image" Target="../media/image61.wmf"/><Relationship Id="rId14" Type="http://schemas.openxmlformats.org/officeDocument/2006/relationships/oleObject" Target="../embeddings/oleObject65.bin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0.bin"/><Relationship Id="rId13" Type="http://schemas.openxmlformats.org/officeDocument/2006/relationships/image" Target="../media/image51.wmf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48.wmf"/><Relationship Id="rId12" Type="http://schemas.openxmlformats.org/officeDocument/2006/relationships/oleObject" Target="../embeddings/oleObject7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69.bin"/><Relationship Id="rId11" Type="http://schemas.openxmlformats.org/officeDocument/2006/relationships/image" Target="../media/image50.wmf"/><Relationship Id="rId5" Type="http://schemas.openxmlformats.org/officeDocument/2006/relationships/image" Target="../media/image67.wmf"/><Relationship Id="rId10" Type="http://schemas.openxmlformats.org/officeDocument/2006/relationships/oleObject" Target="../embeddings/oleObject71.bin"/><Relationship Id="rId4" Type="http://schemas.openxmlformats.org/officeDocument/2006/relationships/oleObject" Target="../embeddings/oleObject68.bin"/><Relationship Id="rId9" Type="http://schemas.openxmlformats.org/officeDocument/2006/relationships/image" Target="../media/image49.w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68.w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wmf"/><Relationship Id="rId3" Type="http://schemas.openxmlformats.org/officeDocument/2006/relationships/oleObject" Target="../embeddings/oleObject74.bin"/><Relationship Id="rId7" Type="http://schemas.openxmlformats.org/officeDocument/2006/relationships/oleObject" Target="../embeddings/oleObject7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70.wmf"/><Relationship Id="rId5" Type="http://schemas.openxmlformats.org/officeDocument/2006/relationships/oleObject" Target="../embeddings/oleObject75.bin"/><Relationship Id="rId4" Type="http://schemas.openxmlformats.org/officeDocument/2006/relationships/image" Target="../media/image69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72.w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2.bin"/><Relationship Id="rId13" Type="http://schemas.openxmlformats.org/officeDocument/2006/relationships/image" Target="../media/image63.wmf"/><Relationship Id="rId18" Type="http://schemas.openxmlformats.org/officeDocument/2006/relationships/oleObject" Target="../embeddings/oleObject67.bin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60.wmf"/><Relationship Id="rId12" Type="http://schemas.openxmlformats.org/officeDocument/2006/relationships/oleObject" Target="../embeddings/oleObject64.bin"/><Relationship Id="rId17" Type="http://schemas.openxmlformats.org/officeDocument/2006/relationships/image" Target="../media/image65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66.bin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61.bin"/><Relationship Id="rId11" Type="http://schemas.openxmlformats.org/officeDocument/2006/relationships/image" Target="../media/image73.wmf"/><Relationship Id="rId5" Type="http://schemas.openxmlformats.org/officeDocument/2006/relationships/image" Target="../media/image59.wmf"/><Relationship Id="rId15" Type="http://schemas.openxmlformats.org/officeDocument/2006/relationships/image" Target="../media/image64.wmf"/><Relationship Id="rId10" Type="http://schemas.openxmlformats.org/officeDocument/2006/relationships/oleObject" Target="../embeddings/oleObject78.bin"/><Relationship Id="rId19" Type="http://schemas.openxmlformats.org/officeDocument/2006/relationships/image" Target="../media/image66.wmf"/><Relationship Id="rId4" Type="http://schemas.openxmlformats.org/officeDocument/2006/relationships/oleObject" Target="../embeddings/oleObject60.bin"/><Relationship Id="rId9" Type="http://schemas.openxmlformats.org/officeDocument/2006/relationships/image" Target="../media/image61.wmf"/><Relationship Id="rId14" Type="http://schemas.openxmlformats.org/officeDocument/2006/relationships/oleObject" Target="../embeddings/oleObject65.bin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1.bin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75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Relationship Id="rId6" Type="http://schemas.openxmlformats.org/officeDocument/2006/relationships/oleObject" Target="../embeddings/oleObject80.bin"/><Relationship Id="rId5" Type="http://schemas.openxmlformats.org/officeDocument/2006/relationships/image" Target="../media/image74.wmf"/><Relationship Id="rId4" Type="http://schemas.openxmlformats.org/officeDocument/2006/relationships/oleObject" Target="../embeddings/oleObject79.bin"/><Relationship Id="rId9" Type="http://schemas.openxmlformats.org/officeDocument/2006/relationships/image" Target="../media/image76.w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Relationship Id="rId4" Type="http://schemas.openxmlformats.org/officeDocument/2006/relationships/image" Target="../media/image77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4.vml"/><Relationship Id="rId5" Type="http://schemas.openxmlformats.org/officeDocument/2006/relationships/image" Target="../media/image78.wmf"/><Relationship Id="rId4" Type="http://schemas.openxmlformats.org/officeDocument/2006/relationships/oleObject" Target="../embeddings/oleObject83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80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5.vml"/><Relationship Id="rId6" Type="http://schemas.openxmlformats.org/officeDocument/2006/relationships/oleObject" Target="../embeddings/oleObject85.bin"/><Relationship Id="rId5" Type="http://schemas.openxmlformats.org/officeDocument/2006/relationships/image" Target="../media/image79.wmf"/><Relationship Id="rId4" Type="http://schemas.openxmlformats.org/officeDocument/2006/relationships/oleObject" Target="../embeddings/oleObject84.bin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wmf"/><Relationship Id="rId13" Type="http://schemas.openxmlformats.org/officeDocument/2006/relationships/oleObject" Target="../embeddings/oleObject91.bin"/><Relationship Id="rId3" Type="http://schemas.openxmlformats.org/officeDocument/2006/relationships/oleObject" Target="../embeddings/oleObject86.bin"/><Relationship Id="rId7" Type="http://schemas.openxmlformats.org/officeDocument/2006/relationships/oleObject" Target="../embeddings/oleObject88.bin"/><Relationship Id="rId12" Type="http://schemas.openxmlformats.org/officeDocument/2006/relationships/image" Target="../media/image85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82.wmf"/><Relationship Id="rId11" Type="http://schemas.openxmlformats.org/officeDocument/2006/relationships/oleObject" Target="../embeddings/oleObject90.bin"/><Relationship Id="rId5" Type="http://schemas.openxmlformats.org/officeDocument/2006/relationships/oleObject" Target="../embeddings/oleObject87.bin"/><Relationship Id="rId10" Type="http://schemas.openxmlformats.org/officeDocument/2006/relationships/image" Target="../media/image84.wmf"/><Relationship Id="rId4" Type="http://schemas.openxmlformats.org/officeDocument/2006/relationships/image" Target="../media/image81.wmf"/><Relationship Id="rId9" Type="http://schemas.openxmlformats.org/officeDocument/2006/relationships/oleObject" Target="../embeddings/oleObject89.bin"/><Relationship Id="rId14" Type="http://schemas.openxmlformats.org/officeDocument/2006/relationships/image" Target="../media/image86.wmf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wmf"/><Relationship Id="rId3" Type="http://schemas.openxmlformats.org/officeDocument/2006/relationships/oleObject" Target="../embeddings/oleObject92.bin"/><Relationship Id="rId7" Type="http://schemas.openxmlformats.org/officeDocument/2006/relationships/oleObject" Target="../embeddings/oleObject9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88.wmf"/><Relationship Id="rId5" Type="http://schemas.openxmlformats.org/officeDocument/2006/relationships/oleObject" Target="../embeddings/oleObject93.bin"/><Relationship Id="rId10" Type="http://schemas.openxmlformats.org/officeDocument/2006/relationships/image" Target="../media/image90.wmf"/><Relationship Id="rId4" Type="http://schemas.openxmlformats.org/officeDocument/2006/relationships/image" Target="../media/image87.wmf"/><Relationship Id="rId9" Type="http://schemas.openxmlformats.org/officeDocument/2006/relationships/oleObject" Target="../embeddings/oleObject95.bin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9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8.vml"/><Relationship Id="rId6" Type="http://schemas.openxmlformats.org/officeDocument/2006/relationships/oleObject" Target="../embeddings/oleObject97.bin"/><Relationship Id="rId5" Type="http://schemas.openxmlformats.org/officeDocument/2006/relationships/image" Target="../media/image91.wmf"/><Relationship Id="rId4" Type="http://schemas.openxmlformats.org/officeDocument/2006/relationships/oleObject" Target="../embeddings/oleObject96.bin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9.vml"/><Relationship Id="rId6" Type="http://schemas.openxmlformats.org/officeDocument/2006/relationships/image" Target="../media/image94.wmf"/><Relationship Id="rId5" Type="http://schemas.openxmlformats.org/officeDocument/2006/relationships/oleObject" Target="../embeddings/oleObject99.bin"/><Relationship Id="rId4" Type="http://schemas.openxmlformats.org/officeDocument/2006/relationships/image" Target="../media/image93.wmf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wmf"/><Relationship Id="rId3" Type="http://schemas.openxmlformats.org/officeDocument/2006/relationships/oleObject" Target="../embeddings/oleObject100.bin"/><Relationship Id="rId7" Type="http://schemas.openxmlformats.org/officeDocument/2006/relationships/oleObject" Target="../embeddings/oleObject10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0.vml"/><Relationship Id="rId6" Type="http://schemas.openxmlformats.org/officeDocument/2006/relationships/image" Target="../media/image96.wmf"/><Relationship Id="rId5" Type="http://schemas.openxmlformats.org/officeDocument/2006/relationships/oleObject" Target="../embeddings/oleObject101.bin"/><Relationship Id="rId4" Type="http://schemas.openxmlformats.org/officeDocument/2006/relationships/image" Target="../media/image95.wmf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wmf"/><Relationship Id="rId3" Type="http://schemas.openxmlformats.org/officeDocument/2006/relationships/oleObject" Target="../embeddings/oleObject103.bin"/><Relationship Id="rId7" Type="http://schemas.openxmlformats.org/officeDocument/2006/relationships/oleObject" Target="../embeddings/oleObject10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1.vml"/><Relationship Id="rId6" Type="http://schemas.openxmlformats.org/officeDocument/2006/relationships/image" Target="../media/image99.wmf"/><Relationship Id="rId5" Type="http://schemas.openxmlformats.org/officeDocument/2006/relationships/oleObject" Target="../embeddings/oleObject104.bin"/><Relationship Id="rId4" Type="http://schemas.openxmlformats.org/officeDocument/2006/relationships/image" Target="../media/image98.w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10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2.vml"/><Relationship Id="rId6" Type="http://schemas.openxmlformats.org/officeDocument/2006/relationships/oleObject" Target="../embeddings/oleObject107.bin"/><Relationship Id="rId5" Type="http://schemas.openxmlformats.org/officeDocument/2006/relationships/image" Target="../media/image101.wmf"/><Relationship Id="rId4" Type="http://schemas.openxmlformats.org/officeDocument/2006/relationships/oleObject" Target="../embeddings/oleObject106.bin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wmf"/><Relationship Id="rId3" Type="http://schemas.openxmlformats.org/officeDocument/2006/relationships/oleObject" Target="../embeddings/oleObject108.bin"/><Relationship Id="rId7" Type="http://schemas.openxmlformats.org/officeDocument/2006/relationships/oleObject" Target="../embeddings/oleObject1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3.vml"/><Relationship Id="rId6" Type="http://schemas.openxmlformats.org/officeDocument/2006/relationships/image" Target="../media/image103.wmf"/><Relationship Id="rId5" Type="http://schemas.openxmlformats.org/officeDocument/2006/relationships/oleObject" Target="../embeddings/oleObject109.bin"/><Relationship Id="rId4" Type="http://schemas.openxmlformats.org/officeDocument/2006/relationships/image" Target="../media/image98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A7E4699-7BDD-4433-92BA-253ECEE65679}"/>
              </a:ext>
            </a:extLst>
          </p:cNvPr>
          <p:cNvSpPr txBox="1"/>
          <p:nvPr/>
        </p:nvSpPr>
        <p:spPr>
          <a:xfrm>
            <a:off x="2894202" y="2164360"/>
            <a:ext cx="25539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№4</a:t>
            </a:r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B012F0A3-72F4-4965-AB06-B31E452ED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0116D29-CA5E-4B0F-8A14-76DC10034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EC3F-5CC1-4266-BB55-10002CA39E6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7319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453DFC8-9FE5-445E-B852-28F3157F441A}"/>
              </a:ext>
            </a:extLst>
          </p:cNvPr>
          <p:cNvSpPr txBox="1"/>
          <p:nvPr/>
        </p:nvSpPr>
        <p:spPr>
          <a:xfrm>
            <a:off x="3363986" y="2541864"/>
            <a:ext cx="19078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ТЕСТ №3</a:t>
            </a:r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EEA48C47-489F-4A7F-9979-63A34BBD6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51AD5E58-FEED-463A-B455-0491E2CD2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EC3F-5CC1-4266-BB55-10002CA39E65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78491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Text Box 2"/>
          <p:cNvSpPr txBox="1">
            <a:spLocks noChangeArrowheads="1"/>
          </p:cNvSpPr>
          <p:nvPr/>
        </p:nvSpPr>
        <p:spPr bwMode="auto">
          <a:xfrm>
            <a:off x="403969" y="113079"/>
            <a:ext cx="8596594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расчета суммы по состояниям </a:t>
            </a:r>
            <a:r>
              <a:rPr lang="en-US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существуют формулы (1) и (2).  Которой из них нужно пользоваться?</a:t>
            </a:r>
          </a:p>
        </p:txBody>
      </p:sp>
      <p:sp>
        <p:nvSpPr>
          <p:cNvPr id="200707" name="Text Box 3"/>
          <p:cNvSpPr txBox="1">
            <a:spLocks noChangeArrowheads="1"/>
          </p:cNvSpPr>
          <p:nvPr/>
        </p:nvSpPr>
        <p:spPr bwMode="auto">
          <a:xfrm>
            <a:off x="0" y="4517152"/>
            <a:ext cx="828380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Чем ниже температура, тем лучше работает формула (1)    </a:t>
            </a:r>
          </a:p>
        </p:txBody>
      </p:sp>
      <p:sp>
        <p:nvSpPr>
          <p:cNvPr id="200708" name="Text Box 4"/>
          <p:cNvSpPr txBox="1">
            <a:spLocks noChangeArrowheads="1"/>
          </p:cNvSpPr>
          <p:nvPr/>
        </p:nvSpPr>
        <p:spPr bwMode="auto">
          <a:xfrm>
            <a:off x="-37047" y="3459915"/>
            <a:ext cx="718081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Можно воспользоваться формулой (2), но лучше – </a:t>
            </a:r>
          </a:p>
          <a:p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формулой (1)</a:t>
            </a:r>
          </a:p>
        </p:txBody>
      </p:sp>
      <p:sp>
        <p:nvSpPr>
          <p:cNvPr id="200709" name="Text Box 5"/>
          <p:cNvSpPr txBox="1">
            <a:spLocks noChangeArrowheads="1"/>
          </p:cNvSpPr>
          <p:nvPr/>
        </p:nvSpPr>
        <p:spPr bwMode="auto">
          <a:xfrm>
            <a:off x="0" y="2876759"/>
            <a:ext cx="544649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Нужно воспользоваться формулой (1)</a:t>
            </a:r>
            <a:endParaRPr lang="ru-RU" altLang="ru-RU" sz="2400" b="1" dirty="0"/>
          </a:p>
        </p:txBody>
      </p:sp>
      <p:sp>
        <p:nvSpPr>
          <p:cNvPr id="200710" name="Text Box 6"/>
          <p:cNvSpPr txBox="1">
            <a:spLocks noChangeArrowheads="1"/>
          </p:cNvSpPr>
          <p:nvPr/>
        </p:nvSpPr>
        <p:spPr bwMode="auto">
          <a:xfrm>
            <a:off x="0" y="5173702"/>
            <a:ext cx="714016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Формула (2) верна всегда, а формула (1) – только в</a:t>
            </a:r>
          </a:p>
          <a:p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особых случаях</a:t>
            </a:r>
          </a:p>
        </p:txBody>
      </p:sp>
      <p:graphicFrame>
        <p:nvGraphicFramePr>
          <p:cNvPr id="200711" name="Object 7"/>
          <p:cNvGraphicFramePr>
            <a:graphicFrameLocks noChangeAspect="1"/>
          </p:cNvGraphicFramePr>
          <p:nvPr/>
        </p:nvGraphicFramePr>
        <p:xfrm>
          <a:off x="139419" y="1554841"/>
          <a:ext cx="6902450" cy="1290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" name="Equation" r:id="rId3" imgW="3733560" imgH="698400" progId="Equation.DSMT4">
                  <p:embed/>
                </p:oleObj>
              </mc:Choice>
              <mc:Fallback>
                <p:oleObj name="Equation" r:id="rId3" imgW="3733560" imgH="698400" progId="Equation.DSMT4">
                  <p:embed/>
                  <p:pic>
                    <p:nvPicPr>
                      <p:cNvPr id="200711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419" y="1554841"/>
                        <a:ext cx="6902450" cy="1290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0D5449E9-14A1-41D8-91D9-C80EB133EC95}"/>
              </a:ext>
            </a:extLst>
          </p:cNvPr>
          <p:cNvSpPr txBox="1"/>
          <p:nvPr/>
        </p:nvSpPr>
        <p:spPr>
          <a:xfrm>
            <a:off x="7333119" y="2093646"/>
            <a:ext cx="1667444" cy="461665"/>
          </a:xfrm>
          <a:prstGeom prst="rect">
            <a:avLst/>
          </a:prstGeom>
          <a:solidFill>
            <a:srgbClr val="FF6600">
              <a:alpha val="59000"/>
            </a:srgbClr>
          </a:solidFill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+mn-lt"/>
              </a:rPr>
              <a:t>Вопрос №1</a:t>
            </a:r>
            <a:endParaRPr lang="ru-RU" sz="24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9" name="Text Box 3">
            <a:extLst>
              <a:ext uri="{FF2B5EF4-FFF2-40B4-BE49-F238E27FC236}">
                <a16:creationId xmlns:a16="http://schemas.microsoft.com/office/drawing/2014/main" id="{ED64F917-657B-46D9-89E5-B47FC0170D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507" y="6021920"/>
            <a:ext cx="836799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Чем выше температура, тем лучше работает формула (1)    </a:t>
            </a: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0EE4CD4C-F92B-4D4D-B968-8CA3A061BAB7}"/>
              </a:ext>
            </a:extLst>
          </p:cNvPr>
          <p:cNvCxnSpPr/>
          <p:nvPr/>
        </p:nvCxnSpPr>
        <p:spPr>
          <a:xfrm>
            <a:off x="62507" y="6004699"/>
            <a:ext cx="7907034" cy="17221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DC21D8D0-933E-4FE9-8B6C-8C3A1A0F8B2C}"/>
              </a:ext>
            </a:extLst>
          </p:cNvPr>
          <p:cNvCxnSpPr/>
          <p:nvPr/>
        </p:nvCxnSpPr>
        <p:spPr>
          <a:xfrm>
            <a:off x="156184" y="6484270"/>
            <a:ext cx="7907034" cy="17221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E6B79C62-3CAD-4E34-BEBA-E7742E744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399A951-452F-4321-97B0-120753768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EC3F-5CC1-4266-BB55-10002CA39E65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28371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Text Box 2"/>
          <p:cNvSpPr txBox="1">
            <a:spLocks noChangeArrowheads="1"/>
          </p:cNvSpPr>
          <p:nvPr/>
        </p:nvSpPr>
        <p:spPr bwMode="auto">
          <a:xfrm>
            <a:off x="1469423" y="46185"/>
            <a:ext cx="4007444" cy="523220"/>
          </a:xfrm>
          <a:prstGeom prst="rect">
            <a:avLst/>
          </a:prstGeom>
          <a:solidFill>
            <a:schemeClr val="accent1">
              <a:lumMod val="20000"/>
              <a:lumOff val="80000"/>
              <a:alpha val="47000"/>
            </a:schemeClr>
          </a:solidFill>
          <a:ln>
            <a:noFill/>
          </a:ln>
          <a:effectLst/>
        </p:spPr>
        <p:txBody>
          <a:bodyPr wrap="none">
            <a:spAutoFit/>
          </a:bodyPr>
          <a:lstStyle/>
          <a:p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Канонический ансамбль:</a:t>
            </a:r>
          </a:p>
        </p:txBody>
      </p:sp>
      <p:graphicFrame>
        <p:nvGraphicFramePr>
          <p:cNvPr id="168963" name="Object 3"/>
          <p:cNvGraphicFramePr>
            <a:graphicFrameLocks noChangeAspect="1"/>
          </p:cNvGraphicFramePr>
          <p:nvPr/>
        </p:nvGraphicFramePr>
        <p:xfrm>
          <a:off x="277813" y="1184275"/>
          <a:ext cx="7956550" cy="5164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7" name="Equation" r:id="rId3" imgW="6553080" imgH="4279680" progId="Equation.DSMT4">
                  <p:embed/>
                </p:oleObj>
              </mc:Choice>
              <mc:Fallback>
                <p:oleObj name="Equation" r:id="rId3" imgW="6553080" imgH="4279680" progId="Equation.DSMT4">
                  <p:embed/>
                  <p:pic>
                    <p:nvPicPr>
                      <p:cNvPr id="16896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813" y="1184275"/>
                        <a:ext cx="7956550" cy="5164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040828" y="371268"/>
            <a:ext cx="1667444" cy="461665"/>
          </a:xfrm>
          <a:prstGeom prst="rect">
            <a:avLst/>
          </a:prstGeom>
          <a:solidFill>
            <a:srgbClr val="FF6600">
              <a:alpha val="59000"/>
            </a:srgbClr>
          </a:solidFill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chemeClr val="tx1"/>
                </a:solidFill>
                <a:latin typeface="+mn-lt"/>
              </a:rPr>
              <a:t>Вопрос №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2</a:t>
            </a:r>
            <a:endParaRPr lang="ru-RU" sz="2400" dirty="0">
              <a:solidFill>
                <a:schemeClr val="tx1"/>
              </a:solidFill>
              <a:latin typeface="+mn-lt"/>
            </a:endParaRP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E1BB657F-7304-40BD-80E6-2B7FB17B8DC1}"/>
              </a:ext>
            </a:extLst>
          </p:cNvPr>
          <p:cNvCxnSpPr/>
          <p:nvPr/>
        </p:nvCxnSpPr>
        <p:spPr>
          <a:xfrm>
            <a:off x="574236" y="6390593"/>
            <a:ext cx="7907034" cy="17221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2B5800F0-66F0-4F0C-A5D6-255E55E514CC}"/>
              </a:ext>
            </a:extLst>
          </p:cNvPr>
          <p:cNvCxnSpPr/>
          <p:nvPr/>
        </p:nvCxnSpPr>
        <p:spPr>
          <a:xfrm>
            <a:off x="393347" y="3201583"/>
            <a:ext cx="7907034" cy="17221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B25DB81A-72DF-4293-8409-8188F45DA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9FE66B2F-68E5-4A31-B45C-F23A6B220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EC3F-5CC1-4266-BB55-10002CA39E65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4845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>
            <a:extLst>
              <a:ext uri="{FF2B5EF4-FFF2-40B4-BE49-F238E27FC236}">
                <a16:creationId xmlns:a16="http://schemas.microsoft.com/office/drawing/2014/main" id="{81AAF778-962F-4FAA-9FE1-E6DE313A826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7351595"/>
              </p:ext>
            </p:extLst>
          </p:nvPr>
        </p:nvGraphicFramePr>
        <p:xfrm>
          <a:off x="630701" y="363692"/>
          <a:ext cx="7454900" cy="289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2" name="Equation" r:id="rId3" imgW="7454880" imgH="2895480" progId="Equation.DSMT4">
                  <p:embed/>
                </p:oleObj>
              </mc:Choice>
              <mc:Fallback>
                <p:oleObj name="Equation" r:id="rId3" imgW="7454880" imgH="2895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30701" y="363692"/>
                        <a:ext cx="7454900" cy="2895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Объект 2">
            <a:extLst>
              <a:ext uri="{FF2B5EF4-FFF2-40B4-BE49-F238E27FC236}">
                <a16:creationId xmlns:a16="http://schemas.microsoft.com/office/drawing/2014/main" id="{D3C7E643-AB5A-4948-950B-96450186E8F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3857991"/>
              </p:ext>
            </p:extLst>
          </p:nvPr>
        </p:nvGraphicFramePr>
        <p:xfrm>
          <a:off x="1132875" y="5129891"/>
          <a:ext cx="5867400" cy="941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3" name="Equation" r:id="rId5" imgW="5867280" imgH="965160" progId="Equation.DSMT4">
                  <p:embed/>
                </p:oleObj>
              </mc:Choice>
              <mc:Fallback>
                <p:oleObj name="Equation" r:id="rId5" imgW="5867280" imgH="9651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32875" y="5129891"/>
                        <a:ext cx="5867400" cy="9413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697CC78E-1C26-48B7-A9DF-50483C12286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7268528"/>
              </p:ext>
            </p:extLst>
          </p:nvPr>
        </p:nvGraphicFramePr>
        <p:xfrm>
          <a:off x="532722" y="3578811"/>
          <a:ext cx="7226300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64" name="Equation" r:id="rId7" imgW="7226280" imgH="812520" progId="Equation.DSMT4">
                  <p:embed/>
                </p:oleObj>
              </mc:Choice>
              <mc:Fallback>
                <p:oleObj name="Equation" r:id="rId7" imgW="7226280" imgH="8125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32722" y="3578811"/>
                        <a:ext cx="7226300" cy="812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Стрелка: вниз 4">
            <a:extLst>
              <a:ext uri="{FF2B5EF4-FFF2-40B4-BE49-F238E27FC236}">
                <a16:creationId xmlns:a16="http://schemas.microsoft.com/office/drawing/2014/main" id="{E5A52402-2E61-4CD2-8EA1-5EB42B50EE3F}"/>
              </a:ext>
            </a:extLst>
          </p:cNvPr>
          <p:cNvSpPr/>
          <p:nvPr/>
        </p:nvSpPr>
        <p:spPr>
          <a:xfrm>
            <a:off x="3906777" y="4765907"/>
            <a:ext cx="159798" cy="36398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2335CD-AB6A-4303-94FB-3AB1D5ADD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369EA98-D953-4D05-9E13-20C409F88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EC3F-5CC1-4266-BB55-10002CA39E65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9770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Text Box 2"/>
          <p:cNvSpPr txBox="1">
            <a:spLocks noChangeArrowheads="1"/>
          </p:cNvSpPr>
          <p:nvPr/>
        </p:nvSpPr>
        <p:spPr bwMode="auto">
          <a:xfrm>
            <a:off x="79456" y="141617"/>
            <a:ext cx="883062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Какая из формул неверна для системы «идеальный газ»? </a:t>
            </a:r>
          </a:p>
        </p:txBody>
      </p:sp>
      <p:graphicFrame>
        <p:nvGraphicFramePr>
          <p:cNvPr id="198659" name="Object 3"/>
          <p:cNvGraphicFramePr>
            <a:graphicFrameLocks noChangeAspect="1"/>
          </p:cNvGraphicFramePr>
          <p:nvPr/>
        </p:nvGraphicFramePr>
        <p:xfrm>
          <a:off x="592829" y="851071"/>
          <a:ext cx="4102100" cy="627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4" name="Equation" r:id="rId3" imgW="1904760" imgH="291960" progId="Equation.DSMT4">
                  <p:embed/>
                </p:oleObj>
              </mc:Choice>
              <mc:Fallback>
                <p:oleObj name="Equation" r:id="rId3" imgW="1904760" imgH="291960" progId="Equation.DSMT4">
                  <p:embed/>
                  <p:pic>
                    <p:nvPicPr>
                      <p:cNvPr id="198659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2829" y="851071"/>
                        <a:ext cx="4102100" cy="627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8660" name="Object 4"/>
          <p:cNvGraphicFramePr>
            <a:graphicFrameLocks noChangeAspect="1"/>
          </p:cNvGraphicFramePr>
          <p:nvPr/>
        </p:nvGraphicFramePr>
        <p:xfrm>
          <a:off x="592829" y="1664368"/>
          <a:ext cx="4265613" cy="627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5" name="Equation" r:id="rId5" imgW="1981080" imgH="291960" progId="Equation.DSMT4">
                  <p:embed/>
                </p:oleObj>
              </mc:Choice>
              <mc:Fallback>
                <p:oleObj name="Equation" r:id="rId5" imgW="1981080" imgH="291960" progId="Equation.DSMT4">
                  <p:embed/>
                  <p:pic>
                    <p:nvPicPr>
                      <p:cNvPr id="19866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2829" y="1664368"/>
                        <a:ext cx="4265613" cy="627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8661" name="Object 5"/>
          <p:cNvGraphicFramePr>
            <a:graphicFrameLocks noChangeAspect="1"/>
          </p:cNvGraphicFramePr>
          <p:nvPr/>
        </p:nvGraphicFramePr>
        <p:xfrm>
          <a:off x="452946" y="2331453"/>
          <a:ext cx="7681912" cy="1500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6" name="Equation" r:id="rId7" imgW="3568680" imgH="698400" progId="Equation.DSMT4">
                  <p:embed/>
                </p:oleObj>
              </mc:Choice>
              <mc:Fallback>
                <p:oleObj name="Equation" r:id="rId7" imgW="3568680" imgH="698400" progId="Equation.DSMT4">
                  <p:embed/>
                  <p:pic>
                    <p:nvPicPr>
                      <p:cNvPr id="19866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946" y="2331453"/>
                        <a:ext cx="7681912" cy="1500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8663" name="Object 7"/>
          <p:cNvGraphicFramePr>
            <a:graphicFrameLocks noChangeAspect="1"/>
          </p:cNvGraphicFramePr>
          <p:nvPr/>
        </p:nvGraphicFramePr>
        <p:xfrm>
          <a:off x="490038" y="3965158"/>
          <a:ext cx="7723980" cy="14612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7" name="Equation" r:id="rId9" imgW="3682800" imgH="698400" progId="Equation.DSMT4">
                  <p:embed/>
                </p:oleObj>
              </mc:Choice>
              <mc:Fallback>
                <p:oleObj name="Equation" r:id="rId9" imgW="3682800" imgH="698400" progId="Equation.DSMT4">
                  <p:embed/>
                  <p:pic>
                    <p:nvPicPr>
                      <p:cNvPr id="198663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0038" y="3965158"/>
                        <a:ext cx="7723980" cy="146129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812363" y="1229691"/>
            <a:ext cx="1684757" cy="461665"/>
          </a:xfrm>
          <a:prstGeom prst="rect">
            <a:avLst/>
          </a:prstGeom>
          <a:solidFill>
            <a:srgbClr val="FF6600">
              <a:alpha val="59000"/>
            </a:srgbClr>
          </a:solidFill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№3</a:t>
            </a:r>
          </a:p>
        </p:txBody>
      </p:sp>
      <p:graphicFrame>
        <p:nvGraphicFramePr>
          <p:cNvPr id="2" name="Объект 1">
            <a:extLst>
              <a:ext uri="{FF2B5EF4-FFF2-40B4-BE49-F238E27FC236}">
                <a16:creationId xmlns:a16="http://schemas.microsoft.com/office/drawing/2014/main" id="{51EDE5AF-D89B-4573-8DE7-2045EF2A5C4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92829" y="5533625"/>
          <a:ext cx="6999321" cy="10738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8" name="Equation" r:id="rId11" imgW="4635360" imgH="711000" progId="Equation.DSMT4">
                  <p:embed/>
                </p:oleObj>
              </mc:Choice>
              <mc:Fallback>
                <p:oleObj name="Equation" r:id="rId11" imgW="4635360" imgH="711000" progId="Equation.DSMT4">
                  <p:embed/>
                  <p:pic>
                    <p:nvPicPr>
                      <p:cNvPr id="2" name="Объект 1">
                        <a:extLst>
                          <a:ext uri="{FF2B5EF4-FFF2-40B4-BE49-F238E27FC236}">
                            <a16:creationId xmlns:a16="http://schemas.microsoft.com/office/drawing/2014/main" id="{51EDE5AF-D89B-4573-8DE7-2045EF2A5C4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92829" y="5533625"/>
                        <a:ext cx="6999321" cy="107386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A1BD392A-C2C2-4C7F-B8F8-6CE6DEED7DA2}"/>
              </a:ext>
            </a:extLst>
          </p:cNvPr>
          <p:cNvCxnSpPr/>
          <p:nvPr/>
        </p:nvCxnSpPr>
        <p:spPr>
          <a:xfrm>
            <a:off x="62507" y="2288372"/>
            <a:ext cx="7907034" cy="17221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E08E9EC-494D-42D2-B825-EA1B95D41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D5B751A-2F52-4F54-A91A-51F89FEE0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EC3F-5CC1-4266-BB55-10002CA39E65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41106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8963" name="Object 3"/>
          <p:cNvGraphicFramePr>
            <a:graphicFrameLocks noChangeAspect="1"/>
          </p:cNvGraphicFramePr>
          <p:nvPr/>
        </p:nvGraphicFramePr>
        <p:xfrm>
          <a:off x="246063" y="3473603"/>
          <a:ext cx="3836987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4" name="Equation" r:id="rId3" imgW="2501640" imgH="317160" progId="Equation.DSMT4">
                  <p:embed/>
                </p:oleObj>
              </mc:Choice>
              <mc:Fallback>
                <p:oleObj name="Equation" r:id="rId3" imgW="2501640" imgH="317160" progId="Equation.DSMT4">
                  <p:embed/>
                  <p:pic>
                    <p:nvPicPr>
                      <p:cNvPr id="16896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6063" y="3473603"/>
                        <a:ext cx="3836987" cy="485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8966" name="Object 6"/>
          <p:cNvGraphicFramePr>
            <a:graphicFrameLocks noChangeAspect="1"/>
          </p:cNvGraphicFramePr>
          <p:nvPr/>
        </p:nvGraphicFramePr>
        <p:xfrm>
          <a:off x="4393188" y="3377810"/>
          <a:ext cx="4683095" cy="4403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5" name="Equation" r:id="rId5" imgW="3098520" imgH="291960" progId="Equation.DSMT4">
                  <p:embed/>
                </p:oleObj>
              </mc:Choice>
              <mc:Fallback>
                <p:oleObj name="Equation" r:id="rId5" imgW="3098520" imgH="291960" progId="Equation.DSMT4">
                  <p:embed/>
                  <p:pic>
                    <p:nvPicPr>
                      <p:cNvPr id="168966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93188" y="3377810"/>
                        <a:ext cx="4683095" cy="44033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259262" y="1774136"/>
            <a:ext cx="1667444" cy="461665"/>
          </a:xfrm>
          <a:prstGeom prst="rect">
            <a:avLst/>
          </a:prstGeom>
          <a:solidFill>
            <a:srgbClr val="FF6600">
              <a:alpha val="59000"/>
            </a:srgbClr>
          </a:solidFill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chemeClr val="tx1"/>
                </a:solidFill>
                <a:latin typeface="+mn-lt"/>
              </a:rPr>
              <a:t>Вопрос №4</a:t>
            </a:r>
          </a:p>
        </p:txBody>
      </p:sp>
      <p:graphicFrame>
        <p:nvGraphicFramePr>
          <p:cNvPr id="2" name="Объект 1">
            <a:extLst>
              <a:ext uri="{FF2B5EF4-FFF2-40B4-BE49-F238E27FC236}">
                <a16:creationId xmlns:a16="http://schemas.microsoft.com/office/drawing/2014/main" id="{9EE38F54-2431-4A10-B2F4-0C7B973C07F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99181" y="397144"/>
          <a:ext cx="7213600" cy="172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6" name="Equation" r:id="rId7" imgW="7213320" imgH="1726920" progId="Equation.DSMT4">
                  <p:embed/>
                </p:oleObj>
              </mc:Choice>
              <mc:Fallback>
                <p:oleObj name="Equation" r:id="rId7" imgW="7213320" imgH="1726920" progId="Equation.DSMT4">
                  <p:embed/>
                  <p:pic>
                    <p:nvPicPr>
                      <p:cNvPr id="2" name="Объект 1">
                        <a:extLst>
                          <a:ext uri="{FF2B5EF4-FFF2-40B4-BE49-F238E27FC236}">
                            <a16:creationId xmlns:a16="http://schemas.microsoft.com/office/drawing/2014/main" id="{9EE38F54-2431-4A10-B2F4-0C7B973C07F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99181" y="397144"/>
                        <a:ext cx="7213600" cy="1727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Объект 2">
            <a:extLst>
              <a:ext uri="{FF2B5EF4-FFF2-40B4-BE49-F238E27FC236}">
                <a16:creationId xmlns:a16="http://schemas.microsoft.com/office/drawing/2014/main" id="{E85B59A0-9249-441C-8C20-6D2502BD5B5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60350" y="4673600"/>
          <a:ext cx="3929063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7" name="Equation" r:id="rId9" imgW="3060360" imgH="342720" progId="Equation.DSMT4">
                  <p:embed/>
                </p:oleObj>
              </mc:Choice>
              <mc:Fallback>
                <p:oleObj name="Equation" r:id="rId9" imgW="3060360" imgH="342720" progId="Equation.DSMT4">
                  <p:embed/>
                  <p:pic>
                    <p:nvPicPr>
                      <p:cNvPr id="3" name="Объект 2">
                        <a:extLst>
                          <a:ext uri="{FF2B5EF4-FFF2-40B4-BE49-F238E27FC236}">
                            <a16:creationId xmlns:a16="http://schemas.microsoft.com/office/drawing/2014/main" id="{E85B59A0-9249-441C-8C20-6D2502BD5B5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60350" y="4673600"/>
                        <a:ext cx="3929063" cy="441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F80AE331-4E6E-4E7D-9A4E-1C9E7AE3A35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2413" y="5823452"/>
          <a:ext cx="4227150" cy="3907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8" name="Equation" r:id="rId11" imgW="3022560" imgH="279360" progId="Equation.DSMT4">
                  <p:embed/>
                </p:oleObj>
              </mc:Choice>
              <mc:Fallback>
                <p:oleObj name="Equation" r:id="rId11" imgW="3022560" imgH="279360" progId="Equation.DSMT4">
                  <p:embed/>
                  <p:pic>
                    <p:nvPicPr>
                      <p:cNvPr id="5" name="Объект 4">
                        <a:extLst>
                          <a:ext uri="{FF2B5EF4-FFF2-40B4-BE49-F238E27FC236}">
                            <a16:creationId xmlns:a16="http://schemas.microsoft.com/office/drawing/2014/main" id="{F80AE331-4E6E-4E7D-9A4E-1C9E7AE3A35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52413" y="5823452"/>
                        <a:ext cx="4227150" cy="3907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38E7D204-11B4-4276-9434-52B242CFC98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31443" y="4699958"/>
          <a:ext cx="3081338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" name="Equation" r:id="rId13" imgW="1955520" imgH="279360" progId="Equation.DSMT4">
                  <p:embed/>
                </p:oleObj>
              </mc:Choice>
              <mc:Fallback>
                <p:oleObj name="Equation" r:id="rId13" imgW="1955520" imgH="279360" progId="Equation.DSMT4">
                  <p:embed/>
                  <p:pic>
                    <p:nvPicPr>
                      <p:cNvPr id="6" name="Объект 5">
                        <a:extLst>
                          <a:ext uri="{FF2B5EF4-FFF2-40B4-BE49-F238E27FC236}">
                            <a16:creationId xmlns:a16="http://schemas.microsoft.com/office/drawing/2014/main" id="{38E7D204-11B4-4276-9434-52B242CFC98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831443" y="4699958"/>
                        <a:ext cx="3081338" cy="441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981BF537-328D-408C-8B4C-B97C9CC14BB9}"/>
              </a:ext>
            </a:extLst>
          </p:cNvPr>
          <p:cNvCxnSpPr>
            <a:cxnSpLocks/>
          </p:cNvCxnSpPr>
          <p:nvPr/>
        </p:nvCxnSpPr>
        <p:spPr>
          <a:xfrm>
            <a:off x="5041783" y="5216576"/>
            <a:ext cx="2870998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AFBD6B2-C5DB-41C3-9680-777A46742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7E32DB3-EB7A-4A5B-B61B-7AA3E565A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EC3F-5CC1-4266-BB55-10002CA39E65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76209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20E917C3-2ED9-47D7-99B4-F88F7B0A69D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27063" y="530225"/>
          <a:ext cx="8382000" cy="5213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8" name="Equation" r:id="rId3" imgW="5003640" imgH="3111480" progId="Equation.DSMT4">
                  <p:embed/>
                </p:oleObj>
              </mc:Choice>
              <mc:Fallback>
                <p:oleObj name="Equation" r:id="rId3" imgW="5003640" imgH="3111480" progId="Equation.DSMT4">
                  <p:embed/>
                  <p:pic>
                    <p:nvPicPr>
                      <p:cNvPr id="4" name="Объект 3">
                        <a:extLst>
                          <a:ext uri="{FF2B5EF4-FFF2-40B4-BE49-F238E27FC236}">
                            <a16:creationId xmlns:a16="http://schemas.microsoft.com/office/drawing/2014/main" id="{20E917C3-2ED9-47D7-99B4-F88F7B0A69D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27063" y="530225"/>
                        <a:ext cx="8382000" cy="5213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80808A27-4978-4232-BEFF-7A8BC133159C}"/>
              </a:ext>
            </a:extLst>
          </p:cNvPr>
          <p:cNvSpPr txBox="1"/>
          <p:nvPr/>
        </p:nvSpPr>
        <p:spPr>
          <a:xfrm>
            <a:off x="7049386" y="1574445"/>
            <a:ext cx="1722474" cy="461665"/>
          </a:xfrm>
          <a:prstGeom prst="rect">
            <a:avLst/>
          </a:prstGeom>
          <a:solidFill>
            <a:srgbClr val="FF6600">
              <a:alpha val="59000"/>
            </a:srgbClr>
          </a:solidFill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№5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404BB82A-8F10-4807-8B90-4DECEAA44306}"/>
              </a:ext>
            </a:extLst>
          </p:cNvPr>
          <p:cNvCxnSpPr/>
          <p:nvPr/>
        </p:nvCxnSpPr>
        <p:spPr>
          <a:xfrm>
            <a:off x="62507" y="4729571"/>
            <a:ext cx="7907034" cy="17221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7D4A0D2C-ECDA-4EB8-B3E2-F06DD6B56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0CE0E22-8CEB-4D65-9847-88D46B344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EC3F-5CC1-4266-BB55-10002CA39E65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48672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6CDC79-5902-43A8-AFD7-92445DBF5A71}"/>
              </a:ext>
            </a:extLst>
          </p:cNvPr>
          <p:cNvSpPr txBox="1"/>
          <p:nvPr/>
        </p:nvSpPr>
        <p:spPr>
          <a:xfrm>
            <a:off x="780176" y="2139193"/>
            <a:ext cx="7948394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ФАЗОВЫХ ПРОСТРАНСТВ </a:t>
            </a: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РАСЧЕТА ТЕРМОДИНАМИЧЕСКИХ ФУНКЦИЙ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F387400-F617-4D72-A57B-4F5D51BB0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B026C1C-9163-4EF1-B7B0-A92268A13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EC3F-5CC1-4266-BB55-10002CA39E65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15931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51B295C-48B6-42F7-9ACC-E152B5474D0B}"/>
              </a:ext>
            </a:extLst>
          </p:cNvPr>
          <p:cNvSpPr txBox="1"/>
          <p:nvPr/>
        </p:nvSpPr>
        <p:spPr>
          <a:xfrm>
            <a:off x="1722269" y="264172"/>
            <a:ext cx="54952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Макросостояние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Микросостояние (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W)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BC1CD68-487A-4AE1-8FEA-B2B29E89B3AE}"/>
              </a:ext>
            </a:extLst>
          </p:cNvPr>
          <p:cNvSpPr txBox="1"/>
          <p:nvPr/>
        </p:nvSpPr>
        <p:spPr>
          <a:xfrm>
            <a:off x="861134" y="188206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1CCF7B2-1376-4FC8-A315-53666451187B}"/>
              </a:ext>
            </a:extLst>
          </p:cNvPr>
          <p:cNvSpPr txBox="1"/>
          <p:nvPr/>
        </p:nvSpPr>
        <p:spPr>
          <a:xfrm>
            <a:off x="582959" y="1482123"/>
            <a:ext cx="88080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Фазовое пространство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Ω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-  это пространство микросостояний 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E5861A-8346-4E4A-9981-3ECFE1210D99}"/>
              </a:ext>
            </a:extLst>
          </p:cNvPr>
          <p:cNvSpPr txBox="1"/>
          <p:nvPr/>
        </p:nvSpPr>
        <p:spPr>
          <a:xfrm>
            <a:off x="17755" y="2959444"/>
            <a:ext cx="92145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Ансамбль – это фазовое пространство + плотность вероятности (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)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4C01D42-F2D9-4C0F-9786-242354089B7F}"/>
              </a:ext>
            </a:extLst>
          </p:cNvPr>
          <p:cNvSpPr txBox="1"/>
          <p:nvPr/>
        </p:nvSpPr>
        <p:spPr>
          <a:xfrm>
            <a:off x="582959" y="4339469"/>
            <a:ext cx="707732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Канонический ансамбль, 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ln 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(E(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p,q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 = -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E(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p,q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Сумма по состояниям,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(Z)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EE00CF64-1481-4ED2-8CE2-98C70E7F334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9963849"/>
              </p:ext>
            </p:extLst>
          </p:nvPr>
        </p:nvGraphicFramePr>
        <p:xfrm>
          <a:off x="6146800" y="3352800"/>
          <a:ext cx="914400" cy="306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14" name="Equation" r:id="rId3" imgW="914400" imgH="306720" progId="Equation.DSMT4">
                  <p:embed/>
                </p:oleObj>
              </mc:Choice>
              <mc:Fallback>
                <p:oleObj name="Equation" r:id="rId3" imgW="914400" imgH="3067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146800" y="3352800"/>
                        <a:ext cx="914400" cy="306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id="{A2BEE8D1-A83E-412C-BE8F-5129DEA78D3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0448948"/>
              </p:ext>
            </p:extLst>
          </p:nvPr>
        </p:nvGraphicFramePr>
        <p:xfrm>
          <a:off x="3012353" y="849082"/>
          <a:ext cx="1282700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15" name="Equation" r:id="rId5" imgW="1282680" imgH="279360" progId="Equation.DSMT4">
                  <p:embed/>
                </p:oleObj>
              </mc:Choice>
              <mc:Fallback>
                <p:oleObj name="Equation" r:id="rId5" imgW="1282680" imgH="2793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012353" y="849082"/>
                        <a:ext cx="1282700" cy="279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Объект 9">
            <a:extLst>
              <a:ext uri="{FF2B5EF4-FFF2-40B4-BE49-F238E27FC236}">
                <a16:creationId xmlns:a16="http://schemas.microsoft.com/office/drawing/2014/main" id="{CB84E35E-CE5A-4610-BF43-10B03A3787F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1196615"/>
              </p:ext>
            </p:extLst>
          </p:nvPr>
        </p:nvGraphicFramePr>
        <p:xfrm>
          <a:off x="2809153" y="2065574"/>
          <a:ext cx="1689100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16" name="Equation" r:id="rId7" imgW="1688760" imgH="787320" progId="Equation.DSMT4">
                  <p:embed/>
                </p:oleObj>
              </mc:Choice>
              <mc:Fallback>
                <p:oleObj name="Equation" r:id="rId7" imgW="1688760" imgH="7873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809153" y="2065574"/>
                        <a:ext cx="1689100" cy="787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Объект 10">
            <a:extLst>
              <a:ext uri="{FF2B5EF4-FFF2-40B4-BE49-F238E27FC236}">
                <a16:creationId xmlns:a16="http://schemas.microsoft.com/office/drawing/2014/main" id="{EA3480E4-B2F5-48E3-8576-04E75DFDB73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143354"/>
              </p:ext>
            </p:extLst>
          </p:nvPr>
        </p:nvGraphicFramePr>
        <p:xfrm>
          <a:off x="2599616" y="3617830"/>
          <a:ext cx="26289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17" name="Equation" r:id="rId9" imgW="2628720" imgH="482400" progId="Equation.DSMT4">
                  <p:embed/>
                </p:oleObj>
              </mc:Choice>
              <mc:Fallback>
                <p:oleObj name="Equation" r:id="rId9" imgW="2628720" imgH="48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599616" y="3617830"/>
                        <a:ext cx="2628900" cy="482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Объект 11">
            <a:extLst>
              <a:ext uri="{FF2B5EF4-FFF2-40B4-BE49-F238E27FC236}">
                <a16:creationId xmlns:a16="http://schemas.microsoft.com/office/drawing/2014/main" id="{248AB95E-8185-4DA8-9D09-097B19E7968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027746"/>
              </p:ext>
            </p:extLst>
          </p:nvPr>
        </p:nvGraphicFramePr>
        <p:xfrm>
          <a:off x="946481" y="5475518"/>
          <a:ext cx="62865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18" name="Equation" r:id="rId11" imgW="6286320" imgH="533160" progId="Equation.DSMT4">
                  <p:embed/>
                </p:oleObj>
              </mc:Choice>
              <mc:Fallback>
                <p:oleObj name="Equation" r:id="rId11" imgW="6286320" imgH="5331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946481" y="5475518"/>
                        <a:ext cx="6286500" cy="533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Стрелка: вниз 12">
            <a:extLst>
              <a:ext uri="{FF2B5EF4-FFF2-40B4-BE49-F238E27FC236}">
                <a16:creationId xmlns:a16="http://schemas.microsoft.com/office/drawing/2014/main" id="{6ABDD9E9-7920-4136-8FD9-DB05984836D4}"/>
              </a:ext>
            </a:extLst>
          </p:cNvPr>
          <p:cNvSpPr/>
          <p:nvPr/>
        </p:nvSpPr>
        <p:spPr>
          <a:xfrm>
            <a:off x="230820" y="915017"/>
            <a:ext cx="195309" cy="798373"/>
          </a:xfrm>
          <a:prstGeom prst="down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: вниз 13">
            <a:extLst>
              <a:ext uri="{FF2B5EF4-FFF2-40B4-BE49-F238E27FC236}">
                <a16:creationId xmlns:a16="http://schemas.microsoft.com/office/drawing/2014/main" id="{B5BEC907-231B-42A2-B108-5ED29F0627D7}"/>
              </a:ext>
            </a:extLst>
          </p:cNvPr>
          <p:cNvSpPr/>
          <p:nvPr/>
        </p:nvSpPr>
        <p:spPr>
          <a:xfrm>
            <a:off x="223416" y="4760536"/>
            <a:ext cx="195309" cy="798373"/>
          </a:xfrm>
          <a:prstGeom prst="down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ижний колонтитул 14">
            <a:extLst>
              <a:ext uri="{FF2B5EF4-FFF2-40B4-BE49-F238E27FC236}">
                <a16:creationId xmlns:a16="http://schemas.microsoft.com/office/drawing/2014/main" id="{EDFF68B3-3658-42A8-B305-828C6EC02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>
            <a:extLst>
              <a:ext uri="{FF2B5EF4-FFF2-40B4-BE49-F238E27FC236}">
                <a16:creationId xmlns:a16="http://schemas.microsoft.com/office/drawing/2014/main" id="{81AB5D6F-1B3C-4528-83E1-2FAEB2F8B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EC3F-5CC1-4266-BB55-10002CA39E65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40464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>
            <a:extLst>
              <a:ext uri="{FF2B5EF4-FFF2-40B4-BE49-F238E27FC236}">
                <a16:creationId xmlns:a16="http://schemas.microsoft.com/office/drawing/2014/main" id="{1214DA07-9508-4FDA-91DB-84937CFF690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34260478"/>
              </p:ext>
            </p:extLst>
          </p:nvPr>
        </p:nvGraphicFramePr>
        <p:xfrm>
          <a:off x="428017" y="159299"/>
          <a:ext cx="7113131" cy="10993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30" name="Equation" r:id="rId3" imgW="8038800" imgH="1244520" progId="Equation.DSMT4">
                  <p:embed/>
                </p:oleObj>
              </mc:Choice>
              <mc:Fallback>
                <p:oleObj name="Equation" r:id="rId3" imgW="8038800" imgH="12445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28017" y="159299"/>
                        <a:ext cx="7113131" cy="10993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Объект 2">
            <a:extLst>
              <a:ext uri="{FF2B5EF4-FFF2-40B4-BE49-F238E27FC236}">
                <a16:creationId xmlns:a16="http://schemas.microsoft.com/office/drawing/2014/main" id="{25A173E4-692D-44E8-85BD-3E60151174C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6380910"/>
              </p:ext>
            </p:extLst>
          </p:nvPr>
        </p:nvGraphicFramePr>
        <p:xfrm>
          <a:off x="825161" y="1345265"/>
          <a:ext cx="5997575" cy="1535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31" name="Equation" r:id="rId5" imgW="6845040" imgH="1752480" progId="Equation.DSMT4">
                  <p:embed/>
                </p:oleObj>
              </mc:Choice>
              <mc:Fallback>
                <p:oleObj name="Equation" r:id="rId5" imgW="6845040" imgH="1752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25161" y="1345265"/>
                        <a:ext cx="5997575" cy="1535112"/>
                      </a:xfrm>
                      <a:prstGeom prst="rect">
                        <a:avLst/>
                      </a:prstGeom>
                      <a:solidFill>
                        <a:schemeClr val="bg2">
                          <a:lumMod val="90000"/>
                          <a:alpha val="31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BB9D9350-84FC-4042-8429-F15F34842C5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6624203"/>
              </p:ext>
            </p:extLst>
          </p:nvPr>
        </p:nvGraphicFramePr>
        <p:xfrm>
          <a:off x="262645" y="2904659"/>
          <a:ext cx="7675191" cy="8870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32" name="Equation" r:id="rId7" imgW="7912080" imgH="914400" progId="Equation.DSMT4">
                  <p:embed/>
                </p:oleObj>
              </mc:Choice>
              <mc:Fallback>
                <p:oleObj name="Equation" r:id="rId7" imgW="7912080" imgH="914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62645" y="2904659"/>
                        <a:ext cx="7675191" cy="8870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0A062576-3135-48A1-94B9-922BD392A4E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7933460"/>
              </p:ext>
            </p:extLst>
          </p:nvPr>
        </p:nvGraphicFramePr>
        <p:xfrm>
          <a:off x="262645" y="3975788"/>
          <a:ext cx="81661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33" name="Equation" r:id="rId9" imgW="8165880" imgH="838080" progId="Equation.DSMT4">
                  <p:embed/>
                </p:oleObj>
              </mc:Choice>
              <mc:Fallback>
                <p:oleObj name="Equation" r:id="rId9" imgW="8165880" imgH="8380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62645" y="3975788"/>
                        <a:ext cx="8166100" cy="838200"/>
                      </a:xfrm>
                      <a:prstGeom prst="rect">
                        <a:avLst/>
                      </a:prstGeom>
                      <a:solidFill>
                        <a:schemeClr val="bg2">
                          <a:lumMod val="90000"/>
                          <a:alpha val="27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DD3B600F-80B2-4E25-9D5C-FD05D61154E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6141981"/>
              </p:ext>
            </p:extLst>
          </p:nvPr>
        </p:nvGraphicFramePr>
        <p:xfrm>
          <a:off x="262645" y="4900638"/>
          <a:ext cx="5414251" cy="8720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34" name="Equation" r:id="rId11" imgW="5676840" imgH="914400" progId="Equation.DSMT4">
                  <p:embed/>
                </p:oleObj>
              </mc:Choice>
              <mc:Fallback>
                <p:oleObj name="Equation" r:id="rId11" imgW="5676840" imgH="914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62645" y="4900638"/>
                        <a:ext cx="5414251" cy="8720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F12AEC2B-AE06-4349-8168-398F23200B3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4367011"/>
              </p:ext>
            </p:extLst>
          </p:nvPr>
        </p:nvGraphicFramePr>
        <p:xfrm>
          <a:off x="262645" y="5946032"/>
          <a:ext cx="5806299" cy="8750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35" name="Equation" r:id="rId13" imgW="6235560" imgH="939600" progId="Equation.DSMT4">
                  <p:embed/>
                </p:oleObj>
              </mc:Choice>
              <mc:Fallback>
                <p:oleObj name="Equation" r:id="rId13" imgW="6235560" imgH="939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262645" y="5946032"/>
                        <a:ext cx="5806299" cy="875084"/>
                      </a:xfrm>
                      <a:prstGeom prst="rect">
                        <a:avLst/>
                      </a:prstGeom>
                      <a:solidFill>
                        <a:schemeClr val="bg2">
                          <a:lumMod val="90000"/>
                          <a:alpha val="25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96478D3-B183-4A3B-88B4-A9A274EB8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8CBD210-2D68-4881-870F-FDD674181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EC3F-5CC1-4266-BB55-10002CA39E65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9689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1042988" y="11969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14339" name="Объект 2"/>
          <p:cNvGraphicFramePr>
            <a:graphicFrameLocks noChangeAspect="1"/>
          </p:cNvGraphicFramePr>
          <p:nvPr/>
        </p:nvGraphicFramePr>
        <p:xfrm>
          <a:off x="1400175" y="1955800"/>
          <a:ext cx="6629400" cy="690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62" name="Equation" r:id="rId3" imgW="6629400" imgH="685800" progId="Equation.DSMT4">
                  <p:embed/>
                </p:oleObj>
              </mc:Choice>
              <mc:Fallback>
                <p:oleObj name="Equation" r:id="rId3" imgW="6629400" imgH="685800" progId="Equation.DSMT4">
                  <p:embed/>
                  <p:pic>
                    <p:nvPicPr>
                      <p:cNvPr id="14339" name="Объект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0175" y="1955800"/>
                        <a:ext cx="6629400" cy="690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1050925" y="23495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14341" name="Объект 4"/>
          <p:cNvGraphicFramePr>
            <a:graphicFrameLocks noChangeAspect="1"/>
          </p:cNvGraphicFramePr>
          <p:nvPr/>
        </p:nvGraphicFramePr>
        <p:xfrm>
          <a:off x="1356379" y="2956216"/>
          <a:ext cx="2847975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63" name="Equation" r:id="rId5" imgW="2844800" imgH="571500" progId="Equation.DSMT4">
                  <p:embed/>
                </p:oleObj>
              </mc:Choice>
              <mc:Fallback>
                <p:oleObj name="Equation" r:id="rId5" imgW="2844800" imgH="571500" progId="Equation.DSMT4">
                  <p:embed/>
                  <p:pic>
                    <p:nvPicPr>
                      <p:cNvPr id="14341" name="Объект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6379" y="2956216"/>
                        <a:ext cx="2847975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2" name="Rectangle 6"/>
          <p:cNvSpPr>
            <a:spLocks noChangeArrowheads="1"/>
          </p:cNvSpPr>
          <p:nvPr/>
        </p:nvSpPr>
        <p:spPr bwMode="auto">
          <a:xfrm>
            <a:off x="3635375" y="30432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14343" name="Объект 6"/>
          <p:cNvGraphicFramePr>
            <a:graphicFrameLocks noChangeAspect="1"/>
          </p:cNvGraphicFramePr>
          <p:nvPr/>
        </p:nvGraphicFramePr>
        <p:xfrm>
          <a:off x="1330111" y="3997471"/>
          <a:ext cx="5626100" cy="638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64" name="Equation" r:id="rId7" imgW="5626080" imgH="634680" progId="Equation.DSMT4">
                  <p:embed/>
                </p:oleObj>
              </mc:Choice>
              <mc:Fallback>
                <p:oleObj name="Equation" r:id="rId7" imgW="5626080" imgH="634680" progId="Equation.DSMT4">
                  <p:embed/>
                  <p:pic>
                    <p:nvPicPr>
                      <p:cNvPr id="14343" name="Объект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0111" y="3997471"/>
                        <a:ext cx="5626100" cy="638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4" name="Rectangle 14"/>
          <p:cNvSpPr>
            <a:spLocks noChangeArrowheads="1"/>
          </p:cNvSpPr>
          <p:nvPr/>
        </p:nvSpPr>
        <p:spPr bwMode="auto">
          <a:xfrm>
            <a:off x="1030288" y="47164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14345" name="Объект 8"/>
          <p:cNvGraphicFramePr>
            <a:graphicFrameLocks noChangeAspect="1"/>
          </p:cNvGraphicFramePr>
          <p:nvPr/>
        </p:nvGraphicFramePr>
        <p:xfrm>
          <a:off x="1330111" y="4962526"/>
          <a:ext cx="44577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65" name="Equation" r:id="rId9" imgW="4940280" imgH="634680" progId="Equation.DSMT4">
                  <p:embed/>
                </p:oleObj>
              </mc:Choice>
              <mc:Fallback>
                <p:oleObj name="Equation" r:id="rId9" imgW="4940280" imgH="634680" progId="Equation.DSMT4">
                  <p:embed/>
                  <p:pic>
                    <p:nvPicPr>
                      <p:cNvPr id="14345" name="Объект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0111" y="4962526"/>
                        <a:ext cx="4457700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6" name="Rectangle 16"/>
          <p:cNvSpPr>
            <a:spLocks noChangeArrowheads="1"/>
          </p:cNvSpPr>
          <p:nvPr/>
        </p:nvSpPr>
        <p:spPr bwMode="auto">
          <a:xfrm>
            <a:off x="1081088" y="528161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14347" name="Объект 10"/>
          <p:cNvGraphicFramePr>
            <a:graphicFrameLocks noChangeAspect="1"/>
          </p:cNvGraphicFramePr>
          <p:nvPr/>
        </p:nvGraphicFramePr>
        <p:xfrm>
          <a:off x="1031875" y="6018213"/>
          <a:ext cx="6624638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66" name="Equation" r:id="rId11" imgW="6667200" imgH="571320" progId="Equation.DSMT4">
                  <p:embed/>
                </p:oleObj>
              </mc:Choice>
              <mc:Fallback>
                <p:oleObj name="Equation" r:id="rId11" imgW="6667200" imgH="571320" progId="Equation.DSMT4">
                  <p:embed/>
                  <p:pic>
                    <p:nvPicPr>
                      <p:cNvPr id="14347" name="Объект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1875" y="6018213"/>
                        <a:ext cx="6624638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438696" y="316445"/>
            <a:ext cx="3921974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/>
              <a:t>Расчет термодинамических функций</a:t>
            </a: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/>
        </p:nvGraphicFramePr>
        <p:xfrm>
          <a:off x="2780367" y="937654"/>
          <a:ext cx="1710015" cy="7837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67" name="Equation" r:id="rId13" imgW="914400" imgH="419040" progId="Equation.DSMT4">
                  <p:embed/>
                </p:oleObj>
              </mc:Choice>
              <mc:Fallback>
                <p:oleObj name="Equation" r:id="rId13" imgW="914400" imgH="419040" progId="Equation.DSMT4">
                  <p:embed/>
                  <p:pic>
                    <p:nvPicPr>
                      <p:cNvPr id="3" name="Объект 2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2780367" y="937654"/>
                        <a:ext cx="1710015" cy="783757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C0F968D-27E5-4480-BF21-E92A771D0C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9E36B59-8D28-4510-9717-9C92C86BA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EC3F-5CC1-4266-BB55-10002CA39E65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8357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63" name="Объект 2"/>
          <p:cNvGraphicFramePr>
            <a:graphicFrameLocks noChangeAspect="1"/>
          </p:cNvGraphicFramePr>
          <p:nvPr/>
        </p:nvGraphicFramePr>
        <p:xfrm>
          <a:off x="730206" y="1259327"/>
          <a:ext cx="3248025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62" name="Equation" r:id="rId3" imgW="3263900" imgH="571500" progId="Equation.DSMT4">
                  <p:embed/>
                </p:oleObj>
              </mc:Choice>
              <mc:Fallback>
                <p:oleObj name="Equation" r:id="rId3" imgW="3263900" imgH="571500" progId="Equation.DSMT4">
                  <p:embed/>
                  <p:pic>
                    <p:nvPicPr>
                      <p:cNvPr id="15363" name="Объект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206" y="1259327"/>
                        <a:ext cx="3248025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1081088" y="191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15365" name="Объект 4"/>
          <p:cNvGraphicFramePr>
            <a:graphicFrameLocks noChangeAspect="1"/>
          </p:cNvGraphicFramePr>
          <p:nvPr/>
        </p:nvGraphicFramePr>
        <p:xfrm>
          <a:off x="730206" y="2289192"/>
          <a:ext cx="6400800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63" name="Equation" r:id="rId5" imgW="4800600" imgH="444240" progId="Equation.DSMT4">
                  <p:embed/>
                </p:oleObj>
              </mc:Choice>
              <mc:Fallback>
                <p:oleObj name="Equation" r:id="rId5" imgW="4800600" imgH="444240" progId="Equation.DSMT4">
                  <p:embed/>
                  <p:pic>
                    <p:nvPicPr>
                      <p:cNvPr id="15365" name="Объект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206" y="2289192"/>
                        <a:ext cx="6400800" cy="596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15367" name="Объект 6"/>
          <p:cNvGraphicFramePr>
            <a:graphicFrameLocks noChangeAspect="1"/>
          </p:cNvGraphicFramePr>
          <p:nvPr/>
        </p:nvGraphicFramePr>
        <p:xfrm>
          <a:off x="682581" y="3421394"/>
          <a:ext cx="7244586" cy="7111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64" name="Equation" r:id="rId7" imgW="4940300" imgH="482600" progId="Equation.DSMT4">
                  <p:embed/>
                </p:oleObj>
              </mc:Choice>
              <mc:Fallback>
                <p:oleObj name="Equation" r:id="rId7" imgW="4940300" imgH="482600" progId="Equation.DSMT4">
                  <p:embed/>
                  <p:pic>
                    <p:nvPicPr>
                      <p:cNvPr id="15367" name="Объект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2581" y="3421394"/>
                        <a:ext cx="7244586" cy="71119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8" name="Rectangle 13"/>
          <p:cNvSpPr>
            <a:spLocks noChangeArrowheads="1"/>
          </p:cNvSpPr>
          <p:nvPr/>
        </p:nvSpPr>
        <p:spPr bwMode="auto">
          <a:xfrm>
            <a:off x="946150" y="40052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15369" name="Объект 8"/>
          <p:cNvGraphicFramePr>
            <a:graphicFrameLocks noChangeAspect="1"/>
          </p:cNvGraphicFramePr>
          <p:nvPr/>
        </p:nvGraphicFramePr>
        <p:xfrm>
          <a:off x="658813" y="4777110"/>
          <a:ext cx="7719838" cy="7537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65" name="Equation" r:id="rId9" imgW="5219700" imgH="508000" progId="Equation.DSMT4">
                  <p:embed/>
                </p:oleObj>
              </mc:Choice>
              <mc:Fallback>
                <p:oleObj name="Equation" r:id="rId9" imgW="5219700" imgH="508000" progId="Equation.DSMT4">
                  <p:embed/>
                  <p:pic>
                    <p:nvPicPr>
                      <p:cNvPr id="15369" name="Объект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8813" y="4777110"/>
                        <a:ext cx="7719838" cy="75374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210470" y="583870"/>
            <a:ext cx="5440272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dirty="0"/>
              <a:t>Расчет термодинамических функций</a:t>
            </a:r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F7F5F66E-19D6-4379-9835-14FB0C231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E90AA6E4-91BA-44AC-B4FF-73B938F3B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EC3F-5CC1-4266-BB55-10002CA39E65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7659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D69637F-E986-41A3-A909-94C4B2FBDB69}"/>
              </a:ext>
            </a:extLst>
          </p:cNvPr>
          <p:cNvSpPr txBox="1"/>
          <p:nvPr/>
        </p:nvSpPr>
        <p:spPr>
          <a:xfrm>
            <a:off x="1793739" y="2275368"/>
            <a:ext cx="55565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КОНСТАНТЫ РАВНОВЕСИЯ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2892E64-866A-4D2E-A8F3-E483CEF09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72D6E1A-5A06-43AA-8F98-7DBC20EF9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EC3F-5CC1-4266-BB55-10002CA39E65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16018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1655763" y="27543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16387" name="Объект 2"/>
          <p:cNvGraphicFramePr>
            <a:graphicFrameLocks noChangeAspect="1"/>
          </p:cNvGraphicFramePr>
          <p:nvPr/>
        </p:nvGraphicFramePr>
        <p:xfrm>
          <a:off x="827088" y="2472851"/>
          <a:ext cx="5041056" cy="702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02" name="Equation" r:id="rId3" imgW="4305300" imgH="596900" progId="Equation.DSMT4">
                  <p:embed/>
                </p:oleObj>
              </mc:Choice>
              <mc:Fallback>
                <p:oleObj name="Equation" r:id="rId3" imgW="4305300" imgH="596900" progId="Equation.DSMT4">
                  <p:embed/>
                  <p:pic>
                    <p:nvPicPr>
                      <p:cNvPr id="16387" name="Объект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2472851"/>
                        <a:ext cx="5041056" cy="702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827088" y="17732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16389" name="Объект 4"/>
          <p:cNvGraphicFramePr>
            <a:graphicFrameLocks noChangeAspect="1"/>
          </p:cNvGraphicFramePr>
          <p:nvPr/>
        </p:nvGraphicFramePr>
        <p:xfrm>
          <a:off x="611188" y="1457325"/>
          <a:ext cx="6748462" cy="630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03" name="Equation" r:id="rId5" imgW="3670300" imgH="342900" progId="Equation.DSMT4">
                  <p:embed/>
                </p:oleObj>
              </mc:Choice>
              <mc:Fallback>
                <p:oleObj name="Equation" r:id="rId5" imgW="3670300" imgH="342900" progId="Equation.DSMT4">
                  <p:embed/>
                  <p:pic>
                    <p:nvPicPr>
                      <p:cNvPr id="16389" name="Объект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1457325"/>
                        <a:ext cx="6748462" cy="630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0" name="Rectangle 8"/>
          <p:cNvSpPr>
            <a:spLocks noChangeArrowheads="1"/>
          </p:cNvSpPr>
          <p:nvPr/>
        </p:nvSpPr>
        <p:spPr bwMode="auto">
          <a:xfrm>
            <a:off x="1042988" y="4724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16391" name="Объект 8"/>
          <p:cNvGraphicFramePr>
            <a:graphicFrameLocks noChangeAspect="1"/>
          </p:cNvGraphicFramePr>
          <p:nvPr/>
        </p:nvGraphicFramePr>
        <p:xfrm>
          <a:off x="778668" y="3567228"/>
          <a:ext cx="6413501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04" name="Equation" r:id="rId7" imgW="6413400" imgH="774360" progId="Equation.DSMT4">
                  <p:embed/>
                </p:oleObj>
              </mc:Choice>
              <mc:Fallback>
                <p:oleObj name="Equation" r:id="rId7" imgW="6413400" imgH="774360" progId="Equation.DSMT4">
                  <p:embed/>
                  <p:pic>
                    <p:nvPicPr>
                      <p:cNvPr id="16391" name="Объект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668" y="3567228"/>
                        <a:ext cx="6413501" cy="771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2" name="Объект 9"/>
          <p:cNvGraphicFramePr>
            <a:graphicFrameLocks noChangeAspect="1"/>
          </p:cNvGraphicFramePr>
          <p:nvPr/>
        </p:nvGraphicFramePr>
        <p:xfrm>
          <a:off x="827088" y="5013176"/>
          <a:ext cx="5531102" cy="70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05" name="Equation" r:id="rId9" imgW="4889160" imgH="622080" progId="Equation.DSMT4">
                  <p:embed/>
                </p:oleObj>
              </mc:Choice>
              <mc:Fallback>
                <p:oleObj name="Equation" r:id="rId9" imgW="4889160" imgH="622080" progId="Equation.DSMT4">
                  <p:embed/>
                  <p:pic>
                    <p:nvPicPr>
                      <p:cNvPr id="16392" name="Объект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5013176"/>
                        <a:ext cx="5531102" cy="707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655763" y="333040"/>
            <a:ext cx="4480650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dirty="0"/>
              <a:t>Расчет константы равновесия</a:t>
            </a:r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E5210FE6-5D2A-49CA-A4A5-640D58DE1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6A2672B-DDAB-425D-9CF9-F1921B96F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EC3F-5CC1-4266-BB55-10002CA39E65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2630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2987675" y="17002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17411" name="Объект 2"/>
          <p:cNvGraphicFramePr>
            <a:graphicFrameLocks noChangeAspect="1"/>
          </p:cNvGraphicFramePr>
          <p:nvPr/>
        </p:nvGraphicFramePr>
        <p:xfrm>
          <a:off x="2402681" y="225778"/>
          <a:ext cx="2703513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40" name="Equation" r:id="rId3" imgW="1155700" imgH="279400" progId="Equation.DSMT4">
                  <p:embed/>
                </p:oleObj>
              </mc:Choice>
              <mc:Fallback>
                <p:oleObj name="Equation" r:id="rId3" imgW="1155700" imgH="279400" progId="Equation.DSMT4">
                  <p:embed/>
                  <p:pic>
                    <p:nvPicPr>
                      <p:cNvPr id="17411" name="Объект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02681" y="225778"/>
                        <a:ext cx="2703513" cy="647700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395288" y="2492375"/>
            <a:ext cx="9421812" cy="46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17413" name="Объект 4"/>
          <p:cNvGraphicFramePr>
            <a:graphicFrameLocks noChangeAspect="1"/>
          </p:cNvGraphicFramePr>
          <p:nvPr/>
        </p:nvGraphicFramePr>
        <p:xfrm>
          <a:off x="339725" y="3200400"/>
          <a:ext cx="8199438" cy="165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41" name="Equation" r:id="rId5" imgW="6794280" imgH="1371600" progId="Equation.DSMT4">
                  <p:embed/>
                </p:oleObj>
              </mc:Choice>
              <mc:Fallback>
                <p:oleObj name="Equation" r:id="rId5" imgW="6794280" imgH="1371600" progId="Equation.DSMT4">
                  <p:embed/>
                  <p:pic>
                    <p:nvPicPr>
                      <p:cNvPr id="17413" name="Объект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9725" y="3200400"/>
                        <a:ext cx="8199438" cy="1657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4" name="Rectangle 6"/>
          <p:cNvSpPr>
            <a:spLocks noChangeArrowheads="1"/>
          </p:cNvSpPr>
          <p:nvPr/>
        </p:nvSpPr>
        <p:spPr bwMode="auto">
          <a:xfrm>
            <a:off x="1979613" y="48688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17415" name="Объект 6"/>
          <p:cNvGraphicFramePr>
            <a:graphicFrameLocks noChangeAspect="1"/>
          </p:cNvGraphicFramePr>
          <p:nvPr/>
        </p:nvGraphicFramePr>
        <p:xfrm>
          <a:off x="1691680" y="5707062"/>
          <a:ext cx="5722938" cy="53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42" name="Equation" r:id="rId7" imgW="3543300" imgH="330200" progId="Equation.DSMT4">
                  <p:embed/>
                </p:oleObj>
              </mc:Choice>
              <mc:Fallback>
                <p:oleObj name="Equation" r:id="rId7" imgW="3543300" imgH="330200" progId="Equation.DSMT4">
                  <p:embed/>
                  <p:pic>
                    <p:nvPicPr>
                      <p:cNvPr id="17415" name="Объект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1680" y="5707062"/>
                        <a:ext cx="5722938" cy="538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6" name="Объект 7"/>
          <p:cNvGraphicFramePr>
            <a:graphicFrameLocks noChangeAspect="1"/>
          </p:cNvGraphicFramePr>
          <p:nvPr/>
        </p:nvGraphicFramePr>
        <p:xfrm>
          <a:off x="1746249" y="984729"/>
          <a:ext cx="4016375" cy="700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43" name="Equation" r:id="rId9" imgW="2184120" imgH="380880" progId="Equation.DSMT4">
                  <p:embed/>
                </p:oleObj>
              </mc:Choice>
              <mc:Fallback>
                <p:oleObj name="Equation" r:id="rId9" imgW="2184120" imgH="380880" progId="Equation.DSMT4">
                  <p:embed/>
                  <p:pic>
                    <p:nvPicPr>
                      <p:cNvPr id="17416" name="Объект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6249" y="984729"/>
                        <a:ext cx="4016375" cy="700088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Объект 9"/>
          <p:cNvGraphicFramePr>
            <a:graphicFrameLocks noChangeAspect="1"/>
          </p:cNvGraphicFramePr>
          <p:nvPr/>
        </p:nvGraphicFramePr>
        <p:xfrm>
          <a:off x="1547664" y="1993029"/>
          <a:ext cx="5531102" cy="70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44" name="Equation" r:id="rId11" imgW="4889160" imgH="622080" progId="Equation.DSMT4">
                  <p:embed/>
                </p:oleObj>
              </mc:Choice>
              <mc:Fallback>
                <p:oleObj name="Equation" r:id="rId11" imgW="4889160" imgH="622080" progId="Equation.DSMT4">
                  <p:embed/>
                  <p:pic>
                    <p:nvPicPr>
                      <p:cNvPr id="9" name="Объект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664" y="1993029"/>
                        <a:ext cx="5531102" cy="707550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DCD024D9-F49C-439B-8664-E60944B7F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34E4FBC5-5356-4457-8004-7D3403EB2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EC3F-5CC1-4266-BB55-10002CA39E65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429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668338" y="1052513"/>
            <a:ext cx="758739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dirty="0"/>
              <a:t>Молекулярные параметры, нужные для расчета К</a:t>
            </a: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230188" y="2060575"/>
            <a:ext cx="37020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>
                <a:solidFill>
                  <a:srgbClr val="FF0000"/>
                </a:solidFill>
              </a:rPr>
              <a:t>Молекулярная масса, </a:t>
            </a:r>
            <a:r>
              <a:rPr lang="en-US" altLang="ru-RU" sz="3200">
                <a:solidFill>
                  <a:srgbClr val="FF0000"/>
                </a:solidFill>
              </a:rPr>
              <a:t>m</a:t>
            </a:r>
            <a:endParaRPr lang="ru-RU" altLang="ru-RU"/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228600" y="3068638"/>
            <a:ext cx="450636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dirty="0">
                <a:solidFill>
                  <a:srgbClr val="FF0000"/>
                </a:solidFill>
              </a:rPr>
              <a:t>Структура, момент инерции,</a:t>
            </a:r>
            <a:r>
              <a:rPr lang="ru-RU" altLang="ru-RU" dirty="0"/>
              <a:t> </a:t>
            </a:r>
            <a:r>
              <a:rPr lang="en-US" altLang="ru-RU" sz="3200" dirty="0">
                <a:solidFill>
                  <a:srgbClr val="FF0000"/>
                </a:solidFill>
                <a:latin typeface="Bell MT" panose="02020503060305020303" pitchFamily="18" charset="0"/>
              </a:rPr>
              <a:t>I</a:t>
            </a:r>
            <a:endParaRPr lang="ru-RU" altLang="ru-RU" dirty="0"/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349250" y="4076700"/>
            <a:ext cx="32861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>
                <a:solidFill>
                  <a:srgbClr val="FF0000"/>
                </a:solidFill>
              </a:rPr>
              <a:t>Частоты колебаний, </a:t>
            </a:r>
            <a:r>
              <a:rPr lang="el-GR" altLang="ru-RU">
                <a:solidFill>
                  <a:srgbClr val="FF0000"/>
                </a:solidFill>
                <a:cs typeface="Arial" panose="020B0604020202020204" pitchFamily="34" charset="0"/>
              </a:rPr>
              <a:t>ν</a:t>
            </a:r>
          </a:p>
        </p:txBody>
      </p:sp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234950" y="4941888"/>
            <a:ext cx="79549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>
                <a:solidFill>
                  <a:srgbClr val="FF0000"/>
                </a:solidFill>
              </a:rPr>
              <a:t>Вырожденность основного электронного состояния, </a:t>
            </a:r>
            <a:r>
              <a:rPr lang="en-US" altLang="ru-RU">
                <a:solidFill>
                  <a:srgbClr val="FF0000"/>
                </a:solidFill>
              </a:rPr>
              <a:t>g</a:t>
            </a:r>
            <a:r>
              <a:rPr lang="en-US" altLang="ru-RU" baseline="-25000">
                <a:solidFill>
                  <a:srgbClr val="FF0000"/>
                </a:solidFill>
              </a:rPr>
              <a:t>o</a:t>
            </a:r>
            <a:endParaRPr lang="ru-RU" altLang="ru-RU">
              <a:solidFill>
                <a:srgbClr val="FF0000"/>
              </a:solidFill>
            </a:endParaRPr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3932238" y="2133600"/>
            <a:ext cx="52117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/>
              <a:t>– хим. анализ, масс-спектрометрия</a:t>
            </a:r>
          </a:p>
        </p:txBody>
      </p:sp>
      <p:sp>
        <p:nvSpPr>
          <p:cNvPr id="20488" name="Text Box 8"/>
          <p:cNvSpPr txBox="1">
            <a:spLocks noChangeArrowheads="1"/>
          </p:cNvSpPr>
          <p:nvPr/>
        </p:nvSpPr>
        <p:spPr bwMode="auto">
          <a:xfrm>
            <a:off x="5168900" y="3141663"/>
            <a:ext cx="37242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/>
              <a:t>– </a:t>
            </a:r>
            <a:r>
              <a:rPr lang="ru-RU" altLang="ru-RU"/>
              <a:t>электронография, РСА</a:t>
            </a:r>
          </a:p>
        </p:txBody>
      </p:sp>
      <p:sp>
        <p:nvSpPr>
          <p:cNvPr id="20489" name="Text Box 9"/>
          <p:cNvSpPr txBox="1">
            <a:spLocks noChangeArrowheads="1"/>
          </p:cNvSpPr>
          <p:nvPr/>
        </p:nvSpPr>
        <p:spPr bwMode="auto">
          <a:xfrm>
            <a:off x="4408488" y="4051300"/>
            <a:ext cx="41544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/>
              <a:t>-  ИК- спектры, КР - спектры</a:t>
            </a:r>
          </a:p>
        </p:txBody>
      </p:sp>
      <p:sp>
        <p:nvSpPr>
          <p:cNvPr id="20490" name="Text Box 10"/>
          <p:cNvSpPr txBox="1">
            <a:spLocks noChangeArrowheads="1"/>
          </p:cNvSpPr>
          <p:nvPr/>
        </p:nvSpPr>
        <p:spPr bwMode="auto">
          <a:xfrm>
            <a:off x="447675" y="6040438"/>
            <a:ext cx="24336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>
                <a:solidFill>
                  <a:srgbClr val="FF0000"/>
                </a:solidFill>
              </a:rPr>
              <a:t>Энтальпия </a:t>
            </a:r>
            <a:r>
              <a:rPr lang="ru-RU" altLang="ru-RU">
                <a:solidFill>
                  <a:srgbClr val="FF0000"/>
                </a:solidFill>
                <a:cs typeface="Arial" panose="020B0604020202020204" pitchFamily="34" charset="0"/>
              </a:rPr>
              <a:t>∆</a:t>
            </a:r>
            <a:r>
              <a:rPr lang="en-US" altLang="ru-RU">
                <a:solidFill>
                  <a:srgbClr val="FF0000"/>
                </a:solidFill>
                <a:cs typeface="Arial" panose="020B0604020202020204" pitchFamily="34" charset="0"/>
              </a:rPr>
              <a:t>H</a:t>
            </a:r>
            <a:r>
              <a:rPr lang="en-US" altLang="ru-RU" baseline="-25000">
                <a:solidFill>
                  <a:srgbClr val="FF0000"/>
                </a:solidFill>
                <a:cs typeface="Arial" panose="020B0604020202020204" pitchFamily="34" charset="0"/>
              </a:rPr>
              <a:t>0</a:t>
            </a:r>
            <a:r>
              <a:rPr lang="en-US" altLang="ru-RU" baseline="30000">
                <a:solidFill>
                  <a:srgbClr val="FF0000"/>
                </a:solidFill>
                <a:cs typeface="Arial" panose="020B0604020202020204" pitchFamily="34" charset="0"/>
              </a:rPr>
              <a:t>0</a:t>
            </a:r>
            <a:endParaRPr lang="ru-RU" altLang="ru-RU" baseline="3000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20491" name="Text Box 11"/>
          <p:cNvSpPr txBox="1">
            <a:spLocks noChangeArrowheads="1"/>
          </p:cNvSpPr>
          <p:nvPr/>
        </p:nvSpPr>
        <p:spPr bwMode="auto">
          <a:xfrm>
            <a:off x="3132138" y="6092825"/>
            <a:ext cx="591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/>
              <a:t>- </a:t>
            </a:r>
            <a:r>
              <a:rPr lang="ru-RU" altLang="ru-RU"/>
              <a:t>калориметрия, закон Кирхгофа, расчет</a:t>
            </a:r>
          </a:p>
        </p:txBody>
      </p:sp>
      <p:sp>
        <p:nvSpPr>
          <p:cNvPr id="20492" name="Text Box 12"/>
          <p:cNvSpPr txBox="1">
            <a:spLocks noChangeArrowheads="1"/>
          </p:cNvSpPr>
          <p:nvPr/>
        </p:nvSpPr>
        <p:spPr bwMode="auto">
          <a:xfrm>
            <a:off x="5559425" y="5464175"/>
            <a:ext cx="32432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/>
              <a:t>- расчет? УФ спектры</a:t>
            </a:r>
          </a:p>
        </p:txBody>
      </p:sp>
      <p:sp>
        <p:nvSpPr>
          <p:cNvPr id="173069" name="Text Box 13"/>
          <p:cNvSpPr txBox="1">
            <a:spLocks noChangeArrowheads="1"/>
          </p:cNvSpPr>
          <p:nvPr/>
        </p:nvSpPr>
        <p:spPr bwMode="auto">
          <a:xfrm>
            <a:off x="329247" y="1652647"/>
            <a:ext cx="8748713" cy="5213350"/>
          </a:xfrm>
          <a:prstGeom prst="rect">
            <a:avLst/>
          </a:prstGeom>
          <a:solidFill>
            <a:srgbClr val="00B0F0">
              <a:alpha val="97000"/>
            </a:srgbClr>
          </a:solidFill>
          <a:ln>
            <a:noFill/>
          </a:ln>
          <a:effec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 altLang="ru-RU" dirty="0"/>
          </a:p>
          <a:p>
            <a:pPr eaLnBrk="1" hangingPunct="1">
              <a:spcBef>
                <a:spcPct val="50000"/>
              </a:spcBef>
            </a:pPr>
            <a:endParaRPr lang="ru-RU" altLang="ru-RU" dirty="0"/>
          </a:p>
          <a:p>
            <a:pPr eaLnBrk="1" hangingPunct="1">
              <a:spcBef>
                <a:spcPct val="50000"/>
              </a:spcBef>
            </a:pPr>
            <a:endParaRPr lang="ru-RU" altLang="ru-RU" dirty="0"/>
          </a:p>
          <a:p>
            <a:pPr eaLnBrk="1" hangingPunct="1">
              <a:spcBef>
                <a:spcPct val="50000"/>
              </a:spcBef>
            </a:pPr>
            <a:endParaRPr lang="ru-RU" altLang="ru-RU" dirty="0"/>
          </a:p>
          <a:p>
            <a:pPr algn="ctr" eaLnBrk="1" hangingPunct="1">
              <a:spcBef>
                <a:spcPct val="50000"/>
              </a:spcBef>
            </a:pPr>
            <a:r>
              <a:rPr lang="ru-RU" altLang="ru-RU" sz="2800" dirty="0" err="1"/>
              <a:t>Квантовохимический</a:t>
            </a:r>
            <a:r>
              <a:rPr lang="ru-RU" altLang="ru-RU" sz="2800" dirty="0"/>
              <a:t> расчет!</a:t>
            </a:r>
          </a:p>
          <a:p>
            <a:pPr algn="ctr" eaLnBrk="1" hangingPunct="1">
              <a:spcBef>
                <a:spcPct val="50000"/>
              </a:spcBef>
            </a:pPr>
            <a:endParaRPr lang="ru-RU" altLang="ru-RU" sz="2800" dirty="0"/>
          </a:p>
          <a:p>
            <a:pPr eaLnBrk="1" hangingPunct="1">
              <a:spcBef>
                <a:spcPct val="50000"/>
              </a:spcBef>
            </a:pPr>
            <a:endParaRPr lang="ru-RU" altLang="ru-RU" sz="2800" dirty="0"/>
          </a:p>
          <a:p>
            <a:pPr eaLnBrk="1" hangingPunct="1">
              <a:spcBef>
                <a:spcPct val="50000"/>
              </a:spcBef>
            </a:pPr>
            <a:endParaRPr lang="ru-RU" altLang="ru-RU" sz="2800" dirty="0"/>
          </a:p>
          <a:p>
            <a:pPr eaLnBrk="1" hangingPunct="1">
              <a:spcBef>
                <a:spcPct val="50000"/>
              </a:spcBef>
            </a:pPr>
            <a:endParaRPr lang="ru-RU" altLang="ru-RU" dirty="0"/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EAE5C2E3-C61C-41CF-A353-7A66E429B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B2FF299F-66B2-4A75-A939-6766EC304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EC3F-5CC1-4266-BB55-10002CA39E65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9826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73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06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9B98E95-D246-4DA3-BA76-68EA7D0A8C9E}"/>
              </a:ext>
            </a:extLst>
          </p:cNvPr>
          <p:cNvSpPr txBox="1"/>
          <p:nvPr/>
        </p:nvSpPr>
        <p:spPr>
          <a:xfrm>
            <a:off x="1571348" y="2254928"/>
            <a:ext cx="62637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Расчеты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 Некоторые дополнения</a:t>
            </a:r>
            <a:r>
              <a:rPr lang="ru-RU" dirty="0"/>
              <a:t>.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512B85E-B9BC-4C77-A74F-7AD2D3292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749C5E3-0C3C-47DC-8FC5-80768B7B8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EC3F-5CC1-4266-BB55-10002CA39E65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65352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9304" y="1860297"/>
            <a:ext cx="55093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Электронная сумма по состояниям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A92F9F7-2811-4A86-89C7-F92BC4021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0E1D040-7D88-492B-9089-42259E8CA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EC3F-5CC1-4266-BB55-10002CA39E65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11125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Line 2"/>
          <p:cNvSpPr>
            <a:spLocks noChangeShapeType="1"/>
          </p:cNvSpPr>
          <p:nvPr/>
        </p:nvSpPr>
        <p:spPr bwMode="auto">
          <a:xfrm flipV="1">
            <a:off x="900113" y="1341438"/>
            <a:ext cx="0" cy="4392612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2755" name="Line 3"/>
          <p:cNvSpPr>
            <a:spLocks noChangeShapeType="1"/>
          </p:cNvSpPr>
          <p:nvPr/>
        </p:nvSpPr>
        <p:spPr bwMode="auto">
          <a:xfrm>
            <a:off x="900113" y="5734050"/>
            <a:ext cx="6119812" cy="0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2756" name="Line 4"/>
          <p:cNvSpPr>
            <a:spLocks noChangeShapeType="1"/>
          </p:cNvSpPr>
          <p:nvPr/>
        </p:nvSpPr>
        <p:spPr bwMode="auto">
          <a:xfrm flipV="1">
            <a:off x="1619250" y="2276475"/>
            <a:ext cx="0" cy="3457575"/>
          </a:xfrm>
          <a:prstGeom prst="line">
            <a:avLst/>
          </a:prstGeom>
          <a:noFill/>
          <a:ln w="349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2757" name="Line 5"/>
          <p:cNvSpPr>
            <a:spLocks noChangeShapeType="1"/>
          </p:cNvSpPr>
          <p:nvPr/>
        </p:nvSpPr>
        <p:spPr bwMode="auto">
          <a:xfrm flipV="1">
            <a:off x="2555875" y="2276475"/>
            <a:ext cx="0" cy="3457575"/>
          </a:xfrm>
          <a:prstGeom prst="line">
            <a:avLst/>
          </a:prstGeom>
          <a:noFill/>
          <a:ln w="349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2758" name="Line 6"/>
          <p:cNvSpPr>
            <a:spLocks noChangeShapeType="1"/>
          </p:cNvSpPr>
          <p:nvPr/>
        </p:nvSpPr>
        <p:spPr bwMode="auto">
          <a:xfrm>
            <a:off x="1619250" y="2276475"/>
            <a:ext cx="936625" cy="0"/>
          </a:xfrm>
          <a:prstGeom prst="line">
            <a:avLst/>
          </a:prstGeom>
          <a:noFill/>
          <a:ln w="349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2759" name="Line 7"/>
          <p:cNvSpPr>
            <a:spLocks noChangeShapeType="1"/>
          </p:cNvSpPr>
          <p:nvPr/>
        </p:nvSpPr>
        <p:spPr bwMode="auto">
          <a:xfrm flipV="1">
            <a:off x="3492500" y="5516563"/>
            <a:ext cx="0" cy="217487"/>
          </a:xfrm>
          <a:prstGeom prst="line">
            <a:avLst/>
          </a:prstGeom>
          <a:noFill/>
          <a:ln w="349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2760" name="Line 8"/>
          <p:cNvSpPr>
            <a:spLocks noChangeShapeType="1"/>
          </p:cNvSpPr>
          <p:nvPr/>
        </p:nvSpPr>
        <p:spPr bwMode="auto">
          <a:xfrm>
            <a:off x="2555875" y="5516563"/>
            <a:ext cx="936625" cy="0"/>
          </a:xfrm>
          <a:prstGeom prst="line">
            <a:avLst/>
          </a:prstGeom>
          <a:noFill/>
          <a:ln w="349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2761" name="Text Box 9"/>
          <p:cNvSpPr txBox="1">
            <a:spLocks noChangeArrowheads="1"/>
          </p:cNvSpPr>
          <p:nvPr/>
        </p:nvSpPr>
        <p:spPr bwMode="auto">
          <a:xfrm>
            <a:off x="1692275" y="260350"/>
            <a:ext cx="68357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3200"/>
              <a:t>Электронная сумма по состояниям</a:t>
            </a:r>
          </a:p>
        </p:txBody>
      </p:sp>
      <p:graphicFrame>
        <p:nvGraphicFramePr>
          <p:cNvPr id="202762" name="Object 10"/>
          <p:cNvGraphicFramePr>
            <a:graphicFrameLocks noChangeAspect="1"/>
          </p:cNvGraphicFramePr>
          <p:nvPr/>
        </p:nvGraphicFramePr>
        <p:xfrm>
          <a:off x="4572000" y="2133600"/>
          <a:ext cx="3768725" cy="1133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93" name="Equation" r:id="rId4" imgW="1307880" imgH="393480" progId="Equation.DSMT4">
                  <p:embed/>
                </p:oleObj>
              </mc:Choice>
              <mc:Fallback>
                <p:oleObj name="Equation" r:id="rId4" imgW="1307880" imgH="393480" progId="Equation.DSMT4">
                  <p:embed/>
                  <p:pic>
                    <p:nvPicPr>
                      <p:cNvPr id="202762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2133600"/>
                        <a:ext cx="3768725" cy="1133475"/>
                      </a:xfrm>
                      <a:prstGeom prst="rect">
                        <a:avLst/>
                      </a:prstGeom>
                      <a:noFill/>
                      <a:ln w="34925">
                        <a:solidFill>
                          <a:srgbClr val="666699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2763" name="Line 11"/>
          <p:cNvSpPr>
            <a:spLocks noChangeShapeType="1"/>
          </p:cNvSpPr>
          <p:nvPr/>
        </p:nvSpPr>
        <p:spPr bwMode="auto">
          <a:xfrm rot="1236140" flipH="1">
            <a:off x="3851275" y="5157788"/>
            <a:ext cx="576263" cy="503237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2764" name="Freeform 12"/>
          <p:cNvSpPr>
            <a:spLocks/>
          </p:cNvSpPr>
          <p:nvPr/>
        </p:nvSpPr>
        <p:spPr bwMode="auto">
          <a:xfrm>
            <a:off x="1649413" y="2278063"/>
            <a:ext cx="1858962" cy="3417887"/>
          </a:xfrm>
          <a:custGeom>
            <a:avLst/>
            <a:gdLst>
              <a:gd name="T0" fmla="*/ 0 w 1171"/>
              <a:gd name="T1" fmla="*/ 0 h 2153"/>
              <a:gd name="T2" fmla="*/ 47 w 1171"/>
              <a:gd name="T3" fmla="*/ 217 h 2153"/>
              <a:gd name="T4" fmla="*/ 113 w 1171"/>
              <a:gd name="T5" fmla="*/ 529 h 2153"/>
              <a:gd name="T6" fmla="*/ 207 w 1171"/>
              <a:gd name="T7" fmla="*/ 897 h 2153"/>
              <a:gd name="T8" fmla="*/ 292 w 1171"/>
              <a:gd name="T9" fmla="*/ 1237 h 2153"/>
              <a:gd name="T10" fmla="*/ 435 w 1171"/>
              <a:gd name="T11" fmla="*/ 1768 h 2153"/>
              <a:gd name="T12" fmla="*/ 576 w 1171"/>
              <a:gd name="T13" fmla="*/ 2030 h 2153"/>
              <a:gd name="T14" fmla="*/ 689 w 1171"/>
              <a:gd name="T15" fmla="*/ 2078 h 2153"/>
              <a:gd name="T16" fmla="*/ 868 w 1171"/>
              <a:gd name="T17" fmla="*/ 2115 h 2153"/>
              <a:gd name="T18" fmla="*/ 982 w 1171"/>
              <a:gd name="T19" fmla="*/ 2125 h 2153"/>
              <a:gd name="T20" fmla="*/ 1171 w 1171"/>
              <a:gd name="T21" fmla="*/ 2153 h 2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71" h="2153">
                <a:moveTo>
                  <a:pt x="0" y="0"/>
                </a:moveTo>
                <a:cubicBezTo>
                  <a:pt x="8" y="38"/>
                  <a:pt x="28" y="129"/>
                  <a:pt x="47" y="217"/>
                </a:cubicBezTo>
                <a:cubicBezTo>
                  <a:pt x="66" y="305"/>
                  <a:pt x="86" y="416"/>
                  <a:pt x="113" y="529"/>
                </a:cubicBezTo>
                <a:cubicBezTo>
                  <a:pt x="140" y="642"/>
                  <a:pt x="177" y="779"/>
                  <a:pt x="207" y="897"/>
                </a:cubicBezTo>
                <a:cubicBezTo>
                  <a:pt x="237" y="1015"/>
                  <a:pt x="254" y="1092"/>
                  <a:pt x="292" y="1237"/>
                </a:cubicBezTo>
                <a:cubicBezTo>
                  <a:pt x="330" y="1382"/>
                  <a:pt x="388" y="1636"/>
                  <a:pt x="435" y="1768"/>
                </a:cubicBezTo>
                <a:cubicBezTo>
                  <a:pt x="482" y="1900"/>
                  <a:pt x="534" y="1978"/>
                  <a:pt x="576" y="2030"/>
                </a:cubicBezTo>
                <a:cubicBezTo>
                  <a:pt x="618" y="2082"/>
                  <a:pt x="640" y="2064"/>
                  <a:pt x="689" y="2078"/>
                </a:cubicBezTo>
                <a:cubicBezTo>
                  <a:pt x="738" y="2092"/>
                  <a:pt x="819" y="2107"/>
                  <a:pt x="868" y="2115"/>
                </a:cubicBezTo>
                <a:cubicBezTo>
                  <a:pt x="917" y="2123"/>
                  <a:pt x="932" y="2119"/>
                  <a:pt x="982" y="2125"/>
                </a:cubicBezTo>
                <a:cubicBezTo>
                  <a:pt x="1032" y="2131"/>
                  <a:pt x="1132" y="2147"/>
                  <a:pt x="1171" y="2153"/>
                </a:cubicBezTo>
              </a:path>
            </a:pathLst>
          </a:custGeom>
          <a:noFill/>
          <a:ln w="9525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2765" name="Text Box 13"/>
          <p:cNvSpPr txBox="1">
            <a:spLocks noChangeArrowheads="1"/>
          </p:cNvSpPr>
          <p:nvPr/>
        </p:nvSpPr>
        <p:spPr bwMode="auto">
          <a:xfrm>
            <a:off x="519113" y="2079625"/>
            <a:ext cx="3540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b="1"/>
              <a:t>1</a:t>
            </a:r>
          </a:p>
        </p:txBody>
      </p:sp>
      <p:graphicFrame>
        <p:nvGraphicFramePr>
          <p:cNvPr id="202766" name="Object 14"/>
          <p:cNvGraphicFramePr>
            <a:graphicFrameLocks noChangeAspect="1"/>
          </p:cNvGraphicFramePr>
          <p:nvPr/>
        </p:nvGraphicFramePr>
        <p:xfrm>
          <a:off x="1763713" y="5805488"/>
          <a:ext cx="560387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94" name="Equation" r:id="rId6" imgW="177480" imgH="228600" progId="Equation.DSMT4">
                  <p:embed/>
                </p:oleObj>
              </mc:Choice>
              <mc:Fallback>
                <p:oleObj name="Equation" r:id="rId6" imgW="177480" imgH="228600" progId="Equation.DSMT4">
                  <p:embed/>
                  <p:pic>
                    <p:nvPicPr>
                      <p:cNvPr id="202766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713" y="5805488"/>
                        <a:ext cx="560387" cy="720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2767" name="Object 15"/>
          <p:cNvGraphicFramePr>
            <a:graphicFrameLocks noChangeAspect="1"/>
          </p:cNvGraphicFramePr>
          <p:nvPr/>
        </p:nvGraphicFramePr>
        <p:xfrm>
          <a:off x="5003800" y="4065588"/>
          <a:ext cx="1655763" cy="1355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95" name="Equation" r:id="rId8" imgW="419040" imgH="342720" progId="Equation.DSMT4">
                  <p:embed/>
                </p:oleObj>
              </mc:Choice>
              <mc:Fallback>
                <p:oleObj name="Equation" r:id="rId8" imgW="419040" imgH="342720" progId="Equation.DSMT4">
                  <p:embed/>
                  <p:pic>
                    <p:nvPicPr>
                      <p:cNvPr id="202767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3800" y="4065588"/>
                        <a:ext cx="1655763" cy="1355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2768" name="Object 16"/>
          <p:cNvGraphicFramePr>
            <a:graphicFrameLocks noChangeAspect="1"/>
          </p:cNvGraphicFramePr>
          <p:nvPr/>
        </p:nvGraphicFramePr>
        <p:xfrm>
          <a:off x="2808288" y="5803900"/>
          <a:ext cx="519112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96" name="Equation" r:id="rId10" imgW="164880" imgH="228600" progId="Equation.DSMT4">
                  <p:embed/>
                </p:oleObj>
              </mc:Choice>
              <mc:Fallback>
                <p:oleObj name="Equation" r:id="rId10" imgW="164880" imgH="228600" progId="Equation.DSMT4">
                  <p:embed/>
                  <p:pic>
                    <p:nvPicPr>
                      <p:cNvPr id="202768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08288" y="5803900"/>
                        <a:ext cx="519112" cy="720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2769" name="Object 17"/>
          <p:cNvGraphicFramePr>
            <a:graphicFrameLocks noChangeAspect="1"/>
          </p:cNvGraphicFramePr>
          <p:nvPr/>
        </p:nvGraphicFramePr>
        <p:xfrm>
          <a:off x="2987675" y="1628775"/>
          <a:ext cx="1316038" cy="657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97" name="Equation" r:id="rId12" imgW="457200" imgH="228600" progId="Equation.DSMT4">
                  <p:embed/>
                </p:oleObj>
              </mc:Choice>
              <mc:Fallback>
                <p:oleObj name="Equation" r:id="rId12" imgW="457200" imgH="228600" progId="Equation.DSMT4">
                  <p:embed/>
                  <p:pic>
                    <p:nvPicPr>
                      <p:cNvPr id="202769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675" y="1628775"/>
                        <a:ext cx="1316038" cy="657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4925">
                            <a:solidFill>
                              <a:srgbClr val="666699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2770" name="Line 18"/>
          <p:cNvSpPr>
            <a:spLocks noChangeShapeType="1"/>
          </p:cNvSpPr>
          <p:nvPr/>
        </p:nvSpPr>
        <p:spPr bwMode="auto">
          <a:xfrm flipH="1">
            <a:off x="2700338" y="1989138"/>
            <a:ext cx="21590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C88CE0E5-376F-4316-8F57-D99B3050B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5772D895-60B2-4878-9F7B-88127B471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EC3F-5CC1-4266-BB55-10002CA39E65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29691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403648" y="170080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7839678"/>
              </p:ext>
            </p:extLst>
          </p:nvPr>
        </p:nvGraphicFramePr>
        <p:xfrm>
          <a:off x="533400" y="1974850"/>
          <a:ext cx="8410575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01" name="Equation" r:id="rId3" imgW="6273720" imgH="723600" progId="Equation.DSMT4">
                  <p:embed/>
                </p:oleObj>
              </mc:Choice>
              <mc:Fallback>
                <p:oleObj name="Equation" r:id="rId3" imgW="6273720" imgH="723600" progId="Equation.DSMT4">
                  <p:embed/>
                  <p:pic>
                    <p:nvPicPr>
                      <p:cNvPr id="5" name="Объект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974850"/>
                        <a:ext cx="8410575" cy="9652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5410125"/>
              </p:ext>
            </p:extLst>
          </p:nvPr>
        </p:nvGraphicFramePr>
        <p:xfrm>
          <a:off x="701675" y="4138613"/>
          <a:ext cx="6804025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02" name="Equation" r:id="rId5" imgW="3301920" imgH="253800" progId="Equation.DSMT4">
                  <p:embed/>
                </p:oleObj>
              </mc:Choice>
              <mc:Fallback>
                <p:oleObj name="Equation" r:id="rId5" imgW="3301920" imgH="253800" progId="Equation.DSMT4">
                  <p:embed/>
                  <p:pic>
                    <p:nvPicPr>
                      <p:cNvPr id="6" name="Объект 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01675" y="4138613"/>
                        <a:ext cx="6804025" cy="523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11"/>
          <p:cNvSpPr>
            <a:spLocks noChangeArrowheads="1"/>
          </p:cNvSpPr>
          <p:nvPr/>
        </p:nvSpPr>
        <p:spPr bwMode="auto">
          <a:xfrm>
            <a:off x="2771799" y="5128391"/>
            <a:ext cx="11245651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13"/>
          <p:cNvSpPr>
            <a:spLocks noChangeArrowheads="1"/>
          </p:cNvSpPr>
          <p:nvPr/>
        </p:nvSpPr>
        <p:spPr bwMode="auto">
          <a:xfrm>
            <a:off x="2123727" y="4641460"/>
            <a:ext cx="10914901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3590882"/>
              </p:ext>
            </p:extLst>
          </p:nvPr>
        </p:nvGraphicFramePr>
        <p:xfrm>
          <a:off x="1766888" y="5583238"/>
          <a:ext cx="3787775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03" name="Equation" r:id="rId7" imgW="2234880" imgH="330120" progId="Equation.DSMT4">
                  <p:embed/>
                </p:oleObj>
              </mc:Choice>
              <mc:Fallback>
                <p:oleObj name="Equation" r:id="rId7" imgW="2234880" imgH="330120" progId="Equation.DSMT4">
                  <p:embed/>
                  <p:pic>
                    <p:nvPicPr>
                      <p:cNvPr id="10" name="Объект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6888" y="5583238"/>
                        <a:ext cx="3787775" cy="5524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619672" y="593303"/>
            <a:ext cx="52175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Электронная сумма по состояниям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5CFB841-85ED-4139-8DA2-AFBBFFB10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84147BBC-670F-4CEE-92EA-B21D2E2A5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EC3F-5CC1-4266-BB55-10002CA39E65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92368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Text Box 2"/>
          <p:cNvSpPr txBox="1">
            <a:spLocks noChangeArrowheads="1"/>
          </p:cNvSpPr>
          <p:nvPr/>
        </p:nvSpPr>
        <p:spPr bwMode="auto">
          <a:xfrm>
            <a:off x="1600200" y="121602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ru-RU" altLang="ru-RU"/>
          </a:p>
        </p:txBody>
      </p:sp>
      <p:sp>
        <p:nvSpPr>
          <p:cNvPr id="204803" name="Rectangle 3"/>
          <p:cNvSpPr>
            <a:spLocks noChangeArrowheads="1"/>
          </p:cNvSpPr>
          <p:nvPr/>
        </p:nvSpPr>
        <p:spPr bwMode="auto">
          <a:xfrm>
            <a:off x="1979613" y="1052513"/>
            <a:ext cx="4968875" cy="4319587"/>
          </a:xfrm>
          <a:prstGeom prst="rect">
            <a:avLst/>
          </a:prstGeom>
          <a:noFill/>
          <a:ln w="349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04804" name="Line 4"/>
          <p:cNvSpPr>
            <a:spLocks noChangeShapeType="1"/>
          </p:cNvSpPr>
          <p:nvPr/>
        </p:nvSpPr>
        <p:spPr bwMode="auto">
          <a:xfrm>
            <a:off x="4500563" y="1052513"/>
            <a:ext cx="0" cy="4321175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4806" name="Text Box 6"/>
          <p:cNvSpPr txBox="1">
            <a:spLocks noChangeArrowheads="1"/>
          </p:cNvSpPr>
          <p:nvPr/>
        </p:nvSpPr>
        <p:spPr bwMode="auto">
          <a:xfrm>
            <a:off x="2411413" y="1268413"/>
            <a:ext cx="1295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/>
              <a:t>Атом</a:t>
            </a:r>
          </a:p>
        </p:txBody>
      </p:sp>
      <p:sp>
        <p:nvSpPr>
          <p:cNvPr id="204807" name="Text Box 7"/>
          <p:cNvSpPr txBox="1">
            <a:spLocks noChangeArrowheads="1"/>
          </p:cNvSpPr>
          <p:nvPr/>
        </p:nvSpPr>
        <p:spPr bwMode="auto">
          <a:xfrm>
            <a:off x="5259388" y="1165225"/>
            <a:ext cx="49725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800" b="1" dirty="0"/>
              <a:t>z</a:t>
            </a:r>
            <a:r>
              <a:rPr lang="en-US" altLang="ru-RU" sz="2800" b="1" baseline="-25000" dirty="0"/>
              <a:t>0</a:t>
            </a:r>
            <a:endParaRPr lang="ru-RU" altLang="ru-RU" sz="2800" b="1" dirty="0"/>
          </a:p>
        </p:txBody>
      </p:sp>
      <p:sp>
        <p:nvSpPr>
          <p:cNvPr id="204808" name="Text Box 8"/>
          <p:cNvSpPr txBox="1">
            <a:spLocks noChangeArrowheads="1"/>
          </p:cNvSpPr>
          <p:nvPr/>
        </p:nvSpPr>
        <p:spPr bwMode="auto">
          <a:xfrm>
            <a:off x="3852863" y="2008188"/>
            <a:ext cx="574675" cy="337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b="1"/>
              <a:t>H</a:t>
            </a:r>
          </a:p>
          <a:p>
            <a:r>
              <a:rPr lang="en-US" altLang="ru-RU" b="1"/>
              <a:t>He</a:t>
            </a:r>
          </a:p>
          <a:p>
            <a:r>
              <a:rPr lang="en-US" altLang="ru-RU" b="1"/>
              <a:t>Li</a:t>
            </a:r>
          </a:p>
          <a:p>
            <a:r>
              <a:rPr lang="en-US" altLang="ru-RU" b="1"/>
              <a:t>Be</a:t>
            </a:r>
          </a:p>
          <a:p>
            <a:r>
              <a:rPr lang="en-US" altLang="ru-RU" b="1"/>
              <a:t>B</a:t>
            </a:r>
          </a:p>
          <a:p>
            <a:r>
              <a:rPr lang="en-US" altLang="ru-RU" b="1"/>
              <a:t>C</a:t>
            </a:r>
          </a:p>
          <a:p>
            <a:r>
              <a:rPr lang="en-US" altLang="ru-RU" b="1"/>
              <a:t>N</a:t>
            </a:r>
          </a:p>
          <a:p>
            <a:r>
              <a:rPr lang="en-US" altLang="ru-RU" b="1"/>
              <a:t>O</a:t>
            </a:r>
          </a:p>
          <a:p>
            <a:endParaRPr lang="ru-RU" altLang="ru-RU" b="1"/>
          </a:p>
        </p:txBody>
      </p:sp>
      <p:sp>
        <p:nvSpPr>
          <p:cNvPr id="204809" name="Text Box 9"/>
          <p:cNvSpPr txBox="1">
            <a:spLocks noChangeArrowheads="1"/>
          </p:cNvSpPr>
          <p:nvPr/>
        </p:nvSpPr>
        <p:spPr bwMode="auto">
          <a:xfrm>
            <a:off x="4624388" y="2000250"/>
            <a:ext cx="354012" cy="301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b="1">
                <a:solidFill>
                  <a:srgbClr val="FF0000"/>
                </a:solidFill>
              </a:rPr>
              <a:t>2</a:t>
            </a:r>
          </a:p>
          <a:p>
            <a:r>
              <a:rPr lang="en-US" altLang="ru-RU" b="1">
                <a:solidFill>
                  <a:srgbClr val="FF0000"/>
                </a:solidFill>
              </a:rPr>
              <a:t>1</a:t>
            </a:r>
          </a:p>
          <a:p>
            <a:r>
              <a:rPr lang="en-US" altLang="ru-RU" b="1">
                <a:solidFill>
                  <a:srgbClr val="FF0000"/>
                </a:solidFill>
              </a:rPr>
              <a:t>2</a:t>
            </a:r>
          </a:p>
          <a:p>
            <a:r>
              <a:rPr lang="en-US" altLang="ru-RU" b="1">
                <a:solidFill>
                  <a:srgbClr val="FF0000"/>
                </a:solidFill>
              </a:rPr>
              <a:t>1</a:t>
            </a:r>
          </a:p>
          <a:p>
            <a:r>
              <a:rPr lang="en-US" altLang="ru-RU" b="1">
                <a:solidFill>
                  <a:srgbClr val="FF0000"/>
                </a:solidFill>
              </a:rPr>
              <a:t>2</a:t>
            </a:r>
          </a:p>
          <a:p>
            <a:r>
              <a:rPr lang="en-US" altLang="ru-RU" b="1">
                <a:solidFill>
                  <a:srgbClr val="FF0000"/>
                </a:solidFill>
              </a:rPr>
              <a:t>1</a:t>
            </a:r>
          </a:p>
          <a:p>
            <a:r>
              <a:rPr lang="en-US" altLang="ru-RU" b="1">
                <a:solidFill>
                  <a:srgbClr val="FF0000"/>
                </a:solidFill>
              </a:rPr>
              <a:t>4</a:t>
            </a:r>
          </a:p>
          <a:p>
            <a:r>
              <a:rPr lang="en-US" altLang="ru-RU" b="1">
                <a:solidFill>
                  <a:srgbClr val="FF0000"/>
                </a:solidFill>
              </a:rPr>
              <a:t>5</a:t>
            </a:r>
            <a:endParaRPr lang="ru-RU" altLang="ru-RU" b="1">
              <a:solidFill>
                <a:srgbClr val="FF0000"/>
              </a:solidFill>
            </a:endParaRPr>
          </a:p>
        </p:txBody>
      </p:sp>
      <p:sp>
        <p:nvSpPr>
          <p:cNvPr id="204810" name="Text Box 10"/>
          <p:cNvSpPr txBox="1">
            <a:spLocks noChangeArrowheads="1"/>
          </p:cNvSpPr>
          <p:nvPr/>
        </p:nvSpPr>
        <p:spPr bwMode="auto">
          <a:xfrm>
            <a:off x="1023938" y="207963"/>
            <a:ext cx="76866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b="1"/>
              <a:t>Вырожденности основного электронного уровня</a:t>
            </a:r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02681C09-6755-46EB-B2F3-40F3D3231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D565C8B4-150E-43A2-9A77-5BC2C9588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EC3F-5CC1-4266-BB55-10002CA39E65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39362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Line 2"/>
          <p:cNvSpPr>
            <a:spLocks noChangeShapeType="1"/>
          </p:cNvSpPr>
          <p:nvPr/>
        </p:nvSpPr>
        <p:spPr bwMode="auto">
          <a:xfrm flipV="1">
            <a:off x="1371600" y="838200"/>
            <a:ext cx="0" cy="472440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5827" name="Line 3"/>
          <p:cNvSpPr>
            <a:spLocks noChangeShapeType="1"/>
          </p:cNvSpPr>
          <p:nvPr/>
        </p:nvSpPr>
        <p:spPr bwMode="auto">
          <a:xfrm>
            <a:off x="1371600" y="5562600"/>
            <a:ext cx="6553200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5828" name="Line 4"/>
          <p:cNvSpPr>
            <a:spLocks noChangeShapeType="1"/>
          </p:cNvSpPr>
          <p:nvPr/>
        </p:nvSpPr>
        <p:spPr bwMode="auto">
          <a:xfrm>
            <a:off x="1371600" y="3200400"/>
            <a:ext cx="6324600" cy="0"/>
          </a:xfrm>
          <a:prstGeom prst="line">
            <a:avLst/>
          </a:prstGeom>
          <a:noFill/>
          <a:ln w="47625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5829" name="Freeform 5"/>
          <p:cNvSpPr>
            <a:spLocks/>
          </p:cNvSpPr>
          <p:nvPr/>
        </p:nvSpPr>
        <p:spPr bwMode="auto">
          <a:xfrm>
            <a:off x="1371600" y="2743200"/>
            <a:ext cx="6581775" cy="466725"/>
          </a:xfrm>
          <a:custGeom>
            <a:avLst/>
            <a:gdLst>
              <a:gd name="T0" fmla="*/ 0 w 4146"/>
              <a:gd name="T1" fmla="*/ 294 h 294"/>
              <a:gd name="T2" fmla="*/ 96 w 4146"/>
              <a:gd name="T3" fmla="*/ 246 h 294"/>
              <a:gd name="T4" fmla="*/ 192 w 4146"/>
              <a:gd name="T5" fmla="*/ 198 h 294"/>
              <a:gd name="T6" fmla="*/ 343 w 4146"/>
              <a:gd name="T7" fmla="*/ 134 h 294"/>
              <a:gd name="T8" fmla="*/ 453 w 4146"/>
              <a:gd name="T9" fmla="*/ 73 h 294"/>
              <a:gd name="T10" fmla="*/ 608 w 4146"/>
              <a:gd name="T11" fmla="*/ 24 h 294"/>
              <a:gd name="T12" fmla="*/ 768 w 4146"/>
              <a:gd name="T13" fmla="*/ 6 h 294"/>
              <a:gd name="T14" fmla="*/ 960 w 4146"/>
              <a:gd name="T15" fmla="*/ 6 h 294"/>
              <a:gd name="T16" fmla="*/ 1211 w 4146"/>
              <a:gd name="T17" fmla="*/ 43 h 294"/>
              <a:gd name="T18" fmla="*/ 1467 w 4146"/>
              <a:gd name="T19" fmla="*/ 70 h 294"/>
              <a:gd name="T20" fmla="*/ 1797 w 4146"/>
              <a:gd name="T21" fmla="*/ 110 h 294"/>
              <a:gd name="T22" fmla="*/ 1989 w 4146"/>
              <a:gd name="T23" fmla="*/ 128 h 294"/>
              <a:gd name="T24" fmla="*/ 2199 w 4146"/>
              <a:gd name="T25" fmla="*/ 146 h 294"/>
              <a:gd name="T26" fmla="*/ 2491 w 4146"/>
              <a:gd name="T27" fmla="*/ 165 h 294"/>
              <a:gd name="T28" fmla="*/ 2711 w 4146"/>
              <a:gd name="T29" fmla="*/ 183 h 294"/>
              <a:gd name="T30" fmla="*/ 2921 w 4146"/>
              <a:gd name="T31" fmla="*/ 192 h 294"/>
              <a:gd name="T32" fmla="*/ 3223 w 4146"/>
              <a:gd name="T33" fmla="*/ 201 h 294"/>
              <a:gd name="T34" fmla="*/ 3817 w 4146"/>
              <a:gd name="T35" fmla="*/ 216 h 294"/>
              <a:gd name="T36" fmla="*/ 3643 w 4146"/>
              <a:gd name="T37" fmla="*/ 216 h 294"/>
              <a:gd name="T38" fmla="*/ 4146 w 4146"/>
              <a:gd name="T39" fmla="*/ 238 h 2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146" h="294">
                <a:moveTo>
                  <a:pt x="0" y="294"/>
                </a:moveTo>
                <a:cubicBezTo>
                  <a:pt x="32" y="278"/>
                  <a:pt x="64" y="262"/>
                  <a:pt x="96" y="246"/>
                </a:cubicBezTo>
                <a:cubicBezTo>
                  <a:pt x="128" y="230"/>
                  <a:pt x="151" y="217"/>
                  <a:pt x="192" y="198"/>
                </a:cubicBezTo>
                <a:cubicBezTo>
                  <a:pt x="233" y="179"/>
                  <a:pt x="300" y="155"/>
                  <a:pt x="343" y="134"/>
                </a:cubicBezTo>
                <a:cubicBezTo>
                  <a:pt x="386" y="113"/>
                  <a:pt x="409" y="91"/>
                  <a:pt x="453" y="73"/>
                </a:cubicBezTo>
                <a:cubicBezTo>
                  <a:pt x="497" y="55"/>
                  <a:pt x="556" y="35"/>
                  <a:pt x="608" y="24"/>
                </a:cubicBezTo>
                <a:cubicBezTo>
                  <a:pt x="660" y="13"/>
                  <a:pt x="709" y="9"/>
                  <a:pt x="768" y="6"/>
                </a:cubicBezTo>
                <a:cubicBezTo>
                  <a:pt x="827" y="3"/>
                  <a:pt x="886" y="0"/>
                  <a:pt x="960" y="6"/>
                </a:cubicBezTo>
                <a:cubicBezTo>
                  <a:pt x="1034" y="12"/>
                  <a:pt x="1127" y="32"/>
                  <a:pt x="1211" y="43"/>
                </a:cubicBezTo>
                <a:cubicBezTo>
                  <a:pt x="1295" y="54"/>
                  <a:pt x="1369" y="59"/>
                  <a:pt x="1467" y="70"/>
                </a:cubicBezTo>
                <a:cubicBezTo>
                  <a:pt x="1565" y="81"/>
                  <a:pt x="1710" y="100"/>
                  <a:pt x="1797" y="110"/>
                </a:cubicBezTo>
                <a:cubicBezTo>
                  <a:pt x="1884" y="120"/>
                  <a:pt x="1922" y="122"/>
                  <a:pt x="1989" y="128"/>
                </a:cubicBezTo>
                <a:cubicBezTo>
                  <a:pt x="2056" y="134"/>
                  <a:pt x="2115" y="140"/>
                  <a:pt x="2199" y="146"/>
                </a:cubicBezTo>
                <a:cubicBezTo>
                  <a:pt x="2283" y="152"/>
                  <a:pt x="2406" y="159"/>
                  <a:pt x="2491" y="165"/>
                </a:cubicBezTo>
                <a:cubicBezTo>
                  <a:pt x="2576" y="171"/>
                  <a:pt x="2639" y="178"/>
                  <a:pt x="2711" y="183"/>
                </a:cubicBezTo>
                <a:cubicBezTo>
                  <a:pt x="2783" y="188"/>
                  <a:pt x="2836" y="189"/>
                  <a:pt x="2921" y="192"/>
                </a:cubicBezTo>
                <a:cubicBezTo>
                  <a:pt x="3006" y="195"/>
                  <a:pt x="3074" y="197"/>
                  <a:pt x="3223" y="201"/>
                </a:cubicBezTo>
                <a:cubicBezTo>
                  <a:pt x="3372" y="205"/>
                  <a:pt x="3747" y="214"/>
                  <a:pt x="3817" y="216"/>
                </a:cubicBezTo>
                <a:cubicBezTo>
                  <a:pt x="3887" y="218"/>
                  <a:pt x="3588" y="212"/>
                  <a:pt x="3643" y="216"/>
                </a:cubicBezTo>
                <a:cubicBezTo>
                  <a:pt x="3698" y="220"/>
                  <a:pt x="4041" y="234"/>
                  <a:pt x="4146" y="238"/>
                </a:cubicBezTo>
              </a:path>
            </a:pathLst>
          </a:custGeom>
          <a:noFill/>
          <a:ln w="603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5830" name="Text Box 6"/>
          <p:cNvSpPr txBox="1">
            <a:spLocks noChangeArrowheads="1"/>
          </p:cNvSpPr>
          <p:nvPr/>
        </p:nvSpPr>
        <p:spPr bwMode="auto">
          <a:xfrm>
            <a:off x="228600" y="533400"/>
            <a:ext cx="9144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4000" b="1"/>
              <a:t>С</a:t>
            </a:r>
            <a:r>
              <a:rPr lang="en-US" altLang="ru-RU" sz="4000" b="1" baseline="-25000"/>
              <a:t>V</a:t>
            </a:r>
            <a:endParaRPr lang="ru-RU" altLang="ru-RU" sz="4000" b="1"/>
          </a:p>
        </p:txBody>
      </p:sp>
      <p:sp>
        <p:nvSpPr>
          <p:cNvPr id="205831" name="Text Box 7"/>
          <p:cNvSpPr txBox="1">
            <a:spLocks noChangeArrowheads="1"/>
          </p:cNvSpPr>
          <p:nvPr/>
        </p:nvSpPr>
        <p:spPr bwMode="auto">
          <a:xfrm>
            <a:off x="7848600" y="5715000"/>
            <a:ext cx="762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ru-RU" sz="4000" b="1"/>
              <a:t>T</a:t>
            </a:r>
            <a:endParaRPr lang="ru-RU" altLang="ru-RU" sz="4000" b="1"/>
          </a:p>
        </p:txBody>
      </p:sp>
      <p:sp>
        <p:nvSpPr>
          <p:cNvPr id="205832" name="Line 8"/>
          <p:cNvSpPr>
            <a:spLocks noChangeShapeType="1"/>
          </p:cNvSpPr>
          <p:nvPr/>
        </p:nvSpPr>
        <p:spPr bwMode="auto">
          <a:xfrm>
            <a:off x="2590800" y="2743200"/>
            <a:ext cx="0" cy="2819400"/>
          </a:xfrm>
          <a:prstGeom prst="line">
            <a:avLst/>
          </a:prstGeom>
          <a:noFill/>
          <a:ln w="349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5833" name="Text Box 9"/>
          <p:cNvSpPr txBox="1">
            <a:spLocks noChangeArrowheads="1"/>
          </p:cNvSpPr>
          <p:nvPr/>
        </p:nvSpPr>
        <p:spPr bwMode="auto">
          <a:xfrm>
            <a:off x="2362200" y="5638800"/>
            <a:ext cx="1371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ru-RU" sz="3200" b="1"/>
              <a:t>700 K</a:t>
            </a:r>
            <a:endParaRPr lang="ru-RU" altLang="ru-RU" sz="3200" b="1"/>
          </a:p>
        </p:txBody>
      </p:sp>
      <p:graphicFrame>
        <p:nvGraphicFramePr>
          <p:cNvPr id="205834" name="Object 10"/>
          <p:cNvGraphicFramePr>
            <a:graphicFrameLocks noChangeAspect="1"/>
          </p:cNvGraphicFramePr>
          <p:nvPr/>
        </p:nvGraphicFramePr>
        <p:xfrm>
          <a:off x="1524000" y="304800"/>
          <a:ext cx="1808163" cy="1084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32" name="Equation" r:id="rId4" imgW="952200" imgH="571320" progId="Equation.DSMT4">
                  <p:embed/>
                </p:oleObj>
              </mc:Choice>
              <mc:Fallback>
                <p:oleObj name="Equation" r:id="rId4" imgW="952200" imgH="571320" progId="Equation.DSMT4">
                  <p:embed/>
                  <p:pic>
                    <p:nvPicPr>
                      <p:cNvPr id="205834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304800"/>
                        <a:ext cx="1808163" cy="1084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835" name="Text Box 11"/>
          <p:cNvSpPr txBox="1">
            <a:spLocks noChangeArrowheads="1"/>
          </p:cNvSpPr>
          <p:nvPr/>
        </p:nvSpPr>
        <p:spPr bwMode="auto">
          <a:xfrm>
            <a:off x="2514600" y="2133600"/>
            <a:ext cx="947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b="1"/>
              <a:t>14.39</a:t>
            </a:r>
          </a:p>
        </p:txBody>
      </p:sp>
      <p:sp>
        <p:nvSpPr>
          <p:cNvPr id="205836" name="Line 12"/>
          <p:cNvSpPr>
            <a:spLocks noChangeShapeType="1"/>
          </p:cNvSpPr>
          <p:nvPr/>
        </p:nvSpPr>
        <p:spPr bwMode="auto">
          <a:xfrm flipH="1">
            <a:off x="3653515" y="2076112"/>
            <a:ext cx="533400" cy="533400"/>
          </a:xfrm>
          <a:prstGeom prst="line">
            <a:avLst/>
          </a:prstGeom>
          <a:noFill/>
          <a:ln w="603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5837" name="Text Box 13"/>
          <p:cNvSpPr txBox="1">
            <a:spLocks noChangeArrowheads="1"/>
          </p:cNvSpPr>
          <p:nvPr/>
        </p:nvSpPr>
        <p:spPr bwMode="auto">
          <a:xfrm>
            <a:off x="288925" y="2835275"/>
            <a:ext cx="10414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3200" b="1"/>
              <a:t>3</a:t>
            </a:r>
            <a:r>
              <a:rPr lang="en-US" altLang="ru-RU" sz="3200" b="1"/>
              <a:t>/2R</a:t>
            </a:r>
            <a:endParaRPr lang="ru-RU" altLang="ru-RU" sz="3200" b="1"/>
          </a:p>
        </p:txBody>
      </p:sp>
      <p:graphicFrame>
        <p:nvGraphicFramePr>
          <p:cNvPr id="205838" name="Object 14"/>
          <p:cNvGraphicFramePr>
            <a:graphicFrameLocks noChangeAspect="1"/>
          </p:cNvGraphicFramePr>
          <p:nvPr/>
        </p:nvGraphicFramePr>
        <p:xfrm>
          <a:off x="4259263" y="3825875"/>
          <a:ext cx="3957637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33" name="Equation" r:id="rId6" imgW="2108160" imgH="558720" progId="Equation.DSMT4">
                  <p:embed/>
                </p:oleObj>
              </mc:Choice>
              <mc:Fallback>
                <p:oleObj name="Equation" r:id="rId6" imgW="2108160" imgH="558720" progId="Equation.DSMT4">
                  <p:embed/>
                  <p:pic>
                    <p:nvPicPr>
                      <p:cNvPr id="205838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59263" y="3825875"/>
                        <a:ext cx="3957637" cy="1047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839" name="Line 15"/>
          <p:cNvSpPr>
            <a:spLocks noChangeShapeType="1"/>
          </p:cNvSpPr>
          <p:nvPr/>
        </p:nvSpPr>
        <p:spPr bwMode="auto">
          <a:xfrm flipH="1" flipV="1">
            <a:off x="4038600" y="3352800"/>
            <a:ext cx="533400" cy="381000"/>
          </a:xfrm>
          <a:prstGeom prst="line">
            <a:avLst/>
          </a:prstGeom>
          <a:noFill/>
          <a:ln w="60325">
            <a:solidFill>
              <a:srgbClr val="008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aphicFrame>
        <p:nvGraphicFramePr>
          <p:cNvPr id="205840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6136481"/>
              </p:ext>
            </p:extLst>
          </p:nvPr>
        </p:nvGraphicFramePr>
        <p:xfrm>
          <a:off x="3173412" y="1473139"/>
          <a:ext cx="2263775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34" name="Equation" r:id="rId8" imgW="1206360" imgH="304560" progId="Equation.DSMT4">
                  <p:embed/>
                </p:oleObj>
              </mc:Choice>
              <mc:Fallback>
                <p:oleObj name="Equation" r:id="rId8" imgW="1206360" imgH="304560" progId="Equation.DSMT4">
                  <p:embed/>
                  <p:pic>
                    <p:nvPicPr>
                      <p:cNvPr id="20584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3412" y="1473139"/>
                        <a:ext cx="2263775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Объект 1">
            <a:extLst>
              <a:ext uri="{FF2B5EF4-FFF2-40B4-BE49-F238E27FC236}">
                <a16:creationId xmlns:a16="http://schemas.microsoft.com/office/drawing/2014/main" id="{967DBACF-2D48-4646-BAEB-67029C07C1F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8085744"/>
              </p:ext>
            </p:extLst>
          </p:nvPr>
        </p:nvGraphicFramePr>
        <p:xfrm>
          <a:off x="5161980" y="390525"/>
          <a:ext cx="3553410" cy="8618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35" name="Equation" r:id="rId10" imgW="2984400" imgH="723600" progId="Equation.DSMT4">
                  <p:embed/>
                </p:oleObj>
              </mc:Choice>
              <mc:Fallback>
                <p:oleObj name="Equation" r:id="rId10" imgW="2984400" imgH="723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161980" y="390525"/>
                        <a:ext cx="3553410" cy="8618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2CEEF73-71BC-474C-83CB-99F4251416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661A11C-3B11-4BE5-AECB-4578BCEC4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EC3F-5CC1-4266-BB55-10002CA39E65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4519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9304" y="1860297"/>
            <a:ext cx="4980659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Ядерная сумма по состояниям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7711A5A-5105-4EE9-8B2D-4E9784640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62DE539-7A99-4B34-A389-BEC1A7AAE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EC3F-5CC1-4266-BB55-10002CA39E65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42349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Line 2"/>
          <p:cNvSpPr>
            <a:spLocks noChangeShapeType="1"/>
          </p:cNvSpPr>
          <p:nvPr/>
        </p:nvSpPr>
        <p:spPr bwMode="auto">
          <a:xfrm>
            <a:off x="4572000" y="4114800"/>
            <a:ext cx="1066800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75" name="Line 3"/>
          <p:cNvSpPr>
            <a:spLocks noChangeShapeType="1"/>
          </p:cNvSpPr>
          <p:nvPr/>
        </p:nvSpPr>
        <p:spPr bwMode="auto">
          <a:xfrm>
            <a:off x="4572000" y="5334000"/>
            <a:ext cx="1066800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76" name="Line 4"/>
          <p:cNvSpPr>
            <a:spLocks noChangeShapeType="1"/>
          </p:cNvSpPr>
          <p:nvPr/>
        </p:nvSpPr>
        <p:spPr bwMode="auto">
          <a:xfrm>
            <a:off x="4572000" y="4114800"/>
            <a:ext cx="1066800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77" name="Line 5"/>
          <p:cNvSpPr>
            <a:spLocks noChangeShapeType="1"/>
          </p:cNvSpPr>
          <p:nvPr/>
        </p:nvSpPr>
        <p:spPr bwMode="auto">
          <a:xfrm>
            <a:off x="4572000" y="5257800"/>
            <a:ext cx="1066800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78" name="Line 6"/>
          <p:cNvSpPr>
            <a:spLocks noChangeShapeType="1"/>
          </p:cNvSpPr>
          <p:nvPr/>
        </p:nvSpPr>
        <p:spPr bwMode="auto">
          <a:xfrm>
            <a:off x="4572000" y="5105400"/>
            <a:ext cx="1066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79" name="Line 7"/>
          <p:cNvSpPr>
            <a:spLocks noChangeShapeType="1"/>
          </p:cNvSpPr>
          <p:nvPr/>
        </p:nvSpPr>
        <p:spPr bwMode="auto">
          <a:xfrm>
            <a:off x="4572000" y="4724400"/>
            <a:ext cx="1066800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80" name="Line 8"/>
          <p:cNvSpPr>
            <a:spLocks noChangeShapeType="1"/>
          </p:cNvSpPr>
          <p:nvPr/>
        </p:nvSpPr>
        <p:spPr bwMode="auto">
          <a:xfrm>
            <a:off x="4572000" y="4572000"/>
            <a:ext cx="1066800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81" name="Line 9"/>
          <p:cNvSpPr>
            <a:spLocks noChangeShapeType="1"/>
          </p:cNvSpPr>
          <p:nvPr/>
        </p:nvSpPr>
        <p:spPr bwMode="auto">
          <a:xfrm>
            <a:off x="4572000" y="4437063"/>
            <a:ext cx="1066800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82" name="Line 10"/>
          <p:cNvSpPr>
            <a:spLocks noChangeShapeType="1"/>
          </p:cNvSpPr>
          <p:nvPr/>
        </p:nvSpPr>
        <p:spPr bwMode="auto">
          <a:xfrm>
            <a:off x="4572000" y="4343400"/>
            <a:ext cx="1066800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83" name="Line 11"/>
          <p:cNvSpPr>
            <a:spLocks noChangeShapeType="1"/>
          </p:cNvSpPr>
          <p:nvPr/>
        </p:nvSpPr>
        <p:spPr bwMode="auto">
          <a:xfrm>
            <a:off x="4572000" y="4221163"/>
            <a:ext cx="1066800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84" name="Line 12"/>
          <p:cNvSpPr>
            <a:spLocks noChangeShapeType="1"/>
          </p:cNvSpPr>
          <p:nvPr/>
        </p:nvSpPr>
        <p:spPr bwMode="auto">
          <a:xfrm>
            <a:off x="4572000" y="4114800"/>
            <a:ext cx="1066800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85" name="Line 13"/>
          <p:cNvSpPr>
            <a:spLocks noChangeShapeType="1"/>
          </p:cNvSpPr>
          <p:nvPr/>
        </p:nvSpPr>
        <p:spPr bwMode="auto">
          <a:xfrm>
            <a:off x="4572000" y="4114800"/>
            <a:ext cx="1066800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86" name="Line 14"/>
          <p:cNvSpPr>
            <a:spLocks noChangeShapeType="1"/>
          </p:cNvSpPr>
          <p:nvPr/>
        </p:nvSpPr>
        <p:spPr bwMode="auto">
          <a:xfrm>
            <a:off x="4572000" y="4114800"/>
            <a:ext cx="1066800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87" name="Line 15"/>
          <p:cNvSpPr>
            <a:spLocks noChangeShapeType="1"/>
          </p:cNvSpPr>
          <p:nvPr/>
        </p:nvSpPr>
        <p:spPr bwMode="auto">
          <a:xfrm>
            <a:off x="4572000" y="4114800"/>
            <a:ext cx="1066800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88" name="Line 16"/>
          <p:cNvSpPr>
            <a:spLocks noChangeShapeType="1"/>
          </p:cNvSpPr>
          <p:nvPr/>
        </p:nvSpPr>
        <p:spPr bwMode="auto">
          <a:xfrm>
            <a:off x="4572000" y="4114800"/>
            <a:ext cx="1066800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89" name="Line 17"/>
          <p:cNvSpPr>
            <a:spLocks noChangeShapeType="1"/>
          </p:cNvSpPr>
          <p:nvPr/>
        </p:nvSpPr>
        <p:spPr bwMode="auto">
          <a:xfrm>
            <a:off x="4572000" y="4876800"/>
            <a:ext cx="1066800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90" name="Line 18"/>
          <p:cNvSpPr>
            <a:spLocks noChangeShapeType="1"/>
          </p:cNvSpPr>
          <p:nvPr/>
        </p:nvSpPr>
        <p:spPr bwMode="auto">
          <a:xfrm>
            <a:off x="4572000" y="4876800"/>
            <a:ext cx="1066800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91" name="Line 19"/>
          <p:cNvSpPr>
            <a:spLocks noChangeShapeType="1"/>
          </p:cNvSpPr>
          <p:nvPr/>
        </p:nvSpPr>
        <p:spPr bwMode="auto">
          <a:xfrm>
            <a:off x="4572000" y="5013325"/>
            <a:ext cx="1066800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92" name="Line 20"/>
          <p:cNvSpPr>
            <a:spLocks noChangeShapeType="1"/>
          </p:cNvSpPr>
          <p:nvPr/>
        </p:nvSpPr>
        <p:spPr bwMode="auto">
          <a:xfrm>
            <a:off x="4572000" y="4005263"/>
            <a:ext cx="1066800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93" name="Line 21"/>
          <p:cNvSpPr>
            <a:spLocks noChangeShapeType="1"/>
          </p:cNvSpPr>
          <p:nvPr/>
        </p:nvSpPr>
        <p:spPr bwMode="auto">
          <a:xfrm>
            <a:off x="4572000" y="5157788"/>
            <a:ext cx="1066800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94" name="Line 22"/>
          <p:cNvSpPr>
            <a:spLocks noChangeShapeType="1"/>
          </p:cNvSpPr>
          <p:nvPr/>
        </p:nvSpPr>
        <p:spPr bwMode="auto">
          <a:xfrm>
            <a:off x="4572000" y="3860800"/>
            <a:ext cx="1066800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95" name="Line 23"/>
          <p:cNvSpPr>
            <a:spLocks noChangeShapeType="1"/>
          </p:cNvSpPr>
          <p:nvPr/>
        </p:nvSpPr>
        <p:spPr bwMode="auto">
          <a:xfrm>
            <a:off x="4572000" y="3716338"/>
            <a:ext cx="1066800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96" name="Line 24"/>
          <p:cNvSpPr>
            <a:spLocks noChangeShapeType="1"/>
          </p:cNvSpPr>
          <p:nvPr/>
        </p:nvSpPr>
        <p:spPr bwMode="auto">
          <a:xfrm>
            <a:off x="1524000" y="1828800"/>
            <a:ext cx="1066800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97" name="Line 25"/>
          <p:cNvSpPr>
            <a:spLocks noChangeShapeType="1"/>
          </p:cNvSpPr>
          <p:nvPr/>
        </p:nvSpPr>
        <p:spPr bwMode="auto">
          <a:xfrm>
            <a:off x="1524000" y="2438400"/>
            <a:ext cx="1066800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98" name="Line 26"/>
          <p:cNvSpPr>
            <a:spLocks noChangeShapeType="1"/>
          </p:cNvSpPr>
          <p:nvPr/>
        </p:nvSpPr>
        <p:spPr bwMode="auto">
          <a:xfrm>
            <a:off x="1524000" y="3200400"/>
            <a:ext cx="1066800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99" name="Line 27"/>
          <p:cNvSpPr>
            <a:spLocks noChangeShapeType="1"/>
          </p:cNvSpPr>
          <p:nvPr/>
        </p:nvSpPr>
        <p:spPr bwMode="auto">
          <a:xfrm>
            <a:off x="1524000" y="4038600"/>
            <a:ext cx="1066800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700" name="Line 28"/>
          <p:cNvSpPr>
            <a:spLocks noChangeShapeType="1"/>
          </p:cNvSpPr>
          <p:nvPr/>
        </p:nvSpPr>
        <p:spPr bwMode="auto">
          <a:xfrm>
            <a:off x="1600200" y="4876800"/>
            <a:ext cx="1066800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701" name="Line 29"/>
          <p:cNvSpPr>
            <a:spLocks noChangeShapeType="1"/>
          </p:cNvSpPr>
          <p:nvPr/>
        </p:nvSpPr>
        <p:spPr bwMode="auto">
          <a:xfrm>
            <a:off x="7105650" y="1219200"/>
            <a:ext cx="1066800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702" name="Line 30"/>
          <p:cNvSpPr>
            <a:spLocks noChangeShapeType="1"/>
          </p:cNvSpPr>
          <p:nvPr/>
        </p:nvSpPr>
        <p:spPr bwMode="auto">
          <a:xfrm>
            <a:off x="7034213" y="5410200"/>
            <a:ext cx="1066800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aphicFrame>
        <p:nvGraphicFramePr>
          <p:cNvPr id="28703" name="Object 31"/>
          <p:cNvGraphicFramePr>
            <a:graphicFrameLocks noChangeAspect="1"/>
          </p:cNvGraphicFramePr>
          <p:nvPr/>
        </p:nvGraphicFramePr>
        <p:xfrm>
          <a:off x="3276600" y="5562600"/>
          <a:ext cx="2768600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34" name="Equation" r:id="rId4" imgW="1066800" imgH="330200" progId="Equation.DSMT4">
                  <p:embed/>
                </p:oleObj>
              </mc:Choice>
              <mc:Fallback>
                <p:oleObj name="Equation" r:id="rId4" imgW="1066800" imgH="330200" progId="Equation.DSMT4">
                  <p:embed/>
                  <p:pic>
                    <p:nvPicPr>
                      <p:cNvPr id="28703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5562600"/>
                        <a:ext cx="2768600" cy="857250"/>
                      </a:xfrm>
                      <a:prstGeom prst="rect">
                        <a:avLst/>
                      </a:prstGeom>
                      <a:noFill/>
                      <a:ln w="349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704" name="Object 32"/>
          <p:cNvGraphicFramePr>
            <a:graphicFrameLocks noChangeAspect="1"/>
          </p:cNvGraphicFramePr>
          <p:nvPr/>
        </p:nvGraphicFramePr>
        <p:xfrm>
          <a:off x="152400" y="5181600"/>
          <a:ext cx="2438400" cy="881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35" name="Equation" r:id="rId6" imgW="914400" imgH="330200" progId="Equation.DSMT4">
                  <p:embed/>
                </p:oleObj>
              </mc:Choice>
              <mc:Fallback>
                <p:oleObj name="Equation" r:id="rId6" imgW="914400" imgH="330200" progId="Equation.DSMT4">
                  <p:embed/>
                  <p:pic>
                    <p:nvPicPr>
                      <p:cNvPr id="28704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5181600"/>
                        <a:ext cx="2438400" cy="881063"/>
                      </a:xfrm>
                      <a:prstGeom prst="rect">
                        <a:avLst/>
                      </a:prstGeom>
                      <a:noFill/>
                      <a:ln w="349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705" name="Object 33"/>
          <p:cNvGraphicFramePr>
            <a:graphicFrameLocks noChangeAspect="1"/>
          </p:cNvGraphicFramePr>
          <p:nvPr/>
        </p:nvGraphicFramePr>
        <p:xfrm>
          <a:off x="6400800" y="5791200"/>
          <a:ext cx="2590800" cy="852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36" name="Equation" r:id="rId8" imgW="1002865" imgH="330057" progId="Equation.DSMT4">
                  <p:embed/>
                </p:oleObj>
              </mc:Choice>
              <mc:Fallback>
                <p:oleObj name="Equation" r:id="rId8" imgW="1002865" imgH="330057" progId="Equation.DSMT4">
                  <p:embed/>
                  <p:pic>
                    <p:nvPicPr>
                      <p:cNvPr id="28705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00800" y="5791200"/>
                        <a:ext cx="2590800" cy="852488"/>
                      </a:xfrm>
                      <a:prstGeom prst="rect">
                        <a:avLst/>
                      </a:prstGeom>
                      <a:noFill/>
                      <a:ln w="349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706" name="Text Box 34"/>
          <p:cNvSpPr txBox="1">
            <a:spLocks noChangeArrowheads="1"/>
          </p:cNvSpPr>
          <p:nvPr/>
        </p:nvSpPr>
        <p:spPr bwMode="auto">
          <a:xfrm>
            <a:off x="1143000" y="0"/>
            <a:ext cx="74009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3600"/>
              <a:t>Характеристическая температура</a:t>
            </a:r>
          </a:p>
        </p:txBody>
      </p:sp>
      <p:sp>
        <p:nvSpPr>
          <p:cNvPr id="28707" name="AutoShape 35"/>
          <p:cNvSpPr>
            <a:spLocks/>
          </p:cNvSpPr>
          <p:nvPr/>
        </p:nvSpPr>
        <p:spPr bwMode="auto">
          <a:xfrm>
            <a:off x="1219200" y="4038600"/>
            <a:ext cx="457200" cy="838200"/>
          </a:xfrm>
          <a:prstGeom prst="leftBrace">
            <a:avLst>
              <a:gd name="adj1" fmla="val 15278"/>
              <a:gd name="adj2" fmla="val 52343"/>
            </a:avLst>
          </a:prstGeom>
          <a:noFill/>
          <a:ln w="222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28708" name="Object 36"/>
          <p:cNvGraphicFramePr>
            <a:graphicFrameLocks noChangeAspect="1"/>
          </p:cNvGraphicFramePr>
          <p:nvPr/>
        </p:nvGraphicFramePr>
        <p:xfrm>
          <a:off x="3525838" y="822325"/>
          <a:ext cx="2244725" cy="1443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37" name="Equation" r:id="rId10" imgW="888840" imgH="571320" progId="Equation.DSMT4">
                  <p:embed/>
                </p:oleObj>
              </mc:Choice>
              <mc:Fallback>
                <p:oleObj name="Equation" r:id="rId10" imgW="888840" imgH="571320" progId="Equation.DSMT4">
                  <p:embed/>
                  <p:pic>
                    <p:nvPicPr>
                      <p:cNvPr id="28708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25838" y="822325"/>
                        <a:ext cx="2244725" cy="1443038"/>
                      </a:xfrm>
                      <a:prstGeom prst="rect">
                        <a:avLst/>
                      </a:prstGeom>
                      <a:noFill/>
                      <a:ln w="222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709" name="AutoShape 37"/>
          <p:cNvSpPr>
            <a:spLocks/>
          </p:cNvSpPr>
          <p:nvPr/>
        </p:nvSpPr>
        <p:spPr bwMode="auto">
          <a:xfrm>
            <a:off x="7543800" y="1219200"/>
            <a:ext cx="381000" cy="4191000"/>
          </a:xfrm>
          <a:prstGeom prst="rightBrace">
            <a:avLst>
              <a:gd name="adj1" fmla="val 91667"/>
              <a:gd name="adj2" fmla="val 49556"/>
            </a:avLst>
          </a:prstGeom>
          <a:noFill/>
          <a:ln w="222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28710" name="Object 38"/>
          <p:cNvGraphicFramePr>
            <a:graphicFrameLocks noChangeAspect="1"/>
          </p:cNvGraphicFramePr>
          <p:nvPr/>
        </p:nvGraphicFramePr>
        <p:xfrm>
          <a:off x="0" y="4114800"/>
          <a:ext cx="1239838" cy="871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38" name="Equation" r:id="rId12" imgW="469696" imgH="330057" progId="Equation.DSMT4">
                  <p:embed/>
                </p:oleObj>
              </mc:Choice>
              <mc:Fallback>
                <p:oleObj name="Equation" r:id="rId12" imgW="469696" imgH="330057" progId="Equation.DSMT4">
                  <p:embed/>
                  <p:pic>
                    <p:nvPicPr>
                      <p:cNvPr id="28710" name="Object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4114800"/>
                        <a:ext cx="1239838" cy="871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711" name="Object 39"/>
          <p:cNvGraphicFramePr>
            <a:graphicFrameLocks noChangeAspect="1"/>
          </p:cNvGraphicFramePr>
          <p:nvPr/>
        </p:nvGraphicFramePr>
        <p:xfrm>
          <a:off x="7994650" y="2795588"/>
          <a:ext cx="1004888" cy="804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39" name="Equation" r:id="rId14" imgW="380835" imgH="304668" progId="Equation.DSMT4">
                  <p:embed/>
                </p:oleObj>
              </mc:Choice>
              <mc:Fallback>
                <p:oleObj name="Equation" r:id="rId14" imgW="380835" imgH="304668" progId="Equation.DSMT4">
                  <p:embed/>
                  <p:pic>
                    <p:nvPicPr>
                      <p:cNvPr id="28711" name="Objec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94650" y="2795588"/>
                        <a:ext cx="1004888" cy="804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712" name="AutoShape 40"/>
          <p:cNvSpPr>
            <a:spLocks/>
          </p:cNvSpPr>
          <p:nvPr/>
        </p:nvSpPr>
        <p:spPr bwMode="auto">
          <a:xfrm>
            <a:off x="1143000" y="2438400"/>
            <a:ext cx="381000" cy="2438400"/>
          </a:xfrm>
          <a:prstGeom prst="leftBrace">
            <a:avLst>
              <a:gd name="adj1" fmla="val 53333"/>
              <a:gd name="adj2" fmla="val 50000"/>
            </a:avLst>
          </a:prstGeom>
          <a:noFill/>
          <a:ln w="222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28713" name="Object 41"/>
          <p:cNvGraphicFramePr>
            <a:graphicFrameLocks noChangeAspect="1"/>
          </p:cNvGraphicFramePr>
          <p:nvPr/>
        </p:nvGraphicFramePr>
        <p:xfrm>
          <a:off x="0" y="3048000"/>
          <a:ext cx="1306513" cy="871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40" name="Equation" r:id="rId16" imgW="495085" imgH="330057" progId="Equation.DSMT4">
                  <p:embed/>
                </p:oleObj>
              </mc:Choice>
              <mc:Fallback>
                <p:oleObj name="Equation" r:id="rId16" imgW="495085" imgH="330057" progId="Equation.DSMT4">
                  <p:embed/>
                  <p:pic>
                    <p:nvPicPr>
                      <p:cNvPr id="28713" name="Object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048000"/>
                        <a:ext cx="1306513" cy="871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714" name="AutoShape 42"/>
          <p:cNvSpPr>
            <a:spLocks/>
          </p:cNvSpPr>
          <p:nvPr/>
        </p:nvSpPr>
        <p:spPr bwMode="auto">
          <a:xfrm>
            <a:off x="5638800" y="5257800"/>
            <a:ext cx="609600" cy="76200"/>
          </a:xfrm>
          <a:prstGeom prst="rightBrace">
            <a:avLst>
              <a:gd name="adj1" fmla="val 8333"/>
              <a:gd name="adj2" fmla="val 50000"/>
            </a:avLst>
          </a:prstGeom>
          <a:noFill/>
          <a:ln w="222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28715" name="Object 43"/>
          <p:cNvGraphicFramePr>
            <a:graphicFrameLocks noChangeAspect="1"/>
          </p:cNvGraphicFramePr>
          <p:nvPr/>
        </p:nvGraphicFramePr>
        <p:xfrm>
          <a:off x="6019800" y="4419600"/>
          <a:ext cx="1006475" cy="803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41" name="Equation" r:id="rId18" imgW="380835" imgH="304668" progId="Equation.DSMT4">
                  <p:embed/>
                </p:oleObj>
              </mc:Choice>
              <mc:Fallback>
                <p:oleObj name="Equation" r:id="rId18" imgW="380835" imgH="304668" progId="Equation.DSMT4">
                  <p:embed/>
                  <p:pic>
                    <p:nvPicPr>
                      <p:cNvPr id="28715" name="Object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9800" y="4419600"/>
                        <a:ext cx="1006475" cy="803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5055E955-A638-42FE-9C98-E221853E0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84FDE755-B9EE-4F38-A68C-30C806153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EC3F-5CC1-4266-BB55-10002CA39E65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28497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Line 2"/>
          <p:cNvSpPr>
            <a:spLocks noChangeShapeType="1"/>
          </p:cNvSpPr>
          <p:nvPr/>
        </p:nvSpPr>
        <p:spPr bwMode="auto">
          <a:xfrm flipV="1">
            <a:off x="900113" y="1341438"/>
            <a:ext cx="0" cy="4392612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2755" name="Line 3"/>
          <p:cNvSpPr>
            <a:spLocks noChangeShapeType="1"/>
          </p:cNvSpPr>
          <p:nvPr/>
        </p:nvSpPr>
        <p:spPr bwMode="auto">
          <a:xfrm>
            <a:off x="900113" y="5734050"/>
            <a:ext cx="6119812" cy="0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2756" name="Line 4"/>
          <p:cNvSpPr>
            <a:spLocks noChangeShapeType="1"/>
          </p:cNvSpPr>
          <p:nvPr/>
        </p:nvSpPr>
        <p:spPr bwMode="auto">
          <a:xfrm flipV="1">
            <a:off x="1619250" y="2276475"/>
            <a:ext cx="0" cy="3457575"/>
          </a:xfrm>
          <a:prstGeom prst="line">
            <a:avLst/>
          </a:prstGeom>
          <a:noFill/>
          <a:ln w="349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2757" name="Line 5"/>
          <p:cNvSpPr>
            <a:spLocks noChangeShapeType="1"/>
          </p:cNvSpPr>
          <p:nvPr/>
        </p:nvSpPr>
        <p:spPr bwMode="auto">
          <a:xfrm flipV="1">
            <a:off x="2555875" y="2276475"/>
            <a:ext cx="0" cy="3457575"/>
          </a:xfrm>
          <a:prstGeom prst="line">
            <a:avLst/>
          </a:prstGeom>
          <a:noFill/>
          <a:ln w="349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2758" name="Line 6"/>
          <p:cNvSpPr>
            <a:spLocks noChangeShapeType="1"/>
          </p:cNvSpPr>
          <p:nvPr/>
        </p:nvSpPr>
        <p:spPr bwMode="auto">
          <a:xfrm>
            <a:off x="1619250" y="2276475"/>
            <a:ext cx="936625" cy="0"/>
          </a:xfrm>
          <a:prstGeom prst="line">
            <a:avLst/>
          </a:prstGeom>
          <a:noFill/>
          <a:ln w="349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2759" name="Line 7"/>
          <p:cNvSpPr>
            <a:spLocks noChangeShapeType="1"/>
          </p:cNvSpPr>
          <p:nvPr/>
        </p:nvSpPr>
        <p:spPr bwMode="auto">
          <a:xfrm flipV="1">
            <a:off x="3492500" y="5516563"/>
            <a:ext cx="0" cy="217487"/>
          </a:xfrm>
          <a:prstGeom prst="line">
            <a:avLst/>
          </a:prstGeom>
          <a:noFill/>
          <a:ln w="349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2760" name="Line 8"/>
          <p:cNvSpPr>
            <a:spLocks noChangeShapeType="1"/>
          </p:cNvSpPr>
          <p:nvPr/>
        </p:nvSpPr>
        <p:spPr bwMode="auto">
          <a:xfrm>
            <a:off x="2555875" y="5516563"/>
            <a:ext cx="936625" cy="0"/>
          </a:xfrm>
          <a:prstGeom prst="line">
            <a:avLst/>
          </a:prstGeom>
          <a:noFill/>
          <a:ln w="349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2761" name="Text Box 9"/>
          <p:cNvSpPr txBox="1">
            <a:spLocks noChangeArrowheads="1"/>
          </p:cNvSpPr>
          <p:nvPr/>
        </p:nvSpPr>
        <p:spPr bwMode="auto">
          <a:xfrm>
            <a:off x="1692275" y="260350"/>
            <a:ext cx="552446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3200" dirty="0"/>
              <a:t>Ядерная сумма по состояниям</a:t>
            </a:r>
          </a:p>
        </p:txBody>
      </p:sp>
      <p:graphicFrame>
        <p:nvGraphicFramePr>
          <p:cNvPr id="202762" name="Object 10"/>
          <p:cNvGraphicFramePr>
            <a:graphicFrameLocks noChangeAspect="1"/>
          </p:cNvGraphicFramePr>
          <p:nvPr/>
        </p:nvGraphicFramePr>
        <p:xfrm>
          <a:off x="4681538" y="2133600"/>
          <a:ext cx="3549650" cy="1133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28" name="Equation" r:id="rId4" imgW="1231560" imgH="393480" progId="Equation.DSMT4">
                  <p:embed/>
                </p:oleObj>
              </mc:Choice>
              <mc:Fallback>
                <p:oleObj name="Equation" r:id="rId4" imgW="1231560" imgH="393480" progId="Equation.DSMT4">
                  <p:embed/>
                  <p:pic>
                    <p:nvPicPr>
                      <p:cNvPr id="202762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1538" y="2133600"/>
                        <a:ext cx="3549650" cy="1133475"/>
                      </a:xfrm>
                      <a:prstGeom prst="rect">
                        <a:avLst/>
                      </a:prstGeom>
                      <a:noFill/>
                      <a:ln w="34925">
                        <a:solidFill>
                          <a:srgbClr val="666699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2763" name="Line 11"/>
          <p:cNvSpPr>
            <a:spLocks noChangeShapeType="1"/>
          </p:cNvSpPr>
          <p:nvPr/>
        </p:nvSpPr>
        <p:spPr bwMode="auto">
          <a:xfrm rot="1236140" flipH="1">
            <a:off x="3851275" y="5157788"/>
            <a:ext cx="576263" cy="503237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2764" name="Freeform 12"/>
          <p:cNvSpPr>
            <a:spLocks/>
          </p:cNvSpPr>
          <p:nvPr/>
        </p:nvSpPr>
        <p:spPr bwMode="auto">
          <a:xfrm>
            <a:off x="1649413" y="2278063"/>
            <a:ext cx="1858962" cy="3417887"/>
          </a:xfrm>
          <a:custGeom>
            <a:avLst/>
            <a:gdLst>
              <a:gd name="T0" fmla="*/ 0 w 1171"/>
              <a:gd name="T1" fmla="*/ 0 h 2153"/>
              <a:gd name="T2" fmla="*/ 47 w 1171"/>
              <a:gd name="T3" fmla="*/ 217 h 2153"/>
              <a:gd name="T4" fmla="*/ 113 w 1171"/>
              <a:gd name="T5" fmla="*/ 529 h 2153"/>
              <a:gd name="T6" fmla="*/ 207 w 1171"/>
              <a:gd name="T7" fmla="*/ 897 h 2153"/>
              <a:gd name="T8" fmla="*/ 292 w 1171"/>
              <a:gd name="T9" fmla="*/ 1237 h 2153"/>
              <a:gd name="T10" fmla="*/ 435 w 1171"/>
              <a:gd name="T11" fmla="*/ 1768 h 2153"/>
              <a:gd name="T12" fmla="*/ 576 w 1171"/>
              <a:gd name="T13" fmla="*/ 2030 h 2153"/>
              <a:gd name="T14" fmla="*/ 689 w 1171"/>
              <a:gd name="T15" fmla="*/ 2078 h 2153"/>
              <a:gd name="T16" fmla="*/ 868 w 1171"/>
              <a:gd name="T17" fmla="*/ 2115 h 2153"/>
              <a:gd name="T18" fmla="*/ 982 w 1171"/>
              <a:gd name="T19" fmla="*/ 2125 h 2153"/>
              <a:gd name="T20" fmla="*/ 1171 w 1171"/>
              <a:gd name="T21" fmla="*/ 2153 h 2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71" h="2153">
                <a:moveTo>
                  <a:pt x="0" y="0"/>
                </a:moveTo>
                <a:cubicBezTo>
                  <a:pt x="8" y="38"/>
                  <a:pt x="28" y="129"/>
                  <a:pt x="47" y="217"/>
                </a:cubicBezTo>
                <a:cubicBezTo>
                  <a:pt x="66" y="305"/>
                  <a:pt x="86" y="416"/>
                  <a:pt x="113" y="529"/>
                </a:cubicBezTo>
                <a:cubicBezTo>
                  <a:pt x="140" y="642"/>
                  <a:pt x="177" y="779"/>
                  <a:pt x="207" y="897"/>
                </a:cubicBezTo>
                <a:cubicBezTo>
                  <a:pt x="237" y="1015"/>
                  <a:pt x="254" y="1092"/>
                  <a:pt x="292" y="1237"/>
                </a:cubicBezTo>
                <a:cubicBezTo>
                  <a:pt x="330" y="1382"/>
                  <a:pt x="388" y="1636"/>
                  <a:pt x="435" y="1768"/>
                </a:cubicBezTo>
                <a:cubicBezTo>
                  <a:pt x="482" y="1900"/>
                  <a:pt x="534" y="1978"/>
                  <a:pt x="576" y="2030"/>
                </a:cubicBezTo>
                <a:cubicBezTo>
                  <a:pt x="618" y="2082"/>
                  <a:pt x="640" y="2064"/>
                  <a:pt x="689" y="2078"/>
                </a:cubicBezTo>
                <a:cubicBezTo>
                  <a:pt x="738" y="2092"/>
                  <a:pt x="819" y="2107"/>
                  <a:pt x="868" y="2115"/>
                </a:cubicBezTo>
                <a:cubicBezTo>
                  <a:pt x="917" y="2123"/>
                  <a:pt x="932" y="2119"/>
                  <a:pt x="982" y="2125"/>
                </a:cubicBezTo>
                <a:cubicBezTo>
                  <a:pt x="1032" y="2131"/>
                  <a:pt x="1132" y="2147"/>
                  <a:pt x="1171" y="2153"/>
                </a:cubicBezTo>
              </a:path>
            </a:pathLst>
          </a:custGeom>
          <a:noFill/>
          <a:ln w="9525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2765" name="Text Box 13"/>
          <p:cNvSpPr txBox="1">
            <a:spLocks noChangeArrowheads="1"/>
          </p:cNvSpPr>
          <p:nvPr/>
        </p:nvSpPr>
        <p:spPr bwMode="auto">
          <a:xfrm>
            <a:off x="519113" y="2079625"/>
            <a:ext cx="3540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b="1"/>
              <a:t>1</a:t>
            </a:r>
          </a:p>
        </p:txBody>
      </p:sp>
      <p:graphicFrame>
        <p:nvGraphicFramePr>
          <p:cNvPr id="202766" name="Object 14"/>
          <p:cNvGraphicFramePr>
            <a:graphicFrameLocks noChangeAspect="1"/>
          </p:cNvGraphicFramePr>
          <p:nvPr/>
        </p:nvGraphicFramePr>
        <p:xfrm>
          <a:off x="1763713" y="5805488"/>
          <a:ext cx="560387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29" name="Equation" r:id="rId6" imgW="177480" imgH="228600" progId="Equation.DSMT4">
                  <p:embed/>
                </p:oleObj>
              </mc:Choice>
              <mc:Fallback>
                <p:oleObj name="Equation" r:id="rId6" imgW="177480" imgH="228600" progId="Equation.DSMT4">
                  <p:embed/>
                  <p:pic>
                    <p:nvPicPr>
                      <p:cNvPr id="202766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713" y="5805488"/>
                        <a:ext cx="560387" cy="720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2767" name="Object 15"/>
          <p:cNvGraphicFramePr>
            <a:graphicFrameLocks noChangeAspect="1"/>
          </p:cNvGraphicFramePr>
          <p:nvPr/>
        </p:nvGraphicFramePr>
        <p:xfrm>
          <a:off x="5003800" y="4065588"/>
          <a:ext cx="1655763" cy="1355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30" name="Equation" r:id="rId8" imgW="419040" imgH="342720" progId="Equation.DSMT4">
                  <p:embed/>
                </p:oleObj>
              </mc:Choice>
              <mc:Fallback>
                <p:oleObj name="Equation" r:id="rId8" imgW="419040" imgH="342720" progId="Equation.DSMT4">
                  <p:embed/>
                  <p:pic>
                    <p:nvPicPr>
                      <p:cNvPr id="202767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3800" y="4065588"/>
                        <a:ext cx="1655763" cy="1355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2768" name="Object 16"/>
          <p:cNvGraphicFramePr>
            <a:graphicFrameLocks noChangeAspect="1"/>
          </p:cNvGraphicFramePr>
          <p:nvPr/>
        </p:nvGraphicFramePr>
        <p:xfrm>
          <a:off x="2808288" y="5803900"/>
          <a:ext cx="519112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31" name="Equation" r:id="rId10" imgW="164880" imgH="228600" progId="Equation.DSMT4">
                  <p:embed/>
                </p:oleObj>
              </mc:Choice>
              <mc:Fallback>
                <p:oleObj name="Equation" r:id="rId10" imgW="164880" imgH="228600" progId="Equation.DSMT4">
                  <p:embed/>
                  <p:pic>
                    <p:nvPicPr>
                      <p:cNvPr id="202768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08288" y="5803900"/>
                        <a:ext cx="519112" cy="720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2769" name="Object 17"/>
          <p:cNvGraphicFramePr>
            <a:graphicFrameLocks noChangeAspect="1"/>
          </p:cNvGraphicFramePr>
          <p:nvPr/>
        </p:nvGraphicFramePr>
        <p:xfrm>
          <a:off x="2987675" y="1628775"/>
          <a:ext cx="1316038" cy="657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32" name="Equation" r:id="rId12" imgW="457200" imgH="228600" progId="Equation.DSMT4">
                  <p:embed/>
                </p:oleObj>
              </mc:Choice>
              <mc:Fallback>
                <p:oleObj name="Equation" r:id="rId12" imgW="457200" imgH="228600" progId="Equation.DSMT4">
                  <p:embed/>
                  <p:pic>
                    <p:nvPicPr>
                      <p:cNvPr id="202769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675" y="1628775"/>
                        <a:ext cx="1316038" cy="657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4925">
                            <a:solidFill>
                              <a:srgbClr val="666699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2770" name="Line 18"/>
          <p:cNvSpPr>
            <a:spLocks noChangeShapeType="1"/>
          </p:cNvSpPr>
          <p:nvPr/>
        </p:nvSpPr>
        <p:spPr bwMode="auto">
          <a:xfrm flipH="1">
            <a:off x="2700338" y="1989138"/>
            <a:ext cx="21590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B2C8B542-E6D7-4009-BC73-EAC7CC702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673B6B66-5B40-4D3F-AB06-7752E46EB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EC3F-5CC1-4266-BB55-10002CA39E65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44668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3B07128-8A7A-4858-9FF1-D5E48412BD64}"/>
              </a:ext>
            </a:extLst>
          </p:cNvPr>
          <p:cNvSpPr txBox="1"/>
          <p:nvPr/>
        </p:nvSpPr>
        <p:spPr>
          <a:xfrm>
            <a:off x="1881962" y="574159"/>
            <a:ext cx="41678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Ядерная сумма и т/д функции 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C2755FCA-5E32-476F-A28E-CCA9382CE2B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7775" y="2190307"/>
          <a:ext cx="8366669" cy="33386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2" name="Equation" r:id="rId3" imgW="5283000" imgH="2108160" progId="Equation.DSMT4">
                  <p:embed/>
                </p:oleObj>
              </mc:Choice>
              <mc:Fallback>
                <p:oleObj name="Equation" r:id="rId3" imgW="5283000" imgH="2108160" progId="Equation.DSMT4">
                  <p:embed/>
                  <p:pic>
                    <p:nvPicPr>
                      <p:cNvPr id="4" name="Объект 3">
                        <a:extLst>
                          <a:ext uri="{FF2B5EF4-FFF2-40B4-BE49-F238E27FC236}">
                            <a16:creationId xmlns:a16="http://schemas.microsoft.com/office/drawing/2014/main" id="{C2755FCA-5E32-476F-A28E-CCA9382CE2B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7775" y="2190307"/>
                        <a:ext cx="8366669" cy="33386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FDC228D1-EB2E-4F08-B97E-1190700D0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0507516-A943-4CF3-9704-BD351F410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EC3F-5CC1-4266-BB55-10002CA39E65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98537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827584" y="1747664"/>
            <a:ext cx="8591394" cy="668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/>
        </p:nvGraphicFramePr>
        <p:xfrm>
          <a:off x="899592" y="1747664"/>
          <a:ext cx="7289068" cy="4320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56" name="Equation" r:id="rId3" imgW="4978400" imgH="292100" progId="Equation.DSMT4">
                  <p:embed/>
                </p:oleObj>
              </mc:Choice>
              <mc:Fallback>
                <p:oleObj name="Equation" r:id="rId3" imgW="4978400" imgH="292100" progId="Equation.DSMT4">
                  <p:embed/>
                  <p:pic>
                    <p:nvPicPr>
                      <p:cNvPr id="3" name="Объект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9592" y="1747664"/>
                        <a:ext cx="7289068" cy="432048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/>
        </p:nvGraphicFramePr>
        <p:xfrm>
          <a:off x="823468" y="3645024"/>
          <a:ext cx="7758479" cy="576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57" name="Equation" r:id="rId5" imgW="6032500" imgH="444500" progId="Equation.DSMT4">
                  <p:embed/>
                </p:oleObj>
              </mc:Choice>
              <mc:Fallback>
                <p:oleObj name="Equation" r:id="rId5" imgW="6032500" imgH="444500" progId="Equation.DSMT4">
                  <p:embed/>
                  <p:pic>
                    <p:nvPicPr>
                      <p:cNvPr id="5" name="Объект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3468" y="3645024"/>
                        <a:ext cx="7758479" cy="576064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259632" y="447265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/>
        </p:nvGraphicFramePr>
        <p:xfrm>
          <a:off x="971600" y="5291787"/>
          <a:ext cx="6372225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58" name="Equation" r:id="rId7" imgW="6375400" imgH="914400" progId="Equation.DSMT4">
                  <p:embed/>
                </p:oleObj>
              </mc:Choice>
              <mc:Fallback>
                <p:oleObj name="Equation" r:id="rId7" imgW="6375400" imgH="914400" progId="Equation.DSMT4">
                  <p:embed/>
                  <p:pic>
                    <p:nvPicPr>
                      <p:cNvPr id="7" name="Объект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5291787"/>
                        <a:ext cx="6372225" cy="914400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816670" y="173142"/>
            <a:ext cx="49809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Ядерные</a:t>
            </a:r>
            <a:r>
              <a:rPr lang="ru-RU" sz="2800" dirty="0"/>
              <a:t> суммы по состояниям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1771" y="1118954"/>
            <a:ext cx="15002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/>
              <a:t>Для атома: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3468" y="2795905"/>
            <a:ext cx="1963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/>
              <a:t>Для молекулы: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55576" y="4301148"/>
            <a:ext cx="32252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/>
              <a:t>Для химической реакции: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E910798-75E4-43D1-929B-587F83C0D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651849F-227E-4328-904A-784737AAC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EC3F-5CC1-4266-BB55-10002CA39E65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018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60" name="Text Box 4"/>
          <p:cNvSpPr txBox="1">
            <a:spLocks noChangeArrowheads="1"/>
          </p:cNvSpPr>
          <p:nvPr/>
        </p:nvSpPr>
        <p:spPr bwMode="auto">
          <a:xfrm>
            <a:off x="592138" y="711200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ru-RU" altLang="ru-RU"/>
          </a:p>
        </p:txBody>
      </p:sp>
      <p:graphicFrame>
        <p:nvGraphicFramePr>
          <p:cNvPr id="198745" name="Group 89"/>
          <p:cNvGraphicFramePr>
            <a:graphicFrameLocks noGrp="1"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drawingml/2006/table">
            <a:tbl>
              <a:tblPr/>
              <a:tblGrid>
                <a:gridCol w="1752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667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76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12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2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2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2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2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98719" name="Text Box 63"/>
          <p:cNvSpPr txBox="1">
            <a:spLocks noChangeArrowheads="1"/>
          </p:cNvSpPr>
          <p:nvPr/>
        </p:nvSpPr>
        <p:spPr bwMode="auto">
          <a:xfrm>
            <a:off x="1600200" y="1503363"/>
            <a:ext cx="14382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/>
              <a:t>Элемент</a:t>
            </a:r>
          </a:p>
        </p:txBody>
      </p:sp>
      <p:sp>
        <p:nvSpPr>
          <p:cNvPr id="198721" name="Text Box 65"/>
          <p:cNvSpPr txBox="1">
            <a:spLocks noChangeArrowheads="1"/>
          </p:cNvSpPr>
          <p:nvPr/>
        </p:nvSpPr>
        <p:spPr bwMode="auto">
          <a:xfrm>
            <a:off x="6567488" y="1574800"/>
            <a:ext cx="58702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dirty="0"/>
              <a:t>g</a:t>
            </a:r>
            <a:r>
              <a:rPr lang="ru-RU" altLang="ru-RU" baseline="-25000" dirty="0"/>
              <a:t>яд</a:t>
            </a:r>
            <a:endParaRPr lang="ru-RU" altLang="ru-RU" dirty="0"/>
          </a:p>
        </p:txBody>
      </p:sp>
      <p:sp>
        <p:nvSpPr>
          <p:cNvPr id="198722" name="Text Box 66"/>
          <p:cNvSpPr txBox="1">
            <a:spLocks noChangeArrowheads="1"/>
          </p:cNvSpPr>
          <p:nvPr/>
        </p:nvSpPr>
        <p:spPr bwMode="auto">
          <a:xfrm>
            <a:off x="1887538" y="2295525"/>
            <a:ext cx="4048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/>
              <a:t>H</a:t>
            </a:r>
            <a:endParaRPr lang="ru-RU" altLang="ru-RU"/>
          </a:p>
        </p:txBody>
      </p:sp>
      <p:sp>
        <p:nvSpPr>
          <p:cNvPr id="198723" name="Text Box 67"/>
          <p:cNvSpPr txBox="1">
            <a:spLocks noChangeArrowheads="1"/>
          </p:cNvSpPr>
          <p:nvPr/>
        </p:nvSpPr>
        <p:spPr bwMode="auto">
          <a:xfrm>
            <a:off x="1816100" y="3159125"/>
            <a:ext cx="5746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/>
              <a:t>Ne</a:t>
            </a:r>
            <a:endParaRPr lang="ru-RU" altLang="ru-RU"/>
          </a:p>
        </p:txBody>
      </p:sp>
      <p:sp>
        <p:nvSpPr>
          <p:cNvPr id="198724" name="Text Box 68"/>
          <p:cNvSpPr txBox="1">
            <a:spLocks noChangeArrowheads="1"/>
          </p:cNvSpPr>
          <p:nvPr/>
        </p:nvSpPr>
        <p:spPr bwMode="auto">
          <a:xfrm>
            <a:off x="1958975" y="3951288"/>
            <a:ext cx="387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/>
              <a:t>K</a:t>
            </a:r>
            <a:endParaRPr lang="ru-RU" altLang="ru-RU"/>
          </a:p>
        </p:txBody>
      </p:sp>
      <p:sp>
        <p:nvSpPr>
          <p:cNvPr id="198725" name="Text Box 69"/>
          <p:cNvSpPr txBox="1">
            <a:spLocks noChangeArrowheads="1"/>
          </p:cNvSpPr>
          <p:nvPr/>
        </p:nvSpPr>
        <p:spPr bwMode="auto">
          <a:xfrm>
            <a:off x="1958975" y="4816475"/>
            <a:ext cx="4730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/>
              <a:t>Cl</a:t>
            </a:r>
            <a:endParaRPr lang="ru-RU" altLang="ru-RU"/>
          </a:p>
        </p:txBody>
      </p:sp>
      <p:sp>
        <p:nvSpPr>
          <p:cNvPr id="198728" name="Text Box 72"/>
          <p:cNvSpPr txBox="1">
            <a:spLocks noChangeArrowheads="1"/>
          </p:cNvSpPr>
          <p:nvPr/>
        </p:nvSpPr>
        <p:spPr bwMode="auto">
          <a:xfrm>
            <a:off x="3616325" y="1503363"/>
            <a:ext cx="354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/>
              <a:t>p</a:t>
            </a:r>
            <a:endParaRPr lang="ru-RU" altLang="ru-RU"/>
          </a:p>
        </p:txBody>
      </p:sp>
      <p:sp>
        <p:nvSpPr>
          <p:cNvPr id="198729" name="Text Box 73"/>
          <p:cNvSpPr txBox="1">
            <a:spLocks noChangeArrowheads="1"/>
          </p:cNvSpPr>
          <p:nvPr/>
        </p:nvSpPr>
        <p:spPr bwMode="auto">
          <a:xfrm>
            <a:off x="4551363" y="1574800"/>
            <a:ext cx="4667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/>
              <a:t>n</a:t>
            </a:r>
            <a:r>
              <a:rPr lang="en-US" altLang="ru-RU" baseline="30000"/>
              <a:t>0</a:t>
            </a:r>
            <a:endParaRPr lang="ru-RU" altLang="ru-RU"/>
          </a:p>
        </p:txBody>
      </p:sp>
      <p:sp>
        <p:nvSpPr>
          <p:cNvPr id="198730" name="Text Box 74"/>
          <p:cNvSpPr txBox="1">
            <a:spLocks noChangeArrowheads="1"/>
          </p:cNvSpPr>
          <p:nvPr/>
        </p:nvSpPr>
        <p:spPr bwMode="auto">
          <a:xfrm>
            <a:off x="3543300" y="2295525"/>
            <a:ext cx="354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/>
              <a:t>1</a:t>
            </a:r>
            <a:endParaRPr lang="ru-RU" altLang="ru-RU"/>
          </a:p>
        </p:txBody>
      </p:sp>
      <p:sp>
        <p:nvSpPr>
          <p:cNvPr id="198731" name="Text Box 75"/>
          <p:cNvSpPr txBox="1">
            <a:spLocks noChangeArrowheads="1"/>
          </p:cNvSpPr>
          <p:nvPr/>
        </p:nvSpPr>
        <p:spPr bwMode="auto">
          <a:xfrm>
            <a:off x="3563938" y="3213100"/>
            <a:ext cx="5238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/>
              <a:t>10</a:t>
            </a:r>
            <a:endParaRPr lang="ru-RU" altLang="ru-RU"/>
          </a:p>
        </p:txBody>
      </p:sp>
      <p:sp>
        <p:nvSpPr>
          <p:cNvPr id="198732" name="Text Box 76"/>
          <p:cNvSpPr txBox="1">
            <a:spLocks noChangeArrowheads="1"/>
          </p:cNvSpPr>
          <p:nvPr/>
        </p:nvSpPr>
        <p:spPr bwMode="auto">
          <a:xfrm>
            <a:off x="3563938" y="4051300"/>
            <a:ext cx="5238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/>
              <a:t>17</a:t>
            </a:r>
            <a:endParaRPr lang="ru-RU" altLang="ru-RU"/>
          </a:p>
        </p:txBody>
      </p:sp>
      <p:sp>
        <p:nvSpPr>
          <p:cNvPr id="198733" name="Text Box 77"/>
          <p:cNvSpPr txBox="1">
            <a:spLocks noChangeArrowheads="1"/>
          </p:cNvSpPr>
          <p:nvPr/>
        </p:nvSpPr>
        <p:spPr bwMode="auto">
          <a:xfrm>
            <a:off x="4649788" y="2324100"/>
            <a:ext cx="3540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/>
              <a:t>0</a:t>
            </a:r>
            <a:endParaRPr lang="ru-RU" altLang="ru-RU"/>
          </a:p>
        </p:txBody>
      </p:sp>
      <p:sp>
        <p:nvSpPr>
          <p:cNvPr id="198734" name="Text Box 78"/>
          <p:cNvSpPr txBox="1">
            <a:spLocks noChangeArrowheads="1"/>
          </p:cNvSpPr>
          <p:nvPr/>
        </p:nvSpPr>
        <p:spPr bwMode="auto">
          <a:xfrm>
            <a:off x="4649788" y="3213100"/>
            <a:ext cx="5238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/>
              <a:t>10</a:t>
            </a:r>
            <a:endParaRPr lang="ru-RU" altLang="ru-RU"/>
          </a:p>
        </p:txBody>
      </p:sp>
      <p:sp>
        <p:nvSpPr>
          <p:cNvPr id="198735" name="Text Box 79"/>
          <p:cNvSpPr txBox="1">
            <a:spLocks noChangeArrowheads="1"/>
          </p:cNvSpPr>
          <p:nvPr/>
        </p:nvSpPr>
        <p:spPr bwMode="auto">
          <a:xfrm>
            <a:off x="4649788" y="4076700"/>
            <a:ext cx="5238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/>
              <a:t>20</a:t>
            </a:r>
            <a:endParaRPr lang="ru-RU" altLang="ru-RU"/>
          </a:p>
        </p:txBody>
      </p:sp>
      <p:sp>
        <p:nvSpPr>
          <p:cNvPr id="198736" name="Text Box 80"/>
          <p:cNvSpPr txBox="1">
            <a:spLocks noChangeArrowheads="1"/>
          </p:cNvSpPr>
          <p:nvPr/>
        </p:nvSpPr>
        <p:spPr bwMode="auto">
          <a:xfrm>
            <a:off x="3635375" y="4843463"/>
            <a:ext cx="5238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/>
              <a:t>23</a:t>
            </a:r>
            <a:endParaRPr lang="ru-RU" altLang="ru-RU"/>
          </a:p>
        </p:txBody>
      </p:sp>
      <p:sp>
        <p:nvSpPr>
          <p:cNvPr id="198738" name="Text Box 82"/>
          <p:cNvSpPr txBox="1">
            <a:spLocks noChangeArrowheads="1"/>
          </p:cNvSpPr>
          <p:nvPr/>
        </p:nvSpPr>
        <p:spPr bwMode="auto">
          <a:xfrm>
            <a:off x="4624388" y="4843463"/>
            <a:ext cx="5238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/>
              <a:t>27</a:t>
            </a:r>
            <a:endParaRPr lang="ru-RU" altLang="ru-RU"/>
          </a:p>
        </p:txBody>
      </p:sp>
      <p:sp>
        <p:nvSpPr>
          <p:cNvPr id="198739" name="Text Box 83"/>
          <p:cNvSpPr txBox="1">
            <a:spLocks noChangeArrowheads="1"/>
          </p:cNvSpPr>
          <p:nvPr/>
        </p:nvSpPr>
        <p:spPr bwMode="auto">
          <a:xfrm>
            <a:off x="6738938" y="2349500"/>
            <a:ext cx="3540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/>
              <a:t>2</a:t>
            </a:r>
            <a:endParaRPr lang="ru-RU" altLang="ru-RU"/>
          </a:p>
        </p:txBody>
      </p:sp>
      <p:sp>
        <p:nvSpPr>
          <p:cNvPr id="198740" name="Text Box 84"/>
          <p:cNvSpPr txBox="1">
            <a:spLocks noChangeArrowheads="1"/>
          </p:cNvSpPr>
          <p:nvPr/>
        </p:nvSpPr>
        <p:spPr bwMode="auto">
          <a:xfrm>
            <a:off x="6738938" y="3187700"/>
            <a:ext cx="3540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/>
              <a:t>1</a:t>
            </a:r>
            <a:endParaRPr lang="ru-RU" altLang="ru-RU"/>
          </a:p>
        </p:txBody>
      </p:sp>
      <p:sp>
        <p:nvSpPr>
          <p:cNvPr id="198741" name="Text Box 85"/>
          <p:cNvSpPr txBox="1">
            <a:spLocks noChangeArrowheads="1"/>
          </p:cNvSpPr>
          <p:nvPr/>
        </p:nvSpPr>
        <p:spPr bwMode="auto">
          <a:xfrm>
            <a:off x="6738938" y="4051300"/>
            <a:ext cx="3540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/>
              <a:t>9</a:t>
            </a:r>
            <a:endParaRPr lang="ru-RU" altLang="ru-RU"/>
          </a:p>
        </p:txBody>
      </p:sp>
      <p:sp>
        <p:nvSpPr>
          <p:cNvPr id="198742" name="Text Box 86"/>
          <p:cNvSpPr txBox="1">
            <a:spLocks noChangeArrowheads="1"/>
          </p:cNvSpPr>
          <p:nvPr/>
        </p:nvSpPr>
        <p:spPr bwMode="auto">
          <a:xfrm>
            <a:off x="6738938" y="4843463"/>
            <a:ext cx="3540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/>
              <a:t>4</a:t>
            </a:r>
            <a:endParaRPr lang="ru-RU" altLang="ru-RU"/>
          </a:p>
        </p:txBody>
      </p:sp>
      <p:sp>
        <p:nvSpPr>
          <p:cNvPr id="198743" name="Text Box 87"/>
          <p:cNvSpPr txBox="1">
            <a:spLocks noChangeArrowheads="1"/>
          </p:cNvSpPr>
          <p:nvPr/>
        </p:nvSpPr>
        <p:spPr bwMode="auto">
          <a:xfrm>
            <a:off x="1095375" y="279400"/>
            <a:ext cx="756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/>
              <a:t>Вырожденности основных ядерных уровней</a:t>
            </a:r>
            <a:r>
              <a:rPr lang="en-US" altLang="ru-RU"/>
              <a:t> </a:t>
            </a:r>
            <a:r>
              <a:rPr lang="ru-RU" altLang="ru-RU"/>
              <a:t>атомов</a:t>
            </a: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/>
        </p:nvGraphicFramePr>
        <p:xfrm>
          <a:off x="3470803" y="5887570"/>
          <a:ext cx="2161120" cy="5025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0" name="Equation" r:id="rId3" imgW="1091880" imgH="253800" progId="Equation.DSMT4">
                  <p:embed/>
                </p:oleObj>
              </mc:Choice>
              <mc:Fallback>
                <p:oleObj name="Equation" r:id="rId3" imgW="1091880" imgH="253800" progId="Equation.DSMT4">
                  <p:embed/>
                  <p:pic>
                    <p:nvPicPr>
                      <p:cNvPr id="3" name="Объект 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70803" y="5887570"/>
                        <a:ext cx="2161120" cy="5025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0744DC0D-CF57-4E34-A3E2-135F65A5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AFEA362-04D7-42A6-A136-777BB2BCB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EC3F-5CC1-4266-BB55-10002CA39E65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81818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2060848"/>
            <a:ext cx="60125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Вращательная сумма по состояниям.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1FDA702-3259-4850-B3E0-EECD15662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FBB98E5-2FC8-4421-9EC6-C16C63560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EC3F-5CC1-4266-BB55-10002CA39E65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71289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Line 2"/>
          <p:cNvSpPr>
            <a:spLocks noChangeShapeType="1"/>
          </p:cNvSpPr>
          <p:nvPr/>
        </p:nvSpPr>
        <p:spPr bwMode="auto">
          <a:xfrm>
            <a:off x="4572000" y="4114800"/>
            <a:ext cx="1066800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75" name="Line 3"/>
          <p:cNvSpPr>
            <a:spLocks noChangeShapeType="1"/>
          </p:cNvSpPr>
          <p:nvPr/>
        </p:nvSpPr>
        <p:spPr bwMode="auto">
          <a:xfrm>
            <a:off x="4572000" y="5334000"/>
            <a:ext cx="1066800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76" name="Line 4"/>
          <p:cNvSpPr>
            <a:spLocks noChangeShapeType="1"/>
          </p:cNvSpPr>
          <p:nvPr/>
        </p:nvSpPr>
        <p:spPr bwMode="auto">
          <a:xfrm>
            <a:off x="4572000" y="4114800"/>
            <a:ext cx="1066800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77" name="Line 5"/>
          <p:cNvSpPr>
            <a:spLocks noChangeShapeType="1"/>
          </p:cNvSpPr>
          <p:nvPr/>
        </p:nvSpPr>
        <p:spPr bwMode="auto">
          <a:xfrm>
            <a:off x="4572000" y="5257800"/>
            <a:ext cx="1066800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78" name="Line 6"/>
          <p:cNvSpPr>
            <a:spLocks noChangeShapeType="1"/>
          </p:cNvSpPr>
          <p:nvPr/>
        </p:nvSpPr>
        <p:spPr bwMode="auto">
          <a:xfrm>
            <a:off x="4572000" y="5105400"/>
            <a:ext cx="1066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79" name="Line 7"/>
          <p:cNvSpPr>
            <a:spLocks noChangeShapeType="1"/>
          </p:cNvSpPr>
          <p:nvPr/>
        </p:nvSpPr>
        <p:spPr bwMode="auto">
          <a:xfrm>
            <a:off x="4572000" y="4724400"/>
            <a:ext cx="1066800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80" name="Line 8"/>
          <p:cNvSpPr>
            <a:spLocks noChangeShapeType="1"/>
          </p:cNvSpPr>
          <p:nvPr/>
        </p:nvSpPr>
        <p:spPr bwMode="auto">
          <a:xfrm>
            <a:off x="4572000" y="4572000"/>
            <a:ext cx="1066800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81" name="Line 9"/>
          <p:cNvSpPr>
            <a:spLocks noChangeShapeType="1"/>
          </p:cNvSpPr>
          <p:nvPr/>
        </p:nvSpPr>
        <p:spPr bwMode="auto">
          <a:xfrm>
            <a:off x="4572000" y="4437063"/>
            <a:ext cx="1066800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82" name="Line 10"/>
          <p:cNvSpPr>
            <a:spLocks noChangeShapeType="1"/>
          </p:cNvSpPr>
          <p:nvPr/>
        </p:nvSpPr>
        <p:spPr bwMode="auto">
          <a:xfrm>
            <a:off x="4572000" y="4343400"/>
            <a:ext cx="1066800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83" name="Line 11"/>
          <p:cNvSpPr>
            <a:spLocks noChangeShapeType="1"/>
          </p:cNvSpPr>
          <p:nvPr/>
        </p:nvSpPr>
        <p:spPr bwMode="auto">
          <a:xfrm>
            <a:off x="4572000" y="4221163"/>
            <a:ext cx="1066800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84" name="Line 12"/>
          <p:cNvSpPr>
            <a:spLocks noChangeShapeType="1"/>
          </p:cNvSpPr>
          <p:nvPr/>
        </p:nvSpPr>
        <p:spPr bwMode="auto">
          <a:xfrm>
            <a:off x="4572000" y="4114800"/>
            <a:ext cx="1066800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85" name="Line 13"/>
          <p:cNvSpPr>
            <a:spLocks noChangeShapeType="1"/>
          </p:cNvSpPr>
          <p:nvPr/>
        </p:nvSpPr>
        <p:spPr bwMode="auto">
          <a:xfrm>
            <a:off x="4572000" y="4114800"/>
            <a:ext cx="1066800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86" name="Line 14"/>
          <p:cNvSpPr>
            <a:spLocks noChangeShapeType="1"/>
          </p:cNvSpPr>
          <p:nvPr/>
        </p:nvSpPr>
        <p:spPr bwMode="auto">
          <a:xfrm>
            <a:off x="4572000" y="4114800"/>
            <a:ext cx="1066800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87" name="Line 15"/>
          <p:cNvSpPr>
            <a:spLocks noChangeShapeType="1"/>
          </p:cNvSpPr>
          <p:nvPr/>
        </p:nvSpPr>
        <p:spPr bwMode="auto">
          <a:xfrm>
            <a:off x="4572000" y="4114800"/>
            <a:ext cx="1066800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88" name="Line 16"/>
          <p:cNvSpPr>
            <a:spLocks noChangeShapeType="1"/>
          </p:cNvSpPr>
          <p:nvPr/>
        </p:nvSpPr>
        <p:spPr bwMode="auto">
          <a:xfrm>
            <a:off x="4572000" y="4114800"/>
            <a:ext cx="1066800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89" name="Line 17"/>
          <p:cNvSpPr>
            <a:spLocks noChangeShapeType="1"/>
          </p:cNvSpPr>
          <p:nvPr/>
        </p:nvSpPr>
        <p:spPr bwMode="auto">
          <a:xfrm>
            <a:off x="4572000" y="4876800"/>
            <a:ext cx="1066800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90" name="Line 18"/>
          <p:cNvSpPr>
            <a:spLocks noChangeShapeType="1"/>
          </p:cNvSpPr>
          <p:nvPr/>
        </p:nvSpPr>
        <p:spPr bwMode="auto">
          <a:xfrm>
            <a:off x="4572000" y="4876800"/>
            <a:ext cx="1066800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91" name="Line 19"/>
          <p:cNvSpPr>
            <a:spLocks noChangeShapeType="1"/>
          </p:cNvSpPr>
          <p:nvPr/>
        </p:nvSpPr>
        <p:spPr bwMode="auto">
          <a:xfrm>
            <a:off x="4572000" y="5013325"/>
            <a:ext cx="1066800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92" name="Line 20"/>
          <p:cNvSpPr>
            <a:spLocks noChangeShapeType="1"/>
          </p:cNvSpPr>
          <p:nvPr/>
        </p:nvSpPr>
        <p:spPr bwMode="auto">
          <a:xfrm>
            <a:off x="4572000" y="4005263"/>
            <a:ext cx="1066800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93" name="Line 21"/>
          <p:cNvSpPr>
            <a:spLocks noChangeShapeType="1"/>
          </p:cNvSpPr>
          <p:nvPr/>
        </p:nvSpPr>
        <p:spPr bwMode="auto">
          <a:xfrm>
            <a:off x="4572000" y="5157788"/>
            <a:ext cx="1066800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94" name="Line 22"/>
          <p:cNvSpPr>
            <a:spLocks noChangeShapeType="1"/>
          </p:cNvSpPr>
          <p:nvPr/>
        </p:nvSpPr>
        <p:spPr bwMode="auto">
          <a:xfrm>
            <a:off x="4572000" y="3860800"/>
            <a:ext cx="1066800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95" name="Line 23"/>
          <p:cNvSpPr>
            <a:spLocks noChangeShapeType="1"/>
          </p:cNvSpPr>
          <p:nvPr/>
        </p:nvSpPr>
        <p:spPr bwMode="auto">
          <a:xfrm>
            <a:off x="4572000" y="3716338"/>
            <a:ext cx="1066800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96" name="Line 24"/>
          <p:cNvSpPr>
            <a:spLocks noChangeShapeType="1"/>
          </p:cNvSpPr>
          <p:nvPr/>
        </p:nvSpPr>
        <p:spPr bwMode="auto">
          <a:xfrm>
            <a:off x="1524000" y="1828800"/>
            <a:ext cx="1066800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97" name="Line 25"/>
          <p:cNvSpPr>
            <a:spLocks noChangeShapeType="1"/>
          </p:cNvSpPr>
          <p:nvPr/>
        </p:nvSpPr>
        <p:spPr bwMode="auto">
          <a:xfrm>
            <a:off x="1524000" y="2438400"/>
            <a:ext cx="1066800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98" name="Line 26"/>
          <p:cNvSpPr>
            <a:spLocks noChangeShapeType="1"/>
          </p:cNvSpPr>
          <p:nvPr/>
        </p:nvSpPr>
        <p:spPr bwMode="auto">
          <a:xfrm>
            <a:off x="1524000" y="3200400"/>
            <a:ext cx="1066800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99" name="Line 27"/>
          <p:cNvSpPr>
            <a:spLocks noChangeShapeType="1"/>
          </p:cNvSpPr>
          <p:nvPr/>
        </p:nvSpPr>
        <p:spPr bwMode="auto">
          <a:xfrm>
            <a:off x="1524000" y="4038600"/>
            <a:ext cx="1066800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700" name="Line 28"/>
          <p:cNvSpPr>
            <a:spLocks noChangeShapeType="1"/>
          </p:cNvSpPr>
          <p:nvPr/>
        </p:nvSpPr>
        <p:spPr bwMode="auto">
          <a:xfrm>
            <a:off x="1600200" y="4876800"/>
            <a:ext cx="1066800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701" name="Line 29"/>
          <p:cNvSpPr>
            <a:spLocks noChangeShapeType="1"/>
          </p:cNvSpPr>
          <p:nvPr/>
        </p:nvSpPr>
        <p:spPr bwMode="auto">
          <a:xfrm>
            <a:off x="7105650" y="1219200"/>
            <a:ext cx="1066800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702" name="Line 30"/>
          <p:cNvSpPr>
            <a:spLocks noChangeShapeType="1"/>
          </p:cNvSpPr>
          <p:nvPr/>
        </p:nvSpPr>
        <p:spPr bwMode="auto">
          <a:xfrm>
            <a:off x="7034213" y="5410200"/>
            <a:ext cx="1066800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aphicFrame>
        <p:nvGraphicFramePr>
          <p:cNvPr id="28703" name="Object 31"/>
          <p:cNvGraphicFramePr>
            <a:graphicFrameLocks noChangeAspect="1"/>
          </p:cNvGraphicFramePr>
          <p:nvPr/>
        </p:nvGraphicFramePr>
        <p:xfrm>
          <a:off x="3276600" y="5562600"/>
          <a:ext cx="2768600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70" name="Equation" r:id="rId4" imgW="1066800" imgH="330200" progId="Equation.DSMT4">
                  <p:embed/>
                </p:oleObj>
              </mc:Choice>
              <mc:Fallback>
                <p:oleObj name="Equation" r:id="rId4" imgW="1066800" imgH="330200" progId="Equation.DSMT4">
                  <p:embed/>
                  <p:pic>
                    <p:nvPicPr>
                      <p:cNvPr id="28703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5562600"/>
                        <a:ext cx="2768600" cy="857250"/>
                      </a:xfrm>
                      <a:prstGeom prst="rect">
                        <a:avLst/>
                      </a:prstGeom>
                      <a:noFill/>
                      <a:ln w="349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704" name="Object 32"/>
          <p:cNvGraphicFramePr>
            <a:graphicFrameLocks noChangeAspect="1"/>
          </p:cNvGraphicFramePr>
          <p:nvPr/>
        </p:nvGraphicFramePr>
        <p:xfrm>
          <a:off x="152400" y="5181600"/>
          <a:ext cx="2438400" cy="881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71" name="Equation" r:id="rId6" imgW="914400" imgH="330200" progId="Equation.DSMT4">
                  <p:embed/>
                </p:oleObj>
              </mc:Choice>
              <mc:Fallback>
                <p:oleObj name="Equation" r:id="rId6" imgW="914400" imgH="330200" progId="Equation.DSMT4">
                  <p:embed/>
                  <p:pic>
                    <p:nvPicPr>
                      <p:cNvPr id="28704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5181600"/>
                        <a:ext cx="2438400" cy="881063"/>
                      </a:xfrm>
                      <a:prstGeom prst="rect">
                        <a:avLst/>
                      </a:prstGeom>
                      <a:noFill/>
                      <a:ln w="349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705" name="Object 33"/>
          <p:cNvGraphicFramePr>
            <a:graphicFrameLocks noChangeAspect="1"/>
          </p:cNvGraphicFramePr>
          <p:nvPr/>
        </p:nvGraphicFramePr>
        <p:xfrm>
          <a:off x="6400800" y="5791200"/>
          <a:ext cx="2590800" cy="852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72" name="Equation" r:id="rId8" imgW="1002865" imgH="330057" progId="Equation.DSMT4">
                  <p:embed/>
                </p:oleObj>
              </mc:Choice>
              <mc:Fallback>
                <p:oleObj name="Equation" r:id="rId8" imgW="1002865" imgH="330057" progId="Equation.DSMT4">
                  <p:embed/>
                  <p:pic>
                    <p:nvPicPr>
                      <p:cNvPr id="28705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00800" y="5791200"/>
                        <a:ext cx="2590800" cy="852488"/>
                      </a:xfrm>
                      <a:prstGeom prst="rect">
                        <a:avLst/>
                      </a:prstGeom>
                      <a:noFill/>
                      <a:ln w="349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706" name="Text Box 34"/>
          <p:cNvSpPr txBox="1">
            <a:spLocks noChangeArrowheads="1"/>
          </p:cNvSpPr>
          <p:nvPr/>
        </p:nvSpPr>
        <p:spPr bwMode="auto">
          <a:xfrm>
            <a:off x="1143000" y="0"/>
            <a:ext cx="747300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Вращательная характеристическая температура</a:t>
            </a:r>
            <a:endParaRPr lang="ru-RU" altLang="ru-RU" sz="3600" dirty="0"/>
          </a:p>
        </p:txBody>
      </p:sp>
      <p:sp>
        <p:nvSpPr>
          <p:cNvPr id="28707" name="AutoShape 35"/>
          <p:cNvSpPr>
            <a:spLocks/>
          </p:cNvSpPr>
          <p:nvPr/>
        </p:nvSpPr>
        <p:spPr bwMode="auto">
          <a:xfrm>
            <a:off x="1219200" y="4038600"/>
            <a:ext cx="457200" cy="838200"/>
          </a:xfrm>
          <a:prstGeom prst="leftBrace">
            <a:avLst>
              <a:gd name="adj1" fmla="val 15278"/>
              <a:gd name="adj2" fmla="val 52343"/>
            </a:avLst>
          </a:prstGeom>
          <a:noFill/>
          <a:ln w="222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28708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2359467"/>
              </p:ext>
            </p:extLst>
          </p:nvPr>
        </p:nvGraphicFramePr>
        <p:xfrm>
          <a:off x="3923561" y="1644265"/>
          <a:ext cx="2287477" cy="5260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73" name="Equation" r:id="rId10" imgW="1434960" imgH="330120" progId="Equation.DSMT4">
                  <p:embed/>
                </p:oleObj>
              </mc:Choice>
              <mc:Fallback>
                <p:oleObj name="Equation" r:id="rId10" imgW="1434960" imgH="330120" progId="Equation.DSMT4">
                  <p:embed/>
                  <p:pic>
                    <p:nvPicPr>
                      <p:cNvPr id="28708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3561" y="1644265"/>
                        <a:ext cx="2287477" cy="526030"/>
                      </a:xfrm>
                      <a:prstGeom prst="rect">
                        <a:avLst/>
                      </a:prstGeom>
                      <a:noFill/>
                      <a:ln w="222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709" name="AutoShape 37"/>
          <p:cNvSpPr>
            <a:spLocks/>
          </p:cNvSpPr>
          <p:nvPr/>
        </p:nvSpPr>
        <p:spPr bwMode="auto">
          <a:xfrm>
            <a:off x="7543800" y="1219200"/>
            <a:ext cx="381000" cy="4191000"/>
          </a:xfrm>
          <a:prstGeom prst="rightBrace">
            <a:avLst>
              <a:gd name="adj1" fmla="val 91667"/>
              <a:gd name="adj2" fmla="val 49556"/>
            </a:avLst>
          </a:prstGeom>
          <a:noFill/>
          <a:ln w="222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28710" name="Object 38"/>
          <p:cNvGraphicFramePr>
            <a:graphicFrameLocks noChangeAspect="1"/>
          </p:cNvGraphicFramePr>
          <p:nvPr/>
        </p:nvGraphicFramePr>
        <p:xfrm>
          <a:off x="0" y="4114800"/>
          <a:ext cx="1239838" cy="871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74" name="Equation" r:id="rId12" imgW="469696" imgH="330057" progId="Equation.DSMT4">
                  <p:embed/>
                </p:oleObj>
              </mc:Choice>
              <mc:Fallback>
                <p:oleObj name="Equation" r:id="rId12" imgW="469696" imgH="330057" progId="Equation.DSMT4">
                  <p:embed/>
                  <p:pic>
                    <p:nvPicPr>
                      <p:cNvPr id="28710" name="Object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4114800"/>
                        <a:ext cx="1239838" cy="871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711" name="Object 39"/>
          <p:cNvGraphicFramePr>
            <a:graphicFrameLocks noChangeAspect="1"/>
          </p:cNvGraphicFramePr>
          <p:nvPr/>
        </p:nvGraphicFramePr>
        <p:xfrm>
          <a:off x="7994650" y="2795588"/>
          <a:ext cx="1004888" cy="804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75" name="Equation" r:id="rId14" imgW="380835" imgH="304668" progId="Equation.DSMT4">
                  <p:embed/>
                </p:oleObj>
              </mc:Choice>
              <mc:Fallback>
                <p:oleObj name="Equation" r:id="rId14" imgW="380835" imgH="304668" progId="Equation.DSMT4">
                  <p:embed/>
                  <p:pic>
                    <p:nvPicPr>
                      <p:cNvPr id="28711" name="Objec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94650" y="2795588"/>
                        <a:ext cx="1004888" cy="804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712" name="AutoShape 40"/>
          <p:cNvSpPr>
            <a:spLocks/>
          </p:cNvSpPr>
          <p:nvPr/>
        </p:nvSpPr>
        <p:spPr bwMode="auto">
          <a:xfrm>
            <a:off x="1143000" y="2438400"/>
            <a:ext cx="381000" cy="2438400"/>
          </a:xfrm>
          <a:prstGeom prst="leftBrace">
            <a:avLst>
              <a:gd name="adj1" fmla="val 53333"/>
              <a:gd name="adj2" fmla="val 50000"/>
            </a:avLst>
          </a:prstGeom>
          <a:noFill/>
          <a:ln w="222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28713" name="Object 41"/>
          <p:cNvGraphicFramePr>
            <a:graphicFrameLocks noChangeAspect="1"/>
          </p:cNvGraphicFramePr>
          <p:nvPr/>
        </p:nvGraphicFramePr>
        <p:xfrm>
          <a:off x="0" y="3048000"/>
          <a:ext cx="1306513" cy="871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76" name="Equation" r:id="rId16" imgW="495085" imgH="330057" progId="Equation.DSMT4">
                  <p:embed/>
                </p:oleObj>
              </mc:Choice>
              <mc:Fallback>
                <p:oleObj name="Equation" r:id="rId16" imgW="495085" imgH="330057" progId="Equation.DSMT4">
                  <p:embed/>
                  <p:pic>
                    <p:nvPicPr>
                      <p:cNvPr id="28713" name="Object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048000"/>
                        <a:ext cx="1306513" cy="871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714" name="AutoShape 42"/>
          <p:cNvSpPr>
            <a:spLocks/>
          </p:cNvSpPr>
          <p:nvPr/>
        </p:nvSpPr>
        <p:spPr bwMode="auto">
          <a:xfrm>
            <a:off x="5638800" y="5257800"/>
            <a:ext cx="609600" cy="76200"/>
          </a:xfrm>
          <a:prstGeom prst="rightBrace">
            <a:avLst>
              <a:gd name="adj1" fmla="val 8333"/>
              <a:gd name="adj2" fmla="val 50000"/>
            </a:avLst>
          </a:prstGeom>
          <a:noFill/>
          <a:ln w="222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28715" name="Object 43"/>
          <p:cNvGraphicFramePr>
            <a:graphicFrameLocks noChangeAspect="1"/>
          </p:cNvGraphicFramePr>
          <p:nvPr/>
        </p:nvGraphicFramePr>
        <p:xfrm>
          <a:off x="6019800" y="4419600"/>
          <a:ext cx="1006475" cy="803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77" name="Equation" r:id="rId18" imgW="380835" imgH="304668" progId="Equation.DSMT4">
                  <p:embed/>
                </p:oleObj>
              </mc:Choice>
              <mc:Fallback>
                <p:oleObj name="Equation" r:id="rId18" imgW="380835" imgH="304668" progId="Equation.DSMT4">
                  <p:embed/>
                  <p:pic>
                    <p:nvPicPr>
                      <p:cNvPr id="28715" name="Object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9800" y="4419600"/>
                        <a:ext cx="1006475" cy="803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7C67AEE9-EAF8-49E5-B256-D53FB2614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BB466464-0FAA-4C66-8C48-A20586741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EC3F-5CC1-4266-BB55-10002CA39E65}" type="slidenum">
              <a:rPr lang="ru-RU" smtClean="0"/>
              <a:t>31</a:t>
            </a:fld>
            <a:endParaRPr lang="ru-RU"/>
          </a:p>
        </p:txBody>
      </p:sp>
      <p:sp>
        <p:nvSpPr>
          <p:cNvPr id="4" name="Дуга 3">
            <a:extLst>
              <a:ext uri="{FF2B5EF4-FFF2-40B4-BE49-F238E27FC236}">
                <a16:creationId xmlns:a16="http://schemas.microsoft.com/office/drawing/2014/main" id="{BD7D3889-37AF-421A-B52E-B22873D4421B}"/>
              </a:ext>
            </a:extLst>
          </p:cNvPr>
          <p:cNvSpPr/>
          <p:nvPr/>
        </p:nvSpPr>
        <p:spPr>
          <a:xfrm rot="12772460">
            <a:off x="3924750" y="1706776"/>
            <a:ext cx="942072" cy="2455302"/>
          </a:xfrm>
          <a:prstGeom prst="arc">
            <a:avLst>
              <a:gd name="adj1" fmla="val 17055999"/>
              <a:gd name="adj2" fmla="val 1468834"/>
            </a:avLst>
          </a:prstGeom>
          <a:ln w="28575">
            <a:solidFill>
              <a:schemeClr val="accent1">
                <a:lumMod val="50000"/>
              </a:schemeClr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11429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9" name="Text Box 3"/>
          <p:cNvSpPr txBox="1">
            <a:spLocks noChangeArrowheads="1"/>
          </p:cNvSpPr>
          <p:nvPr/>
        </p:nvSpPr>
        <p:spPr bwMode="auto">
          <a:xfrm>
            <a:off x="990600" y="228600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ru-RU" altLang="ru-RU"/>
          </a:p>
        </p:txBody>
      </p:sp>
      <p:sp>
        <p:nvSpPr>
          <p:cNvPr id="157700" name="Text Box 4"/>
          <p:cNvSpPr txBox="1">
            <a:spLocks noChangeArrowheads="1"/>
          </p:cNvSpPr>
          <p:nvPr/>
        </p:nvSpPr>
        <p:spPr bwMode="auto">
          <a:xfrm>
            <a:off x="593026" y="403187"/>
            <a:ext cx="7957948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Вращательная сумма для многоатомной молекулы.</a:t>
            </a:r>
          </a:p>
        </p:txBody>
      </p:sp>
      <p:sp>
        <p:nvSpPr>
          <p:cNvPr id="157701" name="Text Box 5"/>
          <p:cNvSpPr txBox="1">
            <a:spLocks noChangeArrowheads="1"/>
          </p:cNvSpPr>
          <p:nvPr/>
        </p:nvSpPr>
        <p:spPr bwMode="auto">
          <a:xfrm>
            <a:off x="108407" y="1649583"/>
            <a:ext cx="48926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i="1" dirty="0"/>
              <a:t>Нелинейная молекула:</a:t>
            </a:r>
          </a:p>
        </p:txBody>
      </p:sp>
      <p:sp>
        <p:nvSpPr>
          <p:cNvPr id="157702" name="Text Box 6"/>
          <p:cNvSpPr txBox="1">
            <a:spLocks noChangeArrowheads="1"/>
          </p:cNvSpPr>
          <p:nvPr/>
        </p:nvSpPr>
        <p:spPr bwMode="auto">
          <a:xfrm>
            <a:off x="108407" y="3546224"/>
            <a:ext cx="48926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i="1" dirty="0"/>
              <a:t>Линейная молекула:</a:t>
            </a:r>
            <a:r>
              <a:rPr lang="ru-RU" altLang="ru-RU" dirty="0"/>
              <a:t>  </a:t>
            </a:r>
          </a:p>
        </p:txBody>
      </p:sp>
      <p:graphicFrame>
        <p:nvGraphicFramePr>
          <p:cNvPr id="157703" name="Object 7"/>
          <p:cNvGraphicFramePr>
            <a:graphicFrameLocks noChangeAspect="1"/>
          </p:cNvGraphicFramePr>
          <p:nvPr/>
        </p:nvGraphicFramePr>
        <p:xfrm>
          <a:off x="108407" y="2106783"/>
          <a:ext cx="6475413" cy="1069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81" name="Equation" r:id="rId4" imgW="4762440" imgH="787320" progId="Equation.DSMT4">
                  <p:embed/>
                </p:oleObj>
              </mc:Choice>
              <mc:Fallback>
                <p:oleObj name="Equation" r:id="rId4" imgW="4762440" imgH="787320" progId="Equation.DSMT4">
                  <p:embed/>
                  <p:pic>
                    <p:nvPicPr>
                      <p:cNvPr id="157703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407" y="2106783"/>
                        <a:ext cx="6475413" cy="1069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7704" name="Object 8"/>
          <p:cNvGraphicFramePr>
            <a:graphicFrameLocks noChangeAspect="1"/>
          </p:cNvGraphicFramePr>
          <p:nvPr/>
        </p:nvGraphicFramePr>
        <p:xfrm>
          <a:off x="2867062" y="4181193"/>
          <a:ext cx="2287587" cy="1042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82" name="Equation" r:id="rId6" imgW="1447560" imgH="660240" progId="Equation.DSMT4">
                  <p:embed/>
                </p:oleObj>
              </mc:Choice>
              <mc:Fallback>
                <p:oleObj name="Equation" r:id="rId6" imgW="1447560" imgH="660240" progId="Equation.DSMT4">
                  <p:embed/>
                  <p:pic>
                    <p:nvPicPr>
                      <p:cNvPr id="157704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67062" y="4181193"/>
                        <a:ext cx="2287587" cy="1042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Объект 1"/>
          <p:cNvGraphicFramePr>
            <a:graphicFrameLocks noChangeAspect="1"/>
          </p:cNvGraphicFramePr>
          <p:nvPr/>
        </p:nvGraphicFramePr>
        <p:xfrm>
          <a:off x="1512879" y="5367987"/>
          <a:ext cx="3371245" cy="4475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83" name="Equation" r:id="rId8" imgW="1434960" imgH="190440" progId="Equation.DSMT4">
                  <p:embed/>
                </p:oleObj>
              </mc:Choice>
              <mc:Fallback>
                <p:oleObj name="Equation" r:id="rId8" imgW="1434960" imgH="190440" progId="Equation.DSMT4">
                  <p:embed/>
                  <p:pic>
                    <p:nvPicPr>
                      <p:cNvPr id="2" name="Объект 1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12879" y="5367987"/>
                        <a:ext cx="3371245" cy="4475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FAE355D-ED6E-46D8-9D0F-DF4B6754E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A360A34-EE35-4B8C-9D9B-C990CB8F8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EC3F-5CC1-4266-BB55-10002CA39E65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663475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96815" y="1310458"/>
            <a:ext cx="45472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Внутреннее вращение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6D008D-F0BE-4B5B-90E3-0D0A30CB62C8}"/>
              </a:ext>
            </a:extLst>
          </p:cNvPr>
          <p:cNvSpPr txBox="1"/>
          <p:nvPr/>
        </p:nvSpPr>
        <p:spPr>
          <a:xfrm>
            <a:off x="2513567" y="2540715"/>
            <a:ext cx="39127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           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87C45A9-E588-4B79-941D-94D0DB4A94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328C6B8-47F4-4C08-92FB-C76636712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EC3F-5CC1-4266-BB55-10002CA39E65}" type="slidenum">
              <a:rPr lang="ru-RU" smtClean="0"/>
              <a:t>33</a:t>
            </a:fld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1021B6-AC2D-42A9-8154-A6A7199AEF9B}"/>
              </a:ext>
            </a:extLst>
          </p:cNvPr>
          <p:cNvSpPr txBox="1"/>
          <p:nvPr/>
        </p:nvSpPr>
        <p:spPr>
          <a:xfrm>
            <a:off x="1905600" y="4343890"/>
            <a:ext cx="4938485" cy="5847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 --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 --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SH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819574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7D1080F-9CF0-4213-ACF0-EBCC5B4D5592}"/>
              </a:ext>
            </a:extLst>
          </p:cNvPr>
          <p:cNvSpPr txBox="1"/>
          <p:nvPr/>
        </p:nvSpPr>
        <p:spPr>
          <a:xfrm>
            <a:off x="923278" y="4586554"/>
            <a:ext cx="8069802" cy="156966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C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           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жесткие ротаторы </a:t>
            </a:r>
          </a:p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  <a:p>
            <a:pPr algn="ctr"/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Внуреннее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вращение  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1198C94D-5F0C-4B55-8EAF-AAC126BFA4A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7033118"/>
              </p:ext>
            </p:extLst>
          </p:nvPr>
        </p:nvGraphicFramePr>
        <p:xfrm>
          <a:off x="1334294" y="1901217"/>
          <a:ext cx="6475412" cy="1069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03" name="Equation" r:id="rId3" imgW="6475443" imgH="1069958" progId="Equation.DSMT4">
                  <p:embed/>
                </p:oleObj>
              </mc:Choice>
              <mc:Fallback>
                <p:oleObj name="Equation" r:id="rId3" imgW="6475443" imgH="1069958" progId="Equation.DSMT4">
                  <p:embed/>
                  <p:pic>
                    <p:nvPicPr>
                      <p:cNvPr id="4" name="Объект 3">
                        <a:extLst>
                          <a:ext uri="{FF2B5EF4-FFF2-40B4-BE49-F238E27FC236}">
                            <a16:creationId xmlns:a16="http://schemas.microsoft.com/office/drawing/2014/main" id="{1198C94D-5F0C-4B55-8EAF-AAC126BFA4A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34294" y="1901217"/>
                        <a:ext cx="6475412" cy="1069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DFDE5C7E-B2AF-47A4-A593-82E7138C7331}"/>
              </a:ext>
            </a:extLst>
          </p:cNvPr>
          <p:cNvSpPr txBox="1"/>
          <p:nvPr/>
        </p:nvSpPr>
        <p:spPr>
          <a:xfrm>
            <a:off x="7402228" y="5169808"/>
            <a:ext cx="16369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ru-RU" sz="32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вр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ru-RU" sz="32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вв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06886B7-9ADF-4EB4-916C-6F7C243FF48C}"/>
              </a:ext>
            </a:extLst>
          </p:cNvPr>
          <p:cNvSpPr txBox="1"/>
          <p:nvPr/>
        </p:nvSpPr>
        <p:spPr>
          <a:xfrm>
            <a:off x="1083075" y="700522"/>
            <a:ext cx="7501632" cy="5847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NH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          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жесткие ротаторы</a:t>
            </a: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DE846F4-C3E7-4371-B763-82E8F9140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19183D6-7033-46BE-AEE2-64D609634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EC3F-5CC1-4266-BB55-10002CA39E65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064783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Line 2"/>
          <p:cNvSpPr>
            <a:spLocks noChangeShapeType="1"/>
          </p:cNvSpPr>
          <p:nvPr/>
        </p:nvSpPr>
        <p:spPr bwMode="auto">
          <a:xfrm flipV="1">
            <a:off x="838200" y="1371600"/>
            <a:ext cx="0" cy="4343400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4931" name="Line 3"/>
          <p:cNvSpPr>
            <a:spLocks noChangeShapeType="1"/>
          </p:cNvSpPr>
          <p:nvPr/>
        </p:nvSpPr>
        <p:spPr bwMode="auto">
          <a:xfrm>
            <a:off x="838200" y="5715000"/>
            <a:ext cx="6553200" cy="0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4932" name="Freeform 4"/>
          <p:cNvSpPr>
            <a:spLocks/>
          </p:cNvSpPr>
          <p:nvPr/>
        </p:nvSpPr>
        <p:spPr bwMode="auto">
          <a:xfrm>
            <a:off x="900113" y="3717925"/>
            <a:ext cx="5254625" cy="2100263"/>
          </a:xfrm>
          <a:custGeom>
            <a:avLst/>
            <a:gdLst>
              <a:gd name="T0" fmla="*/ 0 w 3310"/>
              <a:gd name="T1" fmla="*/ 1260 h 1323"/>
              <a:gd name="T2" fmla="*/ 91 w 3310"/>
              <a:gd name="T3" fmla="*/ 1068 h 1323"/>
              <a:gd name="T4" fmla="*/ 311 w 3310"/>
              <a:gd name="T5" fmla="*/ 584 h 1323"/>
              <a:gd name="T6" fmla="*/ 518 w 3310"/>
              <a:gd name="T7" fmla="*/ 148 h 1323"/>
              <a:gd name="T8" fmla="*/ 731 w 3310"/>
              <a:gd name="T9" fmla="*/ 17 h 1323"/>
              <a:gd name="T10" fmla="*/ 921 w 3310"/>
              <a:gd name="T11" fmla="*/ 249 h 1323"/>
              <a:gd name="T12" fmla="*/ 1067 w 3310"/>
              <a:gd name="T13" fmla="*/ 925 h 1323"/>
              <a:gd name="T14" fmla="*/ 1289 w 3310"/>
              <a:gd name="T15" fmla="*/ 1260 h 1323"/>
              <a:gd name="T16" fmla="*/ 1563 w 3310"/>
              <a:gd name="T17" fmla="*/ 1050 h 1323"/>
              <a:gd name="T18" fmla="*/ 1819 w 3310"/>
              <a:gd name="T19" fmla="*/ 309 h 1323"/>
              <a:gd name="T20" fmla="*/ 2030 w 3310"/>
              <a:gd name="T21" fmla="*/ 26 h 1323"/>
              <a:gd name="T22" fmla="*/ 2295 w 3310"/>
              <a:gd name="T23" fmla="*/ 209 h 1323"/>
              <a:gd name="T24" fmla="*/ 2569 w 3310"/>
              <a:gd name="T25" fmla="*/ 1169 h 1323"/>
              <a:gd name="T26" fmla="*/ 2907 w 3310"/>
              <a:gd name="T27" fmla="*/ 1132 h 1323"/>
              <a:gd name="T28" fmla="*/ 3090 w 3310"/>
              <a:gd name="T29" fmla="*/ 748 h 1323"/>
              <a:gd name="T30" fmla="*/ 3273 w 3310"/>
              <a:gd name="T31" fmla="*/ 227 h 1323"/>
              <a:gd name="T32" fmla="*/ 3310 w 3310"/>
              <a:gd name="T33" fmla="*/ 117 h 13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310" h="1323">
                <a:moveTo>
                  <a:pt x="0" y="1260"/>
                </a:moveTo>
                <a:cubicBezTo>
                  <a:pt x="17" y="1228"/>
                  <a:pt x="39" y="1181"/>
                  <a:pt x="91" y="1068"/>
                </a:cubicBezTo>
                <a:cubicBezTo>
                  <a:pt x="143" y="955"/>
                  <a:pt x="240" y="737"/>
                  <a:pt x="311" y="584"/>
                </a:cubicBezTo>
                <a:cubicBezTo>
                  <a:pt x="382" y="431"/>
                  <a:pt x="448" y="242"/>
                  <a:pt x="518" y="148"/>
                </a:cubicBezTo>
                <a:cubicBezTo>
                  <a:pt x="588" y="54"/>
                  <a:pt x="664" y="0"/>
                  <a:pt x="731" y="17"/>
                </a:cubicBezTo>
                <a:cubicBezTo>
                  <a:pt x="798" y="34"/>
                  <a:pt x="865" y="98"/>
                  <a:pt x="921" y="249"/>
                </a:cubicBezTo>
                <a:cubicBezTo>
                  <a:pt x="977" y="400"/>
                  <a:pt x="1006" y="757"/>
                  <a:pt x="1067" y="925"/>
                </a:cubicBezTo>
                <a:cubicBezTo>
                  <a:pt x="1128" y="1093"/>
                  <a:pt x="1206" y="1239"/>
                  <a:pt x="1289" y="1260"/>
                </a:cubicBezTo>
                <a:cubicBezTo>
                  <a:pt x="1372" y="1281"/>
                  <a:pt x="1475" y="1208"/>
                  <a:pt x="1563" y="1050"/>
                </a:cubicBezTo>
                <a:cubicBezTo>
                  <a:pt x="1651" y="892"/>
                  <a:pt x="1741" y="480"/>
                  <a:pt x="1819" y="309"/>
                </a:cubicBezTo>
                <a:cubicBezTo>
                  <a:pt x="1897" y="138"/>
                  <a:pt x="1951" y="43"/>
                  <a:pt x="2030" y="26"/>
                </a:cubicBezTo>
                <a:cubicBezTo>
                  <a:pt x="2109" y="9"/>
                  <a:pt x="2205" y="19"/>
                  <a:pt x="2295" y="209"/>
                </a:cubicBezTo>
                <a:cubicBezTo>
                  <a:pt x="2385" y="399"/>
                  <a:pt x="2467" y="1015"/>
                  <a:pt x="2569" y="1169"/>
                </a:cubicBezTo>
                <a:cubicBezTo>
                  <a:pt x="2671" y="1323"/>
                  <a:pt x="2820" y="1202"/>
                  <a:pt x="2907" y="1132"/>
                </a:cubicBezTo>
                <a:cubicBezTo>
                  <a:pt x="2994" y="1062"/>
                  <a:pt x="3029" y="899"/>
                  <a:pt x="3090" y="748"/>
                </a:cubicBezTo>
                <a:cubicBezTo>
                  <a:pt x="3151" y="597"/>
                  <a:pt x="3236" y="332"/>
                  <a:pt x="3273" y="227"/>
                </a:cubicBezTo>
                <a:cubicBezTo>
                  <a:pt x="3310" y="122"/>
                  <a:pt x="3302" y="140"/>
                  <a:pt x="3310" y="117"/>
                </a:cubicBezTo>
              </a:path>
            </a:pathLst>
          </a:custGeom>
          <a:noFill/>
          <a:ln w="603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4933" name="Line 5"/>
          <p:cNvSpPr>
            <a:spLocks noChangeShapeType="1"/>
          </p:cNvSpPr>
          <p:nvPr/>
        </p:nvSpPr>
        <p:spPr bwMode="auto">
          <a:xfrm flipV="1">
            <a:off x="1981200" y="3733800"/>
            <a:ext cx="0" cy="1981200"/>
          </a:xfrm>
          <a:prstGeom prst="line">
            <a:avLst/>
          </a:prstGeom>
          <a:noFill/>
          <a:ln w="476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4934" name="Text Box 6"/>
          <p:cNvSpPr txBox="1">
            <a:spLocks noChangeArrowheads="1"/>
          </p:cNvSpPr>
          <p:nvPr/>
        </p:nvSpPr>
        <p:spPr bwMode="auto">
          <a:xfrm>
            <a:off x="3048000" y="639763"/>
            <a:ext cx="477838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3200" b="1"/>
              <a:t>C</a:t>
            </a:r>
            <a:endParaRPr lang="ru-RU" altLang="ru-RU" sz="3200" b="1"/>
          </a:p>
        </p:txBody>
      </p:sp>
      <p:sp>
        <p:nvSpPr>
          <p:cNvPr id="124935" name="Text Box 7"/>
          <p:cNvSpPr txBox="1">
            <a:spLocks noChangeArrowheads="1"/>
          </p:cNvSpPr>
          <p:nvPr/>
        </p:nvSpPr>
        <p:spPr bwMode="auto">
          <a:xfrm>
            <a:off x="2133600" y="0"/>
            <a:ext cx="5334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ru-RU" sz="3200" b="1"/>
              <a:t>H</a:t>
            </a:r>
            <a:endParaRPr lang="ru-RU" altLang="ru-RU" sz="3200" b="1"/>
          </a:p>
        </p:txBody>
      </p:sp>
      <p:sp>
        <p:nvSpPr>
          <p:cNvPr id="124936" name="Text Box 8"/>
          <p:cNvSpPr txBox="1">
            <a:spLocks noChangeArrowheads="1"/>
          </p:cNvSpPr>
          <p:nvPr/>
        </p:nvSpPr>
        <p:spPr bwMode="auto">
          <a:xfrm>
            <a:off x="1295400" y="457200"/>
            <a:ext cx="45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altLang="ru-RU"/>
          </a:p>
        </p:txBody>
      </p:sp>
      <p:sp>
        <p:nvSpPr>
          <p:cNvPr id="124937" name="Text Box 9"/>
          <p:cNvSpPr txBox="1">
            <a:spLocks noChangeArrowheads="1"/>
          </p:cNvSpPr>
          <p:nvPr/>
        </p:nvSpPr>
        <p:spPr bwMode="auto">
          <a:xfrm>
            <a:off x="2057400" y="685800"/>
            <a:ext cx="5334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ru-RU" sz="3200" b="1"/>
              <a:t>H</a:t>
            </a:r>
            <a:endParaRPr lang="ru-RU" altLang="ru-RU" sz="3200" b="1"/>
          </a:p>
        </p:txBody>
      </p:sp>
      <p:sp>
        <p:nvSpPr>
          <p:cNvPr id="124938" name="Text Box 10"/>
          <p:cNvSpPr txBox="1">
            <a:spLocks noChangeArrowheads="1"/>
          </p:cNvSpPr>
          <p:nvPr/>
        </p:nvSpPr>
        <p:spPr bwMode="auto">
          <a:xfrm>
            <a:off x="2133600" y="1447800"/>
            <a:ext cx="609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ru-RU" sz="3200" b="1"/>
              <a:t>H</a:t>
            </a:r>
            <a:endParaRPr lang="ru-RU" altLang="ru-RU" sz="3200" b="1"/>
          </a:p>
        </p:txBody>
      </p:sp>
      <p:sp>
        <p:nvSpPr>
          <p:cNvPr id="124939" name="Text Box 11"/>
          <p:cNvSpPr txBox="1">
            <a:spLocks noChangeArrowheads="1"/>
          </p:cNvSpPr>
          <p:nvPr/>
        </p:nvSpPr>
        <p:spPr bwMode="auto">
          <a:xfrm>
            <a:off x="4724400" y="609600"/>
            <a:ext cx="47783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3200" b="1"/>
              <a:t>C</a:t>
            </a:r>
            <a:endParaRPr lang="ru-RU" altLang="ru-RU" sz="3200" b="1"/>
          </a:p>
        </p:txBody>
      </p:sp>
      <p:sp>
        <p:nvSpPr>
          <p:cNvPr id="124940" name="Text Box 12"/>
          <p:cNvSpPr txBox="1">
            <a:spLocks noChangeArrowheads="1"/>
          </p:cNvSpPr>
          <p:nvPr/>
        </p:nvSpPr>
        <p:spPr bwMode="auto">
          <a:xfrm>
            <a:off x="5715000" y="0"/>
            <a:ext cx="609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ru-RU" sz="3200" b="1"/>
              <a:t>H</a:t>
            </a:r>
            <a:endParaRPr lang="ru-RU" altLang="ru-RU" sz="3200" b="1"/>
          </a:p>
        </p:txBody>
      </p:sp>
      <p:sp>
        <p:nvSpPr>
          <p:cNvPr id="124941" name="Text Box 13"/>
          <p:cNvSpPr txBox="1">
            <a:spLocks noChangeArrowheads="1"/>
          </p:cNvSpPr>
          <p:nvPr/>
        </p:nvSpPr>
        <p:spPr bwMode="auto">
          <a:xfrm>
            <a:off x="6019800" y="609600"/>
            <a:ext cx="457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ru-RU" sz="3200" b="1"/>
              <a:t>H</a:t>
            </a:r>
            <a:endParaRPr lang="ru-RU" altLang="ru-RU" sz="3200" b="1"/>
          </a:p>
        </p:txBody>
      </p:sp>
      <p:sp>
        <p:nvSpPr>
          <p:cNvPr id="124942" name="Text Box 14"/>
          <p:cNvSpPr txBox="1">
            <a:spLocks noChangeArrowheads="1"/>
          </p:cNvSpPr>
          <p:nvPr/>
        </p:nvSpPr>
        <p:spPr bwMode="auto">
          <a:xfrm>
            <a:off x="5715000" y="1295400"/>
            <a:ext cx="609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ru-RU" sz="3200" b="1"/>
              <a:t>H</a:t>
            </a:r>
            <a:endParaRPr lang="ru-RU" altLang="ru-RU" sz="3200" b="1"/>
          </a:p>
        </p:txBody>
      </p:sp>
      <p:sp>
        <p:nvSpPr>
          <p:cNvPr id="124943" name="Line 15"/>
          <p:cNvSpPr>
            <a:spLocks noChangeShapeType="1"/>
          </p:cNvSpPr>
          <p:nvPr/>
        </p:nvSpPr>
        <p:spPr bwMode="auto">
          <a:xfrm flipV="1">
            <a:off x="2590800" y="1143000"/>
            <a:ext cx="533400" cy="533400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4944" name="Line 16"/>
          <p:cNvSpPr>
            <a:spLocks noChangeShapeType="1"/>
          </p:cNvSpPr>
          <p:nvPr/>
        </p:nvSpPr>
        <p:spPr bwMode="auto">
          <a:xfrm>
            <a:off x="2514600" y="914400"/>
            <a:ext cx="533400" cy="0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4945" name="Line 17"/>
          <p:cNvSpPr>
            <a:spLocks noChangeShapeType="1"/>
          </p:cNvSpPr>
          <p:nvPr/>
        </p:nvSpPr>
        <p:spPr bwMode="auto">
          <a:xfrm>
            <a:off x="2514600" y="457200"/>
            <a:ext cx="609600" cy="304800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4946" name="Line 18"/>
          <p:cNvSpPr>
            <a:spLocks noChangeShapeType="1"/>
          </p:cNvSpPr>
          <p:nvPr/>
        </p:nvSpPr>
        <p:spPr bwMode="auto">
          <a:xfrm>
            <a:off x="5181600" y="1143000"/>
            <a:ext cx="609600" cy="304800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4947" name="Line 19"/>
          <p:cNvSpPr>
            <a:spLocks noChangeShapeType="1"/>
          </p:cNvSpPr>
          <p:nvPr/>
        </p:nvSpPr>
        <p:spPr bwMode="auto">
          <a:xfrm>
            <a:off x="5181600" y="914400"/>
            <a:ext cx="762000" cy="0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4948" name="Line 20"/>
          <p:cNvSpPr>
            <a:spLocks noChangeShapeType="1"/>
          </p:cNvSpPr>
          <p:nvPr/>
        </p:nvSpPr>
        <p:spPr bwMode="auto">
          <a:xfrm flipV="1">
            <a:off x="5181600" y="228600"/>
            <a:ext cx="533400" cy="533400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4949" name="Line 21"/>
          <p:cNvSpPr>
            <a:spLocks noChangeShapeType="1"/>
          </p:cNvSpPr>
          <p:nvPr/>
        </p:nvSpPr>
        <p:spPr bwMode="auto">
          <a:xfrm flipH="1">
            <a:off x="3581400" y="914400"/>
            <a:ext cx="1066800" cy="0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4950" name="AutoShape 22"/>
          <p:cNvSpPr>
            <a:spLocks noChangeArrowheads="1"/>
          </p:cNvSpPr>
          <p:nvPr/>
        </p:nvSpPr>
        <p:spPr bwMode="auto">
          <a:xfrm>
            <a:off x="3810000" y="762000"/>
            <a:ext cx="609600" cy="457200"/>
          </a:xfrm>
          <a:prstGeom prst="curvedDownArrow">
            <a:avLst>
              <a:gd name="adj1" fmla="val 26667"/>
              <a:gd name="adj2" fmla="val 53333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24951" name="AutoShape 23"/>
          <p:cNvSpPr>
            <a:spLocks noChangeArrowheads="1"/>
          </p:cNvSpPr>
          <p:nvPr/>
        </p:nvSpPr>
        <p:spPr bwMode="auto">
          <a:xfrm rot="8041024">
            <a:off x="3124200" y="2438400"/>
            <a:ext cx="914400" cy="914400"/>
          </a:xfrm>
          <a:prstGeom prst="rtTriangl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24952" name="AutoShape 24"/>
          <p:cNvSpPr>
            <a:spLocks noChangeArrowheads="1"/>
          </p:cNvSpPr>
          <p:nvPr/>
        </p:nvSpPr>
        <p:spPr bwMode="auto">
          <a:xfrm rot="-2836416">
            <a:off x="3124200" y="2057400"/>
            <a:ext cx="914400" cy="914400"/>
          </a:xfrm>
          <a:prstGeom prst="rtTriangle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24953" name="AutoShape 25"/>
          <p:cNvSpPr>
            <a:spLocks noChangeArrowheads="1"/>
          </p:cNvSpPr>
          <p:nvPr/>
        </p:nvSpPr>
        <p:spPr bwMode="auto">
          <a:xfrm rot="8041024">
            <a:off x="6324600" y="2438400"/>
            <a:ext cx="914400" cy="914400"/>
          </a:xfrm>
          <a:prstGeom prst="rtTriangl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24954" name="AutoShape 26"/>
          <p:cNvSpPr>
            <a:spLocks noChangeArrowheads="1"/>
          </p:cNvSpPr>
          <p:nvPr/>
        </p:nvSpPr>
        <p:spPr bwMode="auto">
          <a:xfrm rot="8041024">
            <a:off x="6400800" y="2438400"/>
            <a:ext cx="914400" cy="914400"/>
          </a:xfrm>
          <a:prstGeom prst="rtTriangle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24955" name="Text Box 27"/>
          <p:cNvSpPr txBox="1">
            <a:spLocks noChangeArrowheads="1"/>
          </p:cNvSpPr>
          <p:nvPr/>
        </p:nvSpPr>
        <p:spPr bwMode="auto">
          <a:xfrm>
            <a:off x="1676400" y="2514600"/>
            <a:ext cx="1066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ru-RU" sz="3200" b="1">
                <a:cs typeface="Arial" panose="020B0604020202020204" pitchFamily="34" charset="0"/>
              </a:rPr>
              <a:t>φ=0</a:t>
            </a:r>
            <a:endParaRPr lang="ru-RU" altLang="ru-RU" sz="3200" b="1"/>
          </a:p>
        </p:txBody>
      </p:sp>
      <p:sp>
        <p:nvSpPr>
          <p:cNvPr id="124956" name="Text Box 28"/>
          <p:cNvSpPr txBox="1">
            <a:spLocks noChangeArrowheads="1"/>
          </p:cNvSpPr>
          <p:nvPr/>
        </p:nvSpPr>
        <p:spPr bwMode="auto">
          <a:xfrm>
            <a:off x="7239000" y="1828800"/>
            <a:ext cx="16764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ru-RU" sz="3200" b="1">
                <a:cs typeface="Arial" panose="020B0604020202020204" pitchFamily="34" charset="0"/>
              </a:rPr>
              <a:t>φ = π/3</a:t>
            </a:r>
            <a:endParaRPr lang="ru-RU" altLang="ru-RU" sz="3200" b="1">
              <a:cs typeface="Arial" panose="020B0604020202020204" pitchFamily="34" charset="0"/>
            </a:endParaRPr>
          </a:p>
        </p:txBody>
      </p:sp>
      <p:sp>
        <p:nvSpPr>
          <p:cNvPr id="124957" name="Text Box 29"/>
          <p:cNvSpPr txBox="1">
            <a:spLocks noChangeArrowheads="1"/>
          </p:cNvSpPr>
          <p:nvPr/>
        </p:nvSpPr>
        <p:spPr bwMode="auto">
          <a:xfrm>
            <a:off x="2667000" y="5715000"/>
            <a:ext cx="1143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ru-RU" sz="3200" b="1">
                <a:cs typeface="Arial" panose="020B0604020202020204" pitchFamily="34" charset="0"/>
              </a:rPr>
              <a:t>2π/3</a:t>
            </a:r>
            <a:endParaRPr lang="ru-RU" altLang="ru-RU" sz="3200" b="1"/>
          </a:p>
        </p:txBody>
      </p:sp>
      <p:sp>
        <p:nvSpPr>
          <p:cNvPr id="124958" name="Text Box 30"/>
          <p:cNvSpPr txBox="1">
            <a:spLocks noChangeArrowheads="1"/>
          </p:cNvSpPr>
          <p:nvPr/>
        </p:nvSpPr>
        <p:spPr bwMode="auto">
          <a:xfrm>
            <a:off x="1295400" y="5715000"/>
            <a:ext cx="838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ru-RU" sz="3200" b="1">
                <a:cs typeface="Arial" panose="020B0604020202020204" pitchFamily="34" charset="0"/>
              </a:rPr>
              <a:t>π/3</a:t>
            </a:r>
            <a:endParaRPr lang="ru-RU" altLang="ru-RU" sz="3200" b="1"/>
          </a:p>
        </p:txBody>
      </p:sp>
      <p:sp>
        <p:nvSpPr>
          <p:cNvPr id="124959" name="Text Box 31"/>
          <p:cNvSpPr txBox="1">
            <a:spLocks noChangeArrowheads="1"/>
          </p:cNvSpPr>
          <p:nvPr/>
        </p:nvSpPr>
        <p:spPr bwMode="auto">
          <a:xfrm>
            <a:off x="7451725" y="5654675"/>
            <a:ext cx="47466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3200" b="1">
                <a:cs typeface="Arial" panose="020B0604020202020204" pitchFamily="34" charset="0"/>
              </a:rPr>
              <a:t>φ</a:t>
            </a:r>
            <a:endParaRPr lang="ru-RU" altLang="ru-RU" sz="3200" b="1">
              <a:cs typeface="Arial" panose="020B0604020202020204" pitchFamily="34" charset="0"/>
            </a:endParaRPr>
          </a:p>
        </p:txBody>
      </p:sp>
      <p:sp>
        <p:nvSpPr>
          <p:cNvPr id="124960" name="Text Box 32"/>
          <p:cNvSpPr txBox="1">
            <a:spLocks noChangeArrowheads="1"/>
          </p:cNvSpPr>
          <p:nvPr/>
        </p:nvSpPr>
        <p:spPr bwMode="auto">
          <a:xfrm>
            <a:off x="533400" y="5638800"/>
            <a:ext cx="4095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3200" b="1"/>
              <a:t>0</a:t>
            </a:r>
            <a:endParaRPr lang="ru-RU" altLang="ru-RU" sz="3200" b="1"/>
          </a:p>
        </p:txBody>
      </p:sp>
      <p:graphicFrame>
        <p:nvGraphicFramePr>
          <p:cNvPr id="124961" name="Object 33"/>
          <p:cNvGraphicFramePr>
            <a:graphicFrameLocks noChangeAspect="1"/>
          </p:cNvGraphicFramePr>
          <p:nvPr/>
        </p:nvGraphicFramePr>
        <p:xfrm>
          <a:off x="5410200" y="3200400"/>
          <a:ext cx="3733800" cy="1198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25" name="Equation" r:id="rId4" imgW="1739880" imgH="558720" progId="Equation.DSMT4">
                  <p:embed/>
                </p:oleObj>
              </mc:Choice>
              <mc:Fallback>
                <p:oleObj name="Equation" r:id="rId4" imgW="1739880" imgH="558720" progId="Equation.DSMT4">
                  <p:embed/>
                  <p:pic>
                    <p:nvPicPr>
                      <p:cNvPr id="124961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0200" y="3200400"/>
                        <a:ext cx="3733800" cy="1198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4962" name="Text Box 34"/>
          <p:cNvSpPr txBox="1">
            <a:spLocks noChangeArrowheads="1"/>
          </p:cNvSpPr>
          <p:nvPr/>
        </p:nvSpPr>
        <p:spPr bwMode="auto">
          <a:xfrm>
            <a:off x="0" y="3429000"/>
            <a:ext cx="685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ru-RU" sz="3200" b="1"/>
              <a:t>E</a:t>
            </a:r>
            <a:r>
              <a:rPr lang="en-US" altLang="ru-RU" sz="3200" b="1" baseline="-25000"/>
              <a:t>0</a:t>
            </a:r>
            <a:endParaRPr lang="ru-RU" altLang="ru-RU" sz="3200" b="1"/>
          </a:p>
        </p:txBody>
      </p:sp>
      <p:sp>
        <p:nvSpPr>
          <p:cNvPr id="124963" name="Line 35"/>
          <p:cNvSpPr>
            <a:spLocks noChangeShapeType="1"/>
          </p:cNvSpPr>
          <p:nvPr/>
        </p:nvSpPr>
        <p:spPr bwMode="auto">
          <a:xfrm>
            <a:off x="838200" y="3657600"/>
            <a:ext cx="1143000" cy="0"/>
          </a:xfrm>
          <a:prstGeom prst="line">
            <a:avLst/>
          </a:prstGeom>
          <a:noFill/>
          <a:ln w="476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32FCD01A-E4DB-4326-91D0-477ED4FEA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A73EA072-7205-4F22-A0F2-CD71B6C2F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EC3F-5CC1-4266-BB55-10002CA39E65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320563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697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203706"/>
              </p:ext>
            </p:extLst>
          </p:nvPr>
        </p:nvGraphicFramePr>
        <p:xfrm>
          <a:off x="902994" y="736670"/>
          <a:ext cx="6194276" cy="15007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66" name="Equation" r:id="rId4" imgW="3301920" imgH="799920" progId="Equation.DSMT4">
                  <p:embed/>
                </p:oleObj>
              </mc:Choice>
              <mc:Fallback>
                <p:oleObj name="Equation" r:id="rId4" imgW="3301920" imgH="799920" progId="Equation.DSMT4">
                  <p:embed/>
                  <p:pic>
                    <p:nvPicPr>
                      <p:cNvPr id="126978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2994" y="736670"/>
                        <a:ext cx="6194276" cy="15007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697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8751494"/>
              </p:ext>
            </p:extLst>
          </p:nvPr>
        </p:nvGraphicFramePr>
        <p:xfrm>
          <a:off x="538566" y="2997390"/>
          <a:ext cx="7534472" cy="17279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67" name="Equation" r:id="rId6" imgW="3708360" imgH="850680" progId="Equation.DSMT4">
                  <p:embed/>
                </p:oleObj>
              </mc:Choice>
              <mc:Fallback>
                <p:oleObj name="Equation" r:id="rId6" imgW="3708360" imgH="850680" progId="Equation.DSMT4">
                  <p:embed/>
                  <p:pic>
                    <p:nvPicPr>
                      <p:cNvPr id="126979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8566" y="2997390"/>
                        <a:ext cx="7534472" cy="172796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6980" name="Text Box 4"/>
          <p:cNvSpPr txBox="1">
            <a:spLocks noChangeArrowheads="1"/>
          </p:cNvSpPr>
          <p:nvPr/>
        </p:nvSpPr>
        <p:spPr bwMode="auto">
          <a:xfrm>
            <a:off x="224877" y="94899"/>
            <a:ext cx="7592848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Сумма по состоянию для внутреннего вращения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24877" y="5733256"/>
            <a:ext cx="8536696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sz="2000" dirty="0"/>
              <a:t>Число степеней свободы: 3 пост. +3(2) </a:t>
            </a:r>
            <a:r>
              <a:rPr lang="ru-RU" sz="2000" dirty="0" err="1"/>
              <a:t>вр</a:t>
            </a:r>
            <a:r>
              <a:rPr lang="ru-RU" sz="2000" dirty="0"/>
              <a:t>. +вв. +(3</a:t>
            </a:r>
            <a:r>
              <a:rPr lang="en-US" sz="2000"/>
              <a:t>N</a:t>
            </a:r>
            <a:r>
              <a:rPr lang="ru-RU" sz="2000"/>
              <a:t>-6(5</a:t>
            </a:r>
            <a:r>
              <a:rPr lang="ru-RU" sz="2000" dirty="0"/>
              <a:t>)-вв.) кол. =3</a:t>
            </a:r>
            <a:r>
              <a:rPr lang="en-US" sz="2000" dirty="0"/>
              <a:t>N</a:t>
            </a:r>
            <a:endParaRPr lang="ru-RU" sz="2000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C857BAF-2FF6-4AA6-959B-97543D622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E8994E4-643A-497F-BA0A-A3E847440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EC3F-5CC1-4266-BB55-10002CA39E65}" type="slidenum">
              <a:rPr lang="ru-RU" smtClean="0"/>
              <a:t>36</a:t>
            </a:fld>
            <a:endParaRPr lang="ru-RU"/>
          </a:p>
        </p:txBody>
      </p:sp>
      <p:sp>
        <p:nvSpPr>
          <p:cNvPr id="5" name="Левая фигурная скобка 4">
            <a:extLst>
              <a:ext uri="{FF2B5EF4-FFF2-40B4-BE49-F238E27FC236}">
                <a16:creationId xmlns:a16="http://schemas.microsoft.com/office/drawing/2014/main" id="{A07C1ACB-EFC3-4A98-ABDF-110F101EF20C}"/>
              </a:ext>
            </a:extLst>
          </p:cNvPr>
          <p:cNvSpPr/>
          <p:nvPr/>
        </p:nvSpPr>
        <p:spPr>
          <a:xfrm rot="16200000">
            <a:off x="3733903" y="-504459"/>
            <a:ext cx="574793" cy="5483760"/>
          </a:xfrm>
          <a:prstGeom prst="leftBrac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27DB283-0ECD-4F96-9494-A811B9491052}"/>
              </a:ext>
            </a:extLst>
          </p:cNvPr>
          <p:cNvSpPr txBox="1"/>
          <p:nvPr/>
        </p:nvSpPr>
        <p:spPr>
          <a:xfrm>
            <a:off x="2293359" y="2643368"/>
            <a:ext cx="35712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Внутреннее вращение с барьером</a:t>
            </a:r>
          </a:p>
        </p:txBody>
      </p:sp>
      <p:sp>
        <p:nvSpPr>
          <p:cNvPr id="10" name="Левая фигурная скобка 9">
            <a:extLst>
              <a:ext uri="{FF2B5EF4-FFF2-40B4-BE49-F238E27FC236}">
                <a16:creationId xmlns:a16="http://schemas.microsoft.com/office/drawing/2014/main" id="{9AFB2715-BA6A-4275-8FCF-F60881168CED}"/>
              </a:ext>
            </a:extLst>
          </p:cNvPr>
          <p:cNvSpPr/>
          <p:nvPr/>
        </p:nvSpPr>
        <p:spPr>
          <a:xfrm rot="16200000">
            <a:off x="4155878" y="982713"/>
            <a:ext cx="574793" cy="7395101"/>
          </a:xfrm>
          <a:prstGeom prst="leftBrac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6C4A80A-4A5A-42B7-821C-F88162116876}"/>
              </a:ext>
            </a:extLst>
          </p:cNvPr>
          <p:cNvSpPr txBox="1"/>
          <p:nvPr/>
        </p:nvSpPr>
        <p:spPr>
          <a:xfrm>
            <a:off x="2293359" y="5114814"/>
            <a:ext cx="35103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Свободное внутреннее вращение</a:t>
            </a:r>
          </a:p>
        </p:txBody>
      </p:sp>
    </p:spTree>
    <p:extLst>
      <p:ext uri="{BB962C8B-B14F-4D97-AF65-F5344CB8AC3E}">
        <p14:creationId xmlns:p14="http://schemas.microsoft.com/office/powerpoint/2010/main" val="311734557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B6CCE72E-AAB1-46A6-BAC4-423CC029F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89CAB5EF-5049-4730-BB38-6516A00A1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EC3F-5CC1-4266-BB55-10002CA39E65}" type="slidenum">
              <a:rPr lang="ru-RU" smtClean="0"/>
              <a:t>37</a:t>
            </a:fld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2080405-3E71-4E00-A428-0866B84E9FEE}"/>
              </a:ext>
            </a:extLst>
          </p:cNvPr>
          <p:cNvSpPr txBox="1"/>
          <p:nvPr/>
        </p:nvSpPr>
        <p:spPr>
          <a:xfrm>
            <a:off x="151110" y="2798058"/>
            <a:ext cx="8841779" cy="5539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3N =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 пост. +3(2) </a:t>
            </a:r>
            <a:r>
              <a:rPr lang="ru-RU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вр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+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вв. +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{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(3+3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вв.)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кол.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D5A929-E70E-4271-8E1C-2214B41CE7AC}"/>
              </a:ext>
            </a:extLst>
          </p:cNvPr>
          <p:cNvSpPr txBox="1"/>
          <p:nvPr/>
        </p:nvSpPr>
        <p:spPr>
          <a:xfrm>
            <a:off x="568171" y="378539"/>
            <a:ext cx="84532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Степени свободы при наличии внутреннего вращения</a:t>
            </a:r>
          </a:p>
        </p:txBody>
      </p:sp>
    </p:spTree>
    <p:extLst>
      <p:ext uri="{BB962C8B-B14F-4D97-AF65-F5344CB8AC3E}">
        <p14:creationId xmlns:p14="http://schemas.microsoft.com/office/powerpoint/2010/main" val="225495150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7733" y="1597662"/>
            <a:ext cx="860165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Вращательные + ядерные суммы по состояниям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Двухатомные молекулы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молекула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3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D8A16F2-CA4D-4055-AF47-B5EF5E4D0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7E17111-987A-4185-BFD7-79E68C99B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EC3F-5CC1-4266-BB55-10002CA39E65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826100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971600" y="126876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/>
        </p:nvGraphicFramePr>
        <p:xfrm>
          <a:off x="683194" y="961831"/>
          <a:ext cx="7354888" cy="1165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53" name="Equation" r:id="rId3" imgW="4394160" imgH="698400" progId="Equation.DSMT4">
                  <p:embed/>
                </p:oleObj>
              </mc:Choice>
              <mc:Fallback>
                <p:oleObj name="Equation" r:id="rId3" imgW="4394160" imgH="698400" progId="Equation.DSMT4">
                  <p:embed/>
                  <p:pic>
                    <p:nvPicPr>
                      <p:cNvPr id="3" name="Объект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194" y="961831"/>
                        <a:ext cx="7354888" cy="1165225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475656" y="321297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/>
        </p:nvGraphicFramePr>
        <p:xfrm>
          <a:off x="683195" y="2403474"/>
          <a:ext cx="6985150" cy="9445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54" name="Equation" r:id="rId5" imgW="5168880" imgH="698400" progId="Equation.DSMT4">
                  <p:embed/>
                </p:oleObj>
              </mc:Choice>
              <mc:Fallback>
                <p:oleObj name="Equation" r:id="rId5" imgW="5168880" imgH="698400" progId="Equation.DSMT4">
                  <p:embed/>
                  <p:pic>
                    <p:nvPicPr>
                      <p:cNvPr id="5" name="Объект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195" y="2403474"/>
                        <a:ext cx="6985150" cy="94451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971600" y="438700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/>
        </p:nvGraphicFramePr>
        <p:xfrm>
          <a:off x="1568597" y="4333678"/>
          <a:ext cx="5584082" cy="10344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55" name="Equation" r:id="rId7" imgW="3784320" imgH="698400" progId="Equation.DSMT4">
                  <p:embed/>
                </p:oleObj>
              </mc:Choice>
              <mc:Fallback>
                <p:oleObj name="Equation" r:id="rId7" imgW="3784320" imgH="698400" progId="Equation.DSMT4">
                  <p:embed/>
                  <p:pic>
                    <p:nvPicPr>
                      <p:cNvPr id="7" name="Объект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8597" y="4333678"/>
                        <a:ext cx="5584082" cy="103443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2267744" y="33560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2630444"/>
              </p:ext>
            </p:extLst>
          </p:nvPr>
        </p:nvGraphicFramePr>
        <p:xfrm>
          <a:off x="1568597" y="5421442"/>
          <a:ext cx="3015655" cy="11107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56" name="Equation" r:id="rId9" imgW="1866600" imgH="685800" progId="Equation.DSMT4">
                  <p:embed/>
                </p:oleObj>
              </mc:Choice>
              <mc:Fallback>
                <p:oleObj name="Equation" r:id="rId9" imgW="1866600" imgH="685800" progId="Equation.DSMT4">
                  <p:embed/>
                  <p:pic>
                    <p:nvPicPr>
                      <p:cNvPr id="9" name="Объект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8597" y="5421442"/>
                        <a:ext cx="3015655" cy="1110761"/>
                      </a:xfrm>
                      <a:prstGeom prst="rect">
                        <a:avLst/>
                      </a:prstGeom>
                      <a:solidFill>
                        <a:srgbClr val="C00000">
                          <a:alpha val="35000"/>
                        </a:srgbClr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1403648" y="530120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2" name="Объект 11"/>
          <p:cNvGraphicFramePr>
            <a:graphicFrameLocks noChangeAspect="1"/>
          </p:cNvGraphicFramePr>
          <p:nvPr/>
        </p:nvGraphicFramePr>
        <p:xfrm>
          <a:off x="971600" y="3524622"/>
          <a:ext cx="7209677" cy="6412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57" name="Equation" r:id="rId11" imgW="4711680" imgH="419040" progId="Equation.DSMT4">
                  <p:embed/>
                </p:oleObj>
              </mc:Choice>
              <mc:Fallback>
                <p:oleObj name="Equation" r:id="rId11" imgW="4711680" imgH="419040" progId="Equation.DSMT4">
                  <p:embed/>
                  <p:pic>
                    <p:nvPicPr>
                      <p:cNvPr id="12" name="Объект 11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971600" y="3524622"/>
                        <a:ext cx="7209677" cy="6412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823602" y="302534"/>
            <a:ext cx="60561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Вращательная сумма двухатомной молекулы</a:t>
            </a:r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/>
        </p:nvGraphicFramePr>
        <p:xfrm>
          <a:off x="5975648" y="5770897"/>
          <a:ext cx="1661124" cy="6388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58" name="Equation" r:id="rId13" imgW="660240" imgH="253800" progId="Equation.DSMT4">
                  <p:embed/>
                </p:oleObj>
              </mc:Choice>
              <mc:Fallback>
                <p:oleObj name="Equation" r:id="rId13" imgW="660240" imgH="253800" progId="Equation.DSMT4">
                  <p:embed/>
                  <p:pic>
                    <p:nvPicPr>
                      <p:cNvPr id="11" name="Объект 10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975648" y="5770897"/>
                        <a:ext cx="1661124" cy="638894"/>
                      </a:xfrm>
                      <a:prstGeom prst="rect">
                        <a:avLst/>
                      </a:prstGeom>
                      <a:solidFill>
                        <a:srgbClr val="C00000">
                          <a:alpha val="19000"/>
                        </a:srgbClr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Нижний колонтитул 13">
            <a:extLst>
              <a:ext uri="{FF2B5EF4-FFF2-40B4-BE49-F238E27FC236}">
                <a16:creationId xmlns:a16="http://schemas.microsoft.com/office/drawing/2014/main" id="{A5FB5D33-572F-42D0-A201-9F77EC8DD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3D701462-1E23-4C43-BBBC-6E7678203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EC3F-5CC1-4266-BB55-10002CA39E65}" type="slidenum">
              <a:rPr lang="ru-RU" smtClean="0"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7097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535" y="95515"/>
            <a:ext cx="87253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Волновая функция для </a:t>
            </a: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гомоядерной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двухатомной молекулы А</a:t>
            </a:r>
            <a:r>
              <a:rPr lang="ru-RU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/>
        </p:nvGraphicFramePr>
        <p:xfrm>
          <a:off x="1619672" y="1601102"/>
          <a:ext cx="5184576" cy="576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6" name="Equation" r:id="rId3" imgW="2743200" imgH="304800" progId="Equation.DSMT4">
                  <p:embed/>
                </p:oleObj>
              </mc:Choice>
              <mc:Fallback>
                <p:oleObj name="Equation" r:id="rId3" imgW="2743200" imgH="304800" progId="Equation.DSMT4">
                  <p:embed/>
                  <p:pic>
                    <p:nvPicPr>
                      <p:cNvPr id="4" name="Объект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672" y="1601102"/>
                        <a:ext cx="5184576" cy="57606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763688" y="3717032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9077077"/>
              </p:ext>
            </p:extLst>
          </p:nvPr>
        </p:nvGraphicFramePr>
        <p:xfrm>
          <a:off x="1297756" y="3498709"/>
          <a:ext cx="6404915" cy="5130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7" name="Equation" r:id="rId5" imgW="3924300" imgH="317500" progId="Equation.DSMT4">
                  <p:embed/>
                </p:oleObj>
              </mc:Choice>
              <mc:Fallback>
                <p:oleObj name="Equation" r:id="rId5" imgW="3924300" imgH="317500" progId="Equation.DSMT4">
                  <p:embed/>
                  <p:pic>
                    <p:nvPicPr>
                      <p:cNvPr id="6" name="Объект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7756" y="3498709"/>
                        <a:ext cx="6404915" cy="51301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691680" y="498688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2531704"/>
              </p:ext>
            </p:extLst>
          </p:nvPr>
        </p:nvGraphicFramePr>
        <p:xfrm>
          <a:off x="2123725" y="4518172"/>
          <a:ext cx="4752975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8" name="Equation" r:id="rId7" imgW="3200400" imgH="304560" progId="Equation.DSMT4">
                  <p:embed/>
                </p:oleObj>
              </mc:Choice>
              <mc:Fallback>
                <p:oleObj name="Equation" r:id="rId7" imgW="3200400" imgH="304560" progId="Equation.DSMT4">
                  <p:embed/>
                  <p:pic>
                    <p:nvPicPr>
                      <p:cNvPr id="8" name="Объект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3725" y="4518172"/>
                        <a:ext cx="4752975" cy="4476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971118" y="2458960"/>
            <a:ext cx="78917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Для молекулы из ядер с нечетной массой 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Ψ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должна быть антисимметричной</a:t>
            </a:r>
            <a:r>
              <a:rPr lang="ru-RU" dirty="0"/>
              <a:t> !</a:t>
            </a:r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2658167"/>
              </p:ext>
            </p:extLst>
          </p:nvPr>
        </p:nvGraphicFramePr>
        <p:xfrm>
          <a:off x="909637" y="5426222"/>
          <a:ext cx="7605713" cy="51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9" name="Equation" r:id="rId9" imgW="4660560" imgH="317160" progId="Equation.DSMT4">
                  <p:embed/>
                </p:oleObj>
              </mc:Choice>
              <mc:Fallback>
                <p:oleObj name="Equation" r:id="rId9" imgW="4660560" imgH="317160" progId="Equation.DSMT4">
                  <p:embed/>
                  <p:pic>
                    <p:nvPicPr>
                      <p:cNvPr id="11" name="Объект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9637" y="5426222"/>
                        <a:ext cx="7605713" cy="51276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4D1E110A-F776-458B-B8C2-74C067422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79868752-EB38-4BC8-B720-A6B378DE3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EC3F-5CC1-4266-BB55-10002CA39E65}" type="slidenum">
              <a:rPr lang="ru-RU" smtClean="0"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457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Line 2"/>
          <p:cNvSpPr>
            <a:spLocks noChangeShapeType="1"/>
          </p:cNvSpPr>
          <p:nvPr/>
        </p:nvSpPr>
        <p:spPr bwMode="auto">
          <a:xfrm>
            <a:off x="2667000" y="5791200"/>
            <a:ext cx="2743200" cy="0"/>
          </a:xfrm>
          <a:prstGeom prst="line">
            <a:avLst/>
          </a:prstGeom>
          <a:noFill/>
          <a:ln w="6032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9507" name="Line 3"/>
          <p:cNvSpPr>
            <a:spLocks noChangeShapeType="1"/>
          </p:cNvSpPr>
          <p:nvPr/>
        </p:nvSpPr>
        <p:spPr bwMode="auto">
          <a:xfrm>
            <a:off x="2667000" y="6477000"/>
            <a:ext cx="2743200" cy="0"/>
          </a:xfrm>
          <a:prstGeom prst="line">
            <a:avLst/>
          </a:prstGeom>
          <a:noFill/>
          <a:ln w="603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9508" name="Line 4"/>
          <p:cNvSpPr>
            <a:spLocks noChangeShapeType="1"/>
          </p:cNvSpPr>
          <p:nvPr/>
        </p:nvSpPr>
        <p:spPr bwMode="auto">
          <a:xfrm>
            <a:off x="2667000" y="5410200"/>
            <a:ext cx="2743200" cy="0"/>
          </a:xfrm>
          <a:prstGeom prst="line">
            <a:avLst/>
          </a:prstGeom>
          <a:noFill/>
          <a:ln w="603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9509" name="Line 5"/>
          <p:cNvSpPr>
            <a:spLocks noChangeShapeType="1"/>
          </p:cNvSpPr>
          <p:nvPr/>
        </p:nvSpPr>
        <p:spPr bwMode="auto">
          <a:xfrm>
            <a:off x="2667000" y="6096000"/>
            <a:ext cx="2743200" cy="0"/>
          </a:xfrm>
          <a:prstGeom prst="line">
            <a:avLst/>
          </a:prstGeom>
          <a:noFill/>
          <a:ln w="603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9510" name="Line 6"/>
          <p:cNvSpPr>
            <a:spLocks noChangeShapeType="1"/>
          </p:cNvSpPr>
          <p:nvPr/>
        </p:nvSpPr>
        <p:spPr bwMode="auto">
          <a:xfrm>
            <a:off x="2667000" y="5029200"/>
            <a:ext cx="2743200" cy="0"/>
          </a:xfrm>
          <a:prstGeom prst="line">
            <a:avLst/>
          </a:prstGeom>
          <a:noFill/>
          <a:ln w="6032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9511" name="Line 7"/>
          <p:cNvSpPr>
            <a:spLocks noChangeShapeType="1"/>
          </p:cNvSpPr>
          <p:nvPr/>
        </p:nvSpPr>
        <p:spPr bwMode="auto">
          <a:xfrm>
            <a:off x="2667000" y="6324600"/>
            <a:ext cx="2743200" cy="0"/>
          </a:xfrm>
          <a:prstGeom prst="line">
            <a:avLst/>
          </a:prstGeom>
          <a:noFill/>
          <a:ln w="6032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9512" name="Text Box 8"/>
          <p:cNvSpPr txBox="1">
            <a:spLocks noChangeArrowheads="1"/>
          </p:cNvSpPr>
          <p:nvPr/>
        </p:nvSpPr>
        <p:spPr bwMode="auto">
          <a:xfrm>
            <a:off x="6781800" y="4357688"/>
            <a:ext cx="13906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800" b="1">
                <a:cs typeface="Arial" panose="020B0604020202020204" pitchFamily="34" charset="0"/>
              </a:rPr>
              <a:t>(-)Ψ</a:t>
            </a:r>
            <a:r>
              <a:rPr lang="ru-RU" altLang="ru-RU" sz="2800" b="1" baseline="-25000"/>
              <a:t>яд</a:t>
            </a:r>
            <a:endParaRPr lang="ru-RU" altLang="ru-RU" sz="2800" b="1"/>
          </a:p>
        </p:txBody>
      </p:sp>
      <p:sp>
        <p:nvSpPr>
          <p:cNvPr id="149513" name="Line 9"/>
          <p:cNvSpPr>
            <a:spLocks noChangeShapeType="1"/>
          </p:cNvSpPr>
          <p:nvPr/>
        </p:nvSpPr>
        <p:spPr bwMode="auto">
          <a:xfrm>
            <a:off x="7162800" y="5105400"/>
            <a:ext cx="0" cy="609600"/>
          </a:xfrm>
          <a:prstGeom prst="line">
            <a:avLst/>
          </a:prstGeom>
          <a:noFill/>
          <a:ln w="603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9514" name="Line 10"/>
          <p:cNvSpPr>
            <a:spLocks noChangeShapeType="1"/>
          </p:cNvSpPr>
          <p:nvPr/>
        </p:nvSpPr>
        <p:spPr bwMode="auto">
          <a:xfrm rot="-10902917">
            <a:off x="7467600" y="5105400"/>
            <a:ext cx="1588" cy="609600"/>
          </a:xfrm>
          <a:prstGeom prst="line">
            <a:avLst/>
          </a:prstGeom>
          <a:noFill/>
          <a:ln w="603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9515" name="Rectangle 11"/>
          <p:cNvSpPr>
            <a:spLocks noChangeArrowheads="1"/>
          </p:cNvSpPr>
          <p:nvPr/>
        </p:nvSpPr>
        <p:spPr bwMode="auto">
          <a:xfrm>
            <a:off x="533400" y="4510088"/>
            <a:ext cx="130968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>
                <a:cs typeface="Arial" panose="020B0604020202020204" pitchFamily="34" charset="0"/>
              </a:rPr>
              <a:t>(+) Ψ</a:t>
            </a:r>
            <a:r>
              <a:rPr lang="ru-RU" altLang="ru-RU" sz="2800" b="1" baseline="-25000"/>
              <a:t>яд</a:t>
            </a:r>
          </a:p>
        </p:txBody>
      </p:sp>
      <p:sp>
        <p:nvSpPr>
          <p:cNvPr id="149516" name="Line 12"/>
          <p:cNvSpPr>
            <a:spLocks noChangeShapeType="1"/>
          </p:cNvSpPr>
          <p:nvPr/>
        </p:nvSpPr>
        <p:spPr bwMode="auto">
          <a:xfrm>
            <a:off x="1066800" y="5257800"/>
            <a:ext cx="0" cy="60960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9517" name="Line 13"/>
          <p:cNvSpPr>
            <a:spLocks noChangeShapeType="1"/>
          </p:cNvSpPr>
          <p:nvPr/>
        </p:nvSpPr>
        <p:spPr bwMode="auto">
          <a:xfrm>
            <a:off x="762000" y="5257800"/>
            <a:ext cx="0" cy="60960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9518" name="Line 14"/>
          <p:cNvSpPr>
            <a:spLocks noChangeShapeType="1"/>
          </p:cNvSpPr>
          <p:nvPr/>
        </p:nvSpPr>
        <p:spPr bwMode="auto">
          <a:xfrm flipH="1">
            <a:off x="5562600" y="5943600"/>
            <a:ext cx="1371600" cy="457200"/>
          </a:xfrm>
          <a:prstGeom prst="line">
            <a:avLst/>
          </a:prstGeom>
          <a:noFill/>
          <a:ln w="222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9519" name="Line 15"/>
          <p:cNvSpPr>
            <a:spLocks noChangeShapeType="1"/>
          </p:cNvSpPr>
          <p:nvPr/>
        </p:nvSpPr>
        <p:spPr bwMode="auto">
          <a:xfrm flipH="1">
            <a:off x="5638800" y="5410200"/>
            <a:ext cx="1295400" cy="0"/>
          </a:xfrm>
          <a:prstGeom prst="line">
            <a:avLst/>
          </a:prstGeom>
          <a:noFill/>
          <a:ln w="222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9520" name="Line 16"/>
          <p:cNvSpPr>
            <a:spLocks noChangeShapeType="1"/>
          </p:cNvSpPr>
          <p:nvPr/>
        </p:nvSpPr>
        <p:spPr bwMode="auto">
          <a:xfrm flipV="1">
            <a:off x="5638800" y="5715000"/>
            <a:ext cx="1295400" cy="304800"/>
          </a:xfrm>
          <a:prstGeom prst="line">
            <a:avLst/>
          </a:prstGeom>
          <a:noFill/>
          <a:ln w="222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9521" name="Line 17"/>
          <p:cNvSpPr>
            <a:spLocks noChangeShapeType="1"/>
          </p:cNvSpPr>
          <p:nvPr/>
        </p:nvSpPr>
        <p:spPr bwMode="auto">
          <a:xfrm flipV="1">
            <a:off x="1371600" y="5105400"/>
            <a:ext cx="1066800" cy="15240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9522" name="Line 18"/>
          <p:cNvSpPr>
            <a:spLocks noChangeShapeType="1"/>
          </p:cNvSpPr>
          <p:nvPr/>
        </p:nvSpPr>
        <p:spPr bwMode="auto">
          <a:xfrm>
            <a:off x="1371600" y="5867400"/>
            <a:ext cx="1143000" cy="45720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9523" name="Line 19"/>
          <p:cNvSpPr>
            <a:spLocks noChangeShapeType="1"/>
          </p:cNvSpPr>
          <p:nvPr/>
        </p:nvSpPr>
        <p:spPr bwMode="auto">
          <a:xfrm rot="702977">
            <a:off x="1447800" y="5713413"/>
            <a:ext cx="1143000" cy="1587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9524" name="Text Box 20"/>
          <p:cNvSpPr txBox="1">
            <a:spLocks noChangeArrowheads="1"/>
          </p:cNvSpPr>
          <p:nvPr/>
        </p:nvSpPr>
        <p:spPr bwMode="auto">
          <a:xfrm>
            <a:off x="304800" y="3687763"/>
            <a:ext cx="20574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ru-RU" sz="3200" b="1" dirty="0"/>
              <a:t>g</a:t>
            </a:r>
            <a:r>
              <a:rPr lang="ru-RU" altLang="ru-RU" sz="3200" b="1" baseline="-25000" dirty="0"/>
              <a:t>яд</a:t>
            </a:r>
            <a:r>
              <a:rPr lang="en-US" altLang="ru-RU" sz="3200" b="1" dirty="0"/>
              <a:t> (s)= 3</a:t>
            </a:r>
            <a:endParaRPr lang="ru-RU" altLang="ru-RU" sz="3200" b="1" dirty="0"/>
          </a:p>
        </p:txBody>
      </p:sp>
      <p:sp>
        <p:nvSpPr>
          <p:cNvPr id="149525" name="Text Box 21"/>
          <p:cNvSpPr txBox="1">
            <a:spLocks noChangeArrowheads="1"/>
          </p:cNvSpPr>
          <p:nvPr/>
        </p:nvSpPr>
        <p:spPr bwMode="auto">
          <a:xfrm>
            <a:off x="6400800" y="3687763"/>
            <a:ext cx="22860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ru-RU" sz="3200" b="1" dirty="0"/>
              <a:t>g</a:t>
            </a:r>
            <a:r>
              <a:rPr lang="ru-RU" altLang="ru-RU" sz="3200" b="1" baseline="-25000" dirty="0"/>
              <a:t>яд</a:t>
            </a:r>
            <a:r>
              <a:rPr lang="en-US" altLang="ru-RU" sz="3200" b="1" dirty="0"/>
              <a:t> (as) = </a:t>
            </a:r>
            <a:r>
              <a:rPr lang="ru-RU" altLang="ru-RU" sz="3200" b="1" dirty="0"/>
              <a:t>1</a:t>
            </a:r>
          </a:p>
        </p:txBody>
      </p:sp>
      <p:graphicFrame>
        <p:nvGraphicFramePr>
          <p:cNvPr id="149526" name="Object 22"/>
          <p:cNvGraphicFramePr>
            <a:graphicFrameLocks noChangeAspect="1"/>
          </p:cNvGraphicFramePr>
          <p:nvPr/>
        </p:nvGraphicFramePr>
        <p:xfrm>
          <a:off x="1879401" y="2343878"/>
          <a:ext cx="5175250" cy="1027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38" name="Equation" r:id="rId4" imgW="3263760" imgH="647640" progId="Equation.DSMT4">
                  <p:embed/>
                </p:oleObj>
              </mc:Choice>
              <mc:Fallback>
                <p:oleObj name="Equation" r:id="rId4" imgW="3263760" imgH="647640" progId="Equation.DSMT4">
                  <p:embed/>
                  <p:pic>
                    <p:nvPicPr>
                      <p:cNvPr id="149526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9401" y="2343878"/>
                        <a:ext cx="5175250" cy="1027112"/>
                      </a:xfrm>
                      <a:prstGeom prst="rect">
                        <a:avLst/>
                      </a:prstGeom>
                      <a:noFill/>
                      <a:ln w="47625">
                        <a:noFill/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9527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1533702"/>
              </p:ext>
            </p:extLst>
          </p:nvPr>
        </p:nvGraphicFramePr>
        <p:xfrm>
          <a:off x="-739775" y="1504950"/>
          <a:ext cx="9921875" cy="439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39" name="Equation" r:id="rId6" imgW="6273720" imgH="342720" progId="Equation.DSMT4">
                  <p:embed/>
                </p:oleObj>
              </mc:Choice>
              <mc:Fallback>
                <p:oleObj name="Equation" r:id="rId6" imgW="6273720" imgH="342720" progId="Equation.DSMT4">
                  <p:embed/>
                  <p:pic>
                    <p:nvPicPr>
                      <p:cNvPr id="149527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739775" y="1504950"/>
                        <a:ext cx="9921875" cy="439738"/>
                      </a:xfrm>
                      <a:prstGeom prst="rect">
                        <a:avLst/>
                      </a:prstGeom>
                      <a:noFill/>
                      <a:ln w="47625">
                        <a:noFill/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9528" name="Text Box 24"/>
          <p:cNvSpPr txBox="1">
            <a:spLocks noChangeArrowheads="1"/>
          </p:cNvSpPr>
          <p:nvPr/>
        </p:nvSpPr>
        <p:spPr bwMode="auto">
          <a:xfrm>
            <a:off x="7010400" y="6172200"/>
            <a:ext cx="1828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b="1"/>
              <a:t>Пара- Н</a:t>
            </a:r>
            <a:r>
              <a:rPr lang="ru-RU" altLang="ru-RU" b="1" baseline="-25000"/>
              <a:t>2</a:t>
            </a:r>
            <a:endParaRPr lang="ru-RU" altLang="ru-RU" b="1"/>
          </a:p>
        </p:txBody>
      </p:sp>
      <p:sp>
        <p:nvSpPr>
          <p:cNvPr id="149529" name="Text Box 25"/>
          <p:cNvSpPr txBox="1">
            <a:spLocks noChangeArrowheads="1"/>
          </p:cNvSpPr>
          <p:nvPr/>
        </p:nvSpPr>
        <p:spPr bwMode="auto">
          <a:xfrm>
            <a:off x="152400" y="6172200"/>
            <a:ext cx="1828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b="1"/>
              <a:t>Орто- Н</a:t>
            </a:r>
            <a:r>
              <a:rPr lang="ru-RU" altLang="ru-RU" b="1" baseline="-25000"/>
              <a:t>2</a:t>
            </a:r>
            <a:endParaRPr lang="ru-RU" altLang="ru-RU" b="1"/>
          </a:p>
        </p:txBody>
      </p:sp>
      <p:sp>
        <p:nvSpPr>
          <p:cNvPr id="149530" name="Text Box 26"/>
          <p:cNvSpPr txBox="1">
            <a:spLocks noChangeArrowheads="1"/>
          </p:cNvSpPr>
          <p:nvPr/>
        </p:nvSpPr>
        <p:spPr bwMode="auto">
          <a:xfrm>
            <a:off x="2987675" y="6400800"/>
            <a:ext cx="17176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/>
              <a:t>Вр. уровни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74850" y="217481"/>
            <a:ext cx="6035550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Вращательная и ядерная суммы</a:t>
            </a:r>
          </a:p>
          <a:p>
            <a:pPr algn="ctr"/>
            <a:r>
              <a:rPr lang="ru-RU" dirty="0"/>
              <a:t> </a:t>
            </a:r>
            <a:r>
              <a:rPr lang="ru-RU" dirty="0" err="1"/>
              <a:t>гомоядерной</a:t>
            </a:r>
            <a:r>
              <a:rPr lang="ru-RU" dirty="0"/>
              <a:t> двухатомной молекулы </a:t>
            </a:r>
            <a:r>
              <a:rPr lang="en-US" dirty="0"/>
              <a:t>H</a:t>
            </a:r>
            <a:r>
              <a:rPr lang="ru-RU" baseline="-25000" dirty="0"/>
              <a:t>2</a:t>
            </a:r>
            <a:endParaRPr lang="ru-RU" dirty="0"/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28547294-06FD-4751-AC84-789169984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42A311A0-C3B7-453E-B342-7FF41363F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EC3F-5CC1-4266-BB55-10002CA39E65}" type="slidenum">
              <a:rPr lang="ru-RU" smtClean="0"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162007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>
            <a:extLst>
              <a:ext uri="{FF2B5EF4-FFF2-40B4-BE49-F238E27FC236}">
                <a16:creationId xmlns:a16="http://schemas.microsoft.com/office/drawing/2014/main" id="{9AAE6C62-83DC-4638-BE15-D45904F78B4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9821734"/>
              </p:ext>
            </p:extLst>
          </p:nvPr>
        </p:nvGraphicFramePr>
        <p:xfrm>
          <a:off x="266701" y="644525"/>
          <a:ext cx="8664236" cy="191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9" name="Equation" r:id="rId3" imgW="5930640" imgH="1307880" progId="Equation.DSMT4">
                  <p:embed/>
                </p:oleObj>
              </mc:Choice>
              <mc:Fallback>
                <p:oleObj name="Equation" r:id="rId3" imgW="5930640" imgH="1307880" progId="Equation.DSMT4">
                  <p:embed/>
                  <p:pic>
                    <p:nvPicPr>
                      <p:cNvPr id="2" name="Объект 1">
                        <a:extLst>
                          <a:ext uri="{FF2B5EF4-FFF2-40B4-BE49-F238E27FC236}">
                            <a16:creationId xmlns:a16="http://schemas.microsoft.com/office/drawing/2014/main" id="{9AAE6C62-83DC-4638-BE15-D45904F78B4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66701" y="644525"/>
                        <a:ext cx="8664236" cy="1917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C23B3A6-5749-4976-93D6-67C23BBDF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F6BAF07-67A4-47CC-BFAE-C3CC8E1DA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EC3F-5CC1-4266-BB55-10002CA39E65}" type="slidenum">
              <a:rPr lang="ru-RU" smtClean="0"/>
              <a:t>42</a:t>
            </a:fld>
            <a:endParaRPr lang="ru-RU"/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96CF4664-01EA-4953-94D6-8B7821D9985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3001884"/>
              </p:ext>
            </p:extLst>
          </p:nvPr>
        </p:nvGraphicFramePr>
        <p:xfrm>
          <a:off x="3028949" y="3429000"/>
          <a:ext cx="2848067" cy="12767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00" name="Equation" r:id="rId5" imgW="1473120" imgH="660240" progId="Equation.DSMT4">
                  <p:embed/>
                </p:oleObj>
              </mc:Choice>
              <mc:Fallback>
                <p:oleObj name="Equation" r:id="rId5" imgW="1473120" imgH="6602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028949" y="3429000"/>
                        <a:ext cx="2848067" cy="12767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44504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835696" y="177281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/>
        </p:nvGraphicFramePr>
        <p:xfrm>
          <a:off x="2235200" y="3251200"/>
          <a:ext cx="2833688" cy="839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64" name="Equation" r:id="rId3" imgW="2171520" imgH="647640" progId="Equation.DSMT4">
                  <p:embed/>
                </p:oleObj>
              </mc:Choice>
              <mc:Fallback>
                <p:oleObj name="Equation" r:id="rId3" imgW="2171520" imgH="647640" progId="Equation.DSMT4">
                  <p:embed/>
                  <p:pic>
                    <p:nvPicPr>
                      <p:cNvPr id="3" name="Объект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35200" y="3251200"/>
                        <a:ext cx="2833688" cy="8397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834802" y="357301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/>
        </p:nvGraphicFramePr>
        <p:xfrm>
          <a:off x="249489" y="807467"/>
          <a:ext cx="8645022" cy="9085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65" name="Equation" r:id="rId5" imgW="6984720" imgH="736560" progId="Equation.DSMT4">
                  <p:embed/>
                </p:oleObj>
              </mc:Choice>
              <mc:Fallback>
                <p:oleObj name="Equation" r:id="rId5" imgW="6984720" imgH="736560" progId="Equation.DSMT4">
                  <p:embed/>
                  <p:pic>
                    <p:nvPicPr>
                      <p:cNvPr id="6" name="Объект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9489" y="807467"/>
                        <a:ext cx="8645022" cy="90852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819561" y="4595196"/>
            <a:ext cx="5861028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Орто- Н</a:t>
            </a:r>
            <a:r>
              <a:rPr lang="ru-RU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     (Q</a:t>
            </a:r>
            <a:r>
              <a:rPr lang="ru-RU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яд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s)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ru-RU" sz="2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вр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as, J=1,3….)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80853" y="2530327"/>
            <a:ext cx="5731056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Пара- Н</a:t>
            </a:r>
            <a:r>
              <a:rPr lang="ru-RU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    Q</a:t>
            </a:r>
            <a:r>
              <a:rPr lang="ru-RU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яд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as)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ru-RU" sz="2800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вр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s, J=0,2….)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8834"/>
            <a:ext cx="84432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Пара- и орто-водород при высоких температурах</a:t>
            </a:r>
          </a:p>
        </p:txBody>
      </p:sp>
      <p:sp>
        <p:nvSpPr>
          <p:cNvPr id="10" name="Line 9">
            <a:extLst>
              <a:ext uri="{FF2B5EF4-FFF2-40B4-BE49-F238E27FC236}">
                <a16:creationId xmlns:a16="http://schemas.microsoft.com/office/drawing/2014/main" id="{8C55C7ED-F569-48E2-B0EC-40EA67424F07}"/>
              </a:ext>
            </a:extLst>
          </p:cNvPr>
          <p:cNvSpPr>
            <a:spLocks noChangeShapeType="1"/>
          </p:cNvSpPr>
          <p:nvPr/>
        </p:nvSpPr>
        <p:spPr bwMode="auto">
          <a:xfrm>
            <a:off x="7779488" y="2487797"/>
            <a:ext cx="0" cy="609600"/>
          </a:xfrm>
          <a:prstGeom prst="line">
            <a:avLst/>
          </a:prstGeom>
          <a:noFill/>
          <a:ln w="603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" name="Line 10">
            <a:extLst>
              <a:ext uri="{FF2B5EF4-FFF2-40B4-BE49-F238E27FC236}">
                <a16:creationId xmlns:a16="http://schemas.microsoft.com/office/drawing/2014/main" id="{6DDB3286-439B-477B-A529-8572D2A8DC7B}"/>
              </a:ext>
            </a:extLst>
          </p:cNvPr>
          <p:cNvSpPr>
            <a:spLocks noChangeShapeType="1"/>
          </p:cNvSpPr>
          <p:nvPr/>
        </p:nvSpPr>
        <p:spPr bwMode="auto">
          <a:xfrm rot="10697083">
            <a:off x="8056192" y="2412702"/>
            <a:ext cx="1588" cy="609600"/>
          </a:xfrm>
          <a:prstGeom prst="line">
            <a:avLst/>
          </a:prstGeom>
          <a:noFill/>
          <a:ln w="603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" name="Line 10">
            <a:extLst>
              <a:ext uri="{FF2B5EF4-FFF2-40B4-BE49-F238E27FC236}">
                <a16:creationId xmlns:a16="http://schemas.microsoft.com/office/drawing/2014/main" id="{A9184F67-2729-4ED9-9EAB-C437597C5F76}"/>
              </a:ext>
            </a:extLst>
          </p:cNvPr>
          <p:cNvSpPr>
            <a:spLocks noChangeShapeType="1"/>
          </p:cNvSpPr>
          <p:nvPr/>
        </p:nvSpPr>
        <p:spPr bwMode="auto">
          <a:xfrm rot="10697083">
            <a:off x="8185033" y="4595083"/>
            <a:ext cx="1588" cy="609600"/>
          </a:xfrm>
          <a:prstGeom prst="line">
            <a:avLst/>
          </a:prstGeom>
          <a:noFill/>
          <a:ln w="603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" name="Line 10">
            <a:extLst>
              <a:ext uri="{FF2B5EF4-FFF2-40B4-BE49-F238E27FC236}">
                <a16:creationId xmlns:a16="http://schemas.microsoft.com/office/drawing/2014/main" id="{70B1FD9A-7946-45AD-A207-303BCC3E2BAF}"/>
              </a:ext>
            </a:extLst>
          </p:cNvPr>
          <p:cNvSpPr>
            <a:spLocks noChangeShapeType="1"/>
          </p:cNvSpPr>
          <p:nvPr/>
        </p:nvSpPr>
        <p:spPr bwMode="auto">
          <a:xfrm rot="10697083">
            <a:off x="7924929" y="4595085"/>
            <a:ext cx="1588" cy="609600"/>
          </a:xfrm>
          <a:prstGeom prst="line">
            <a:avLst/>
          </a:prstGeom>
          <a:noFill/>
          <a:ln w="603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aphicFrame>
        <p:nvGraphicFramePr>
          <p:cNvPr id="14" name="Объект 13">
            <a:extLst>
              <a:ext uri="{FF2B5EF4-FFF2-40B4-BE49-F238E27FC236}">
                <a16:creationId xmlns:a16="http://schemas.microsoft.com/office/drawing/2014/main" id="{97080F20-F6FB-4122-A227-89C827C301C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42830" y="5533370"/>
          <a:ext cx="3163047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66" name="Equation" r:id="rId7" imgW="2209680" imgH="647640" progId="Equation.DSMT4">
                  <p:embed/>
                </p:oleObj>
              </mc:Choice>
              <mc:Fallback>
                <p:oleObj name="Equation" r:id="rId7" imgW="2209680" imgH="647640" progId="Equation.DSMT4">
                  <p:embed/>
                  <p:pic>
                    <p:nvPicPr>
                      <p:cNvPr id="14" name="Объект 13">
                        <a:extLst>
                          <a:ext uri="{FF2B5EF4-FFF2-40B4-BE49-F238E27FC236}">
                            <a16:creationId xmlns:a16="http://schemas.microsoft.com/office/drawing/2014/main" id="{97080F20-F6FB-4122-A227-89C827C301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742830" y="5533370"/>
                        <a:ext cx="3163047" cy="927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CC9045A-C991-4CCF-A3F7-8E69B8AB2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>
            <a:extLst>
              <a:ext uri="{FF2B5EF4-FFF2-40B4-BE49-F238E27FC236}">
                <a16:creationId xmlns:a16="http://schemas.microsoft.com/office/drawing/2014/main" id="{9D2D64E5-E776-4B0E-8EE3-EA9DC56EC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EC3F-5CC1-4266-BB55-10002CA39E65}" type="slidenum">
              <a:rPr lang="ru-RU" smtClean="0"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141875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B8B71D01-941F-4BAD-B44A-6E5506B01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A4649D28-E7E8-4941-A82B-80A113806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EC3F-5CC1-4266-BB55-10002CA39E65}" type="slidenum">
              <a:rPr lang="ru-RU" smtClean="0"/>
              <a:t>44</a:t>
            </a:fld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79C925-1818-419C-B6E1-9BEB3DA2403D}"/>
              </a:ext>
            </a:extLst>
          </p:cNvPr>
          <p:cNvSpPr txBox="1"/>
          <p:nvPr/>
        </p:nvSpPr>
        <p:spPr>
          <a:xfrm>
            <a:off x="372861" y="-14648"/>
            <a:ext cx="79670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Константа равновесия: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(орто-) ↔ Н</a:t>
            </a:r>
            <a:r>
              <a:rPr lang="ru-RU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(пара-),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T&gt;85 K</a:t>
            </a:r>
            <a:endParaRPr lang="ru-RU" sz="2800" dirty="0"/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54270A20-F09A-4D77-93C9-D6F71B3BDAF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5791462"/>
              </p:ext>
            </p:extLst>
          </p:nvPr>
        </p:nvGraphicFramePr>
        <p:xfrm>
          <a:off x="545881" y="1075300"/>
          <a:ext cx="7674192" cy="11179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02" name="Equation" r:id="rId3" imgW="9601200" imgH="1396800" progId="Equation.DSMT4">
                  <p:embed/>
                </p:oleObj>
              </mc:Choice>
              <mc:Fallback>
                <p:oleObj name="Equation" r:id="rId3" imgW="9601200" imgH="1396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45881" y="1075300"/>
                        <a:ext cx="7674192" cy="11179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44B54D77-1F22-4758-A393-5C43C3D3D32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2032648"/>
              </p:ext>
            </p:extLst>
          </p:nvPr>
        </p:nvGraphicFramePr>
        <p:xfrm>
          <a:off x="1750689" y="4947081"/>
          <a:ext cx="4737100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03" name="Equation" r:id="rId5" imgW="4736880" imgH="812520" progId="Equation.DSMT4">
                  <p:embed/>
                </p:oleObj>
              </mc:Choice>
              <mc:Fallback>
                <p:oleObj name="Equation" r:id="rId5" imgW="4736880" imgH="8125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50689" y="4947081"/>
                        <a:ext cx="4737100" cy="812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90BA05F4-109D-42E3-9ADE-01CA44FE874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3438766"/>
              </p:ext>
            </p:extLst>
          </p:nvPr>
        </p:nvGraphicFramePr>
        <p:xfrm>
          <a:off x="534411" y="2821303"/>
          <a:ext cx="8052237" cy="6418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04" name="Equation" r:id="rId7" imgW="10515600" imgH="838080" progId="Equation.DSMT4">
                  <p:embed/>
                </p:oleObj>
              </mc:Choice>
              <mc:Fallback>
                <p:oleObj name="Equation" r:id="rId7" imgW="10515600" imgH="8380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34411" y="2821303"/>
                        <a:ext cx="8052237" cy="6418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Стрелка: вниз 7">
            <a:extLst>
              <a:ext uri="{FF2B5EF4-FFF2-40B4-BE49-F238E27FC236}">
                <a16:creationId xmlns:a16="http://schemas.microsoft.com/office/drawing/2014/main" id="{A922B6A0-CB2A-4FD2-979C-21508958AF80}"/>
              </a:ext>
            </a:extLst>
          </p:cNvPr>
          <p:cNvSpPr/>
          <p:nvPr/>
        </p:nvSpPr>
        <p:spPr>
          <a:xfrm>
            <a:off x="4074849" y="2117938"/>
            <a:ext cx="88777" cy="44104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: вниз 8">
            <a:extLst>
              <a:ext uri="{FF2B5EF4-FFF2-40B4-BE49-F238E27FC236}">
                <a16:creationId xmlns:a16="http://schemas.microsoft.com/office/drawing/2014/main" id="{C8DAB446-769D-4765-B46B-720A580E676C}"/>
              </a:ext>
            </a:extLst>
          </p:cNvPr>
          <p:cNvSpPr/>
          <p:nvPr/>
        </p:nvSpPr>
        <p:spPr>
          <a:xfrm>
            <a:off x="4074850" y="3823684"/>
            <a:ext cx="88777" cy="44104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6108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746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1306595"/>
              </p:ext>
            </p:extLst>
          </p:nvPr>
        </p:nvGraphicFramePr>
        <p:xfrm>
          <a:off x="531661" y="2017713"/>
          <a:ext cx="6446837" cy="1082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86" name="Equation" r:id="rId4" imgW="4317840" imgH="723600" progId="Equation.DSMT4">
                  <p:embed/>
                </p:oleObj>
              </mc:Choice>
              <mc:Fallback>
                <p:oleObj name="Equation" r:id="rId4" imgW="4317840" imgH="723600" progId="Equation.DSMT4">
                  <p:embed/>
                  <p:pic>
                    <p:nvPicPr>
                      <p:cNvPr id="14746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1661" y="2017713"/>
                        <a:ext cx="6446837" cy="1082675"/>
                      </a:xfrm>
                      <a:prstGeom prst="rect">
                        <a:avLst/>
                      </a:prstGeom>
                      <a:solidFill>
                        <a:srgbClr val="C00000">
                          <a:alpha val="13000"/>
                        </a:srgbClr>
                      </a:solidFill>
                      <a:ln w="47625">
                        <a:noFill/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746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5913480"/>
              </p:ext>
            </p:extLst>
          </p:nvPr>
        </p:nvGraphicFramePr>
        <p:xfrm>
          <a:off x="531661" y="4282409"/>
          <a:ext cx="7871792" cy="12184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87" name="Equation" r:id="rId6" imgW="4267080" imgH="660240" progId="Equation.DSMT4">
                  <p:embed/>
                </p:oleObj>
              </mc:Choice>
              <mc:Fallback>
                <p:oleObj name="Equation" r:id="rId6" imgW="4267080" imgH="660240" progId="Equation.DSMT4">
                  <p:embed/>
                  <p:pic>
                    <p:nvPicPr>
                      <p:cNvPr id="14746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1661" y="4282409"/>
                        <a:ext cx="7871792" cy="1218459"/>
                      </a:xfrm>
                      <a:prstGeom prst="rect">
                        <a:avLst/>
                      </a:prstGeom>
                      <a:solidFill>
                        <a:srgbClr val="C00000">
                          <a:alpha val="13000"/>
                        </a:srgbClr>
                      </a:solidFill>
                      <a:ln w="47625">
                        <a:noFill/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02337" y="312472"/>
            <a:ext cx="71107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/>
              <a:t>Вращательная сумма двухатомной молекулы</a:t>
            </a:r>
          </a:p>
        </p:txBody>
      </p:sp>
    </p:spTree>
    <p:extLst>
      <p:ext uri="{BB962C8B-B14F-4D97-AF65-F5344CB8AC3E}">
        <p14:creationId xmlns:p14="http://schemas.microsoft.com/office/powerpoint/2010/main" val="3912163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7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7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7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B8B71D01-941F-4BAD-B44A-6E5506B01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A4649D28-E7E8-4941-A82B-80A113806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EEC3F-5CC1-4266-BB55-10002CA39E65}" type="slidenum">
              <a:rPr lang="ru-RU" smtClean="0"/>
              <a:t>46</a:t>
            </a:fld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79C925-1818-419C-B6E1-9BEB3DA2403D}"/>
              </a:ext>
            </a:extLst>
          </p:cNvPr>
          <p:cNvSpPr txBox="1"/>
          <p:nvPr/>
        </p:nvSpPr>
        <p:spPr>
          <a:xfrm>
            <a:off x="372861" y="-14648"/>
            <a:ext cx="81690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Константа равновесия: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(орто-) ↔ Н</a:t>
            </a:r>
            <a:r>
              <a:rPr lang="ru-RU" sz="28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(пара-),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T&lt;85 K</a:t>
            </a:r>
            <a:endParaRPr lang="ru-RU" sz="2800" dirty="0"/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54270A20-F09A-4D77-93C9-D6F71B3BDAF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45881" y="1075300"/>
          <a:ext cx="7674192" cy="11179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48" name="Equation" r:id="rId3" imgW="9601200" imgH="1396800" progId="Equation.DSMT4">
                  <p:embed/>
                </p:oleObj>
              </mc:Choice>
              <mc:Fallback>
                <p:oleObj name="Equation" r:id="rId3" imgW="9601200" imgH="1396800" progId="Equation.DSMT4">
                  <p:embed/>
                  <p:pic>
                    <p:nvPicPr>
                      <p:cNvPr id="5" name="Объект 4">
                        <a:extLst>
                          <a:ext uri="{FF2B5EF4-FFF2-40B4-BE49-F238E27FC236}">
                            <a16:creationId xmlns:a16="http://schemas.microsoft.com/office/drawing/2014/main" id="{54270A20-F09A-4D77-93C9-D6F71B3BDAF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45881" y="1075300"/>
                        <a:ext cx="7674192" cy="11179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44B54D77-1F22-4758-A393-5C43C3D3D32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4816470"/>
              </p:ext>
            </p:extLst>
          </p:nvPr>
        </p:nvGraphicFramePr>
        <p:xfrm>
          <a:off x="923278" y="4732827"/>
          <a:ext cx="7796860" cy="7630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49" name="Equation" r:id="rId5" imgW="8953200" imgH="876240" progId="Equation.DSMT4">
                  <p:embed/>
                </p:oleObj>
              </mc:Choice>
              <mc:Fallback>
                <p:oleObj name="Equation" r:id="rId5" imgW="8953200" imgH="876240" progId="Equation.DSMT4">
                  <p:embed/>
                  <p:pic>
                    <p:nvPicPr>
                      <p:cNvPr id="6" name="Объект 5">
                        <a:extLst>
                          <a:ext uri="{FF2B5EF4-FFF2-40B4-BE49-F238E27FC236}">
                            <a16:creationId xmlns:a16="http://schemas.microsoft.com/office/drawing/2014/main" id="{44B54D77-1F22-4758-A393-5C43C3D3D32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23278" y="4732827"/>
                        <a:ext cx="7796860" cy="76309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90BA05F4-109D-42E3-9ADE-01CA44FE874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1425700"/>
              </p:ext>
            </p:extLst>
          </p:nvPr>
        </p:nvGraphicFramePr>
        <p:xfrm>
          <a:off x="268288" y="2684463"/>
          <a:ext cx="8588375" cy="915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50" name="Equation" r:id="rId7" imgW="11214000" imgH="1193760" progId="Equation.DSMT4">
                  <p:embed/>
                </p:oleObj>
              </mc:Choice>
              <mc:Fallback>
                <p:oleObj name="Equation" r:id="rId7" imgW="11214000" imgH="1193760" progId="Equation.DSMT4">
                  <p:embed/>
                  <p:pic>
                    <p:nvPicPr>
                      <p:cNvPr id="7" name="Объект 6">
                        <a:extLst>
                          <a:ext uri="{FF2B5EF4-FFF2-40B4-BE49-F238E27FC236}">
                            <a16:creationId xmlns:a16="http://schemas.microsoft.com/office/drawing/2014/main" id="{90BA05F4-109D-42E3-9ADE-01CA44FE87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68288" y="2684463"/>
                        <a:ext cx="8588375" cy="9159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Стрелка: вниз 7">
            <a:extLst>
              <a:ext uri="{FF2B5EF4-FFF2-40B4-BE49-F238E27FC236}">
                <a16:creationId xmlns:a16="http://schemas.microsoft.com/office/drawing/2014/main" id="{A922B6A0-CB2A-4FD2-979C-21508958AF80}"/>
              </a:ext>
            </a:extLst>
          </p:cNvPr>
          <p:cNvSpPr/>
          <p:nvPr/>
        </p:nvSpPr>
        <p:spPr>
          <a:xfrm>
            <a:off x="4074849" y="2117938"/>
            <a:ext cx="88777" cy="44104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: вниз 8">
            <a:extLst>
              <a:ext uri="{FF2B5EF4-FFF2-40B4-BE49-F238E27FC236}">
                <a16:creationId xmlns:a16="http://schemas.microsoft.com/office/drawing/2014/main" id="{C8DAB446-769D-4765-B46B-720A580E676C}"/>
              </a:ext>
            </a:extLst>
          </p:cNvPr>
          <p:cNvSpPr/>
          <p:nvPr/>
        </p:nvSpPr>
        <p:spPr>
          <a:xfrm>
            <a:off x="4074850" y="3823684"/>
            <a:ext cx="88777" cy="44104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5902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1735</TotalTime>
  <Words>1073</Words>
  <Application>Microsoft Office PowerPoint</Application>
  <PresentationFormat>Экран (4:3)</PresentationFormat>
  <Paragraphs>229</Paragraphs>
  <Slides>46</Slides>
  <Notes>11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46</vt:i4>
      </vt:variant>
    </vt:vector>
  </HeadingPairs>
  <TitlesOfParts>
    <vt:vector size="53" baseType="lpstr">
      <vt:lpstr>Arial</vt:lpstr>
      <vt:lpstr>Bell MT</vt:lpstr>
      <vt:lpstr>Calibri</vt:lpstr>
      <vt:lpstr>Calibri Light</vt:lpstr>
      <vt:lpstr>Times New Roman</vt:lpstr>
      <vt:lpstr>Тема Office</vt:lpstr>
      <vt:lpstr>Equation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Михаил</dc:creator>
  <cp:lastModifiedBy>Михаил</cp:lastModifiedBy>
  <cp:revision>56</cp:revision>
  <dcterms:created xsi:type="dcterms:W3CDTF">2026-09-20T07:49:31Z</dcterms:created>
  <dcterms:modified xsi:type="dcterms:W3CDTF">2026-09-28T09:13:54Z</dcterms:modified>
</cp:coreProperties>
</file>