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8"/>
  </p:notesMasterIdLst>
  <p:sldIdLst>
    <p:sldId id="256" r:id="rId2"/>
    <p:sldId id="257" r:id="rId3"/>
    <p:sldId id="487" r:id="rId4"/>
    <p:sldId id="535" r:id="rId5"/>
    <p:sldId id="395" r:id="rId6"/>
    <p:sldId id="598" r:id="rId7"/>
    <p:sldId id="534" r:id="rId8"/>
    <p:sldId id="530" r:id="rId9"/>
    <p:sldId id="531" r:id="rId10"/>
    <p:sldId id="533" r:id="rId11"/>
    <p:sldId id="574" r:id="rId12"/>
    <p:sldId id="339" r:id="rId13"/>
    <p:sldId id="503" r:id="rId14"/>
    <p:sldId id="334" r:id="rId15"/>
    <p:sldId id="596" r:id="rId16"/>
    <p:sldId id="597" r:id="rId17"/>
    <p:sldId id="452" r:id="rId18"/>
    <p:sldId id="451" r:id="rId19"/>
    <p:sldId id="536" r:id="rId20"/>
    <p:sldId id="601" r:id="rId21"/>
    <p:sldId id="575" r:id="rId22"/>
    <p:sldId id="565" r:id="rId23"/>
    <p:sldId id="340" r:id="rId24"/>
    <p:sldId id="492" r:id="rId25"/>
    <p:sldId id="602" r:id="rId26"/>
    <p:sldId id="604" r:id="rId27"/>
    <p:sldId id="609" r:id="rId28"/>
    <p:sldId id="510" r:id="rId29"/>
    <p:sldId id="600" r:id="rId30"/>
    <p:sldId id="603" r:id="rId31"/>
    <p:sldId id="607" r:id="rId32"/>
    <p:sldId id="537" r:id="rId33"/>
    <p:sldId id="538" r:id="rId34"/>
    <p:sldId id="608" r:id="rId35"/>
    <p:sldId id="605" r:id="rId36"/>
    <p:sldId id="543" r:id="rId37"/>
    <p:sldId id="379" r:id="rId38"/>
    <p:sldId id="544" r:id="rId39"/>
    <p:sldId id="567" r:id="rId40"/>
    <p:sldId id="568" r:id="rId41"/>
    <p:sldId id="569" r:id="rId42"/>
    <p:sldId id="570" r:id="rId43"/>
    <p:sldId id="573" r:id="rId44"/>
    <p:sldId id="539" r:id="rId45"/>
    <p:sldId id="541" r:id="rId46"/>
    <p:sldId id="540" r:id="rId4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61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5" Type="http://schemas.openxmlformats.org/officeDocument/2006/relationships/image" Target="../media/image5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4" Type="http://schemas.openxmlformats.org/officeDocument/2006/relationships/image" Target="../media/image30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image" Target="../media/image34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4" Type="http://schemas.openxmlformats.org/officeDocument/2006/relationships/image" Target="../media/image41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wmf"/><Relationship Id="rId1" Type="http://schemas.openxmlformats.org/officeDocument/2006/relationships/image" Target="../media/image45.wmf"/><Relationship Id="rId5" Type="http://schemas.openxmlformats.org/officeDocument/2006/relationships/image" Target="../media/image49.wmf"/><Relationship Id="rId4" Type="http://schemas.openxmlformats.org/officeDocument/2006/relationships/image" Target="../media/image48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4" Type="http://schemas.openxmlformats.org/officeDocument/2006/relationships/image" Target="../media/image53.w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image" Target="../media/image56.w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mf"/><Relationship Id="rId2" Type="http://schemas.openxmlformats.org/officeDocument/2006/relationships/image" Target="../media/image60.wmf"/><Relationship Id="rId1" Type="http://schemas.openxmlformats.org/officeDocument/2006/relationships/image" Target="../media/image59.w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63.wmf"/><Relationship Id="rId1" Type="http://schemas.openxmlformats.org/officeDocument/2006/relationships/image" Target="../media/image62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Relationship Id="rId4" Type="http://schemas.openxmlformats.org/officeDocument/2006/relationships/image" Target="../media/image67.wmf"/></Relationships>
</file>

<file path=ppt/drawings/_rels/vmlDrawing26.vml.rels><?xml version="1.0" encoding="UTF-8" standalone="yes"?>
<Relationships xmlns="http://schemas.openxmlformats.org/package/2006/relationships"><Relationship Id="rId8" Type="http://schemas.openxmlformats.org/officeDocument/2006/relationships/image" Target="../media/image75.wmf"/><Relationship Id="rId3" Type="http://schemas.openxmlformats.org/officeDocument/2006/relationships/image" Target="../media/image70.wmf"/><Relationship Id="rId7" Type="http://schemas.openxmlformats.org/officeDocument/2006/relationships/image" Target="../media/image74.wmf"/><Relationship Id="rId2" Type="http://schemas.openxmlformats.org/officeDocument/2006/relationships/image" Target="../media/image69.wmf"/><Relationship Id="rId1" Type="http://schemas.openxmlformats.org/officeDocument/2006/relationships/image" Target="../media/image68.wmf"/><Relationship Id="rId6" Type="http://schemas.openxmlformats.org/officeDocument/2006/relationships/image" Target="../media/image73.wmf"/><Relationship Id="rId5" Type="http://schemas.openxmlformats.org/officeDocument/2006/relationships/image" Target="../media/image72.wmf"/><Relationship Id="rId4" Type="http://schemas.openxmlformats.org/officeDocument/2006/relationships/image" Target="../media/image71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1.wmf"/><Relationship Id="rId2" Type="http://schemas.openxmlformats.org/officeDocument/2006/relationships/image" Target="../media/image80.wmf"/><Relationship Id="rId1" Type="http://schemas.openxmlformats.org/officeDocument/2006/relationships/image" Target="../media/image79.wmf"/><Relationship Id="rId5" Type="http://schemas.openxmlformats.org/officeDocument/2006/relationships/image" Target="../media/image83.wmf"/><Relationship Id="rId4" Type="http://schemas.openxmlformats.org/officeDocument/2006/relationships/image" Target="../media/image82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6.wmf"/><Relationship Id="rId2" Type="http://schemas.openxmlformats.org/officeDocument/2006/relationships/image" Target="../media/image85.wmf"/><Relationship Id="rId1" Type="http://schemas.openxmlformats.org/officeDocument/2006/relationships/image" Target="../media/image84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wmf"/><Relationship Id="rId2" Type="http://schemas.openxmlformats.org/officeDocument/2006/relationships/image" Target="../media/image88.wmf"/><Relationship Id="rId1" Type="http://schemas.openxmlformats.org/officeDocument/2006/relationships/image" Target="../media/image87.wmf"/><Relationship Id="rId4" Type="http://schemas.openxmlformats.org/officeDocument/2006/relationships/image" Target="../media/image90.e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2" Type="http://schemas.openxmlformats.org/officeDocument/2006/relationships/image" Target="../media/image92.wmf"/><Relationship Id="rId1" Type="http://schemas.openxmlformats.org/officeDocument/2006/relationships/image" Target="../media/image91.w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95.wmf"/><Relationship Id="rId1" Type="http://schemas.openxmlformats.org/officeDocument/2006/relationships/image" Target="../media/image9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4D9F7-17C0-489A-9542-91277A2C7A14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A3C8AA-F892-48CC-87A7-1038C6E85CA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3439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F58733-C0B2-4B48-A96E-82ECCEADEE99}" type="slidenum">
              <a:rPr lang="ru-RU" altLang="ru-RU"/>
              <a:pPr/>
              <a:t>5</a:t>
            </a:fld>
            <a:endParaRPr lang="ru-RU" altLang="ru-RU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Условия самопроизвольности протекания процессов. Термодинамические потенциалы убывают (каждый потенциал работает при постоянстве своих естественных переменных), а энтропия – возрастает (в изолированной системе!) </a:t>
            </a:r>
          </a:p>
        </p:txBody>
      </p:sp>
    </p:spTree>
    <p:extLst>
      <p:ext uri="{BB962C8B-B14F-4D97-AF65-F5344CB8AC3E}">
        <p14:creationId xmlns:p14="http://schemas.microsoft.com/office/powerpoint/2010/main" val="3793029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844C65-9EB0-42A8-9716-F1FE378ED73B}" type="slidenum">
              <a:rPr lang="ru-RU" altLang="ru-RU"/>
              <a:pPr/>
              <a:t>14</a:t>
            </a:fld>
            <a:endParaRPr lang="ru-RU" altLang="ru-RU"/>
          </a:p>
        </p:txBody>
      </p:sp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Переход к квазиклассическому фазовому пространству. Пространство делится на клетки размером </a:t>
            </a:r>
            <a:r>
              <a:rPr lang="en-US" altLang="ru-RU"/>
              <a:t>h</a:t>
            </a:r>
            <a:r>
              <a:rPr lang="en-US" altLang="ru-RU" baseline="30000"/>
              <a:t>3N</a:t>
            </a:r>
            <a:r>
              <a:rPr lang="en-US" altLang="ru-RU"/>
              <a:t> (h = 6.6*10</a:t>
            </a:r>
            <a:r>
              <a:rPr lang="en-US" altLang="ru-RU" baseline="30000"/>
              <a:t>-34 </a:t>
            </a:r>
            <a:r>
              <a:rPr lang="ru-RU" altLang="ru-RU"/>
              <a:t>Дж*с). Число фазовых точек делится на </a:t>
            </a:r>
            <a:r>
              <a:rPr lang="en-US" altLang="ru-RU"/>
              <a:t>N!, </a:t>
            </a:r>
            <a:r>
              <a:rPr lang="ru-RU" altLang="ru-RU"/>
              <a:t>чтобы избавится от «различимости» частиц.</a:t>
            </a:r>
            <a:r>
              <a:rPr lang="en-US" altLang="ru-RU"/>
              <a:t> 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95857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BBE833-DCFF-432F-ADA9-AAA22E752A02}" type="slidenum">
              <a:rPr lang="ru-RU" altLang="ru-RU"/>
              <a:pPr/>
              <a:t>17</a:t>
            </a:fld>
            <a:endParaRPr lang="ru-RU" altLang="ru-RU"/>
          </a:p>
        </p:txBody>
      </p:sp>
      <p:sp>
        <p:nvSpPr>
          <p:cNvPr id="16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Плотность вероятности «по энергии», </a:t>
            </a:r>
            <a:r>
              <a:rPr lang="en-US" altLang="ru-RU"/>
              <a:t>f(E). </a:t>
            </a:r>
            <a:r>
              <a:rPr lang="ru-RU" altLang="ru-RU"/>
              <a:t>Микроканонический (зеленая линия) и канонический (красная линия) ансамбли. В микроканоническом ансамбле существует узкий интервал энергий, Е</a:t>
            </a:r>
            <a:r>
              <a:rPr lang="ru-RU" altLang="ru-RU" baseline="-25000"/>
              <a:t>ср</a:t>
            </a:r>
            <a:r>
              <a:rPr lang="ru-RU" altLang="ru-RU"/>
              <a:t>+</a:t>
            </a:r>
            <a:r>
              <a:rPr lang="ru-RU" altLang="ru-RU">
                <a:cs typeface="Times New Roman" panose="02020603050405020304" pitchFamily="18" charset="0"/>
              </a:rPr>
              <a:t>∆Е, где функция </a:t>
            </a:r>
            <a:r>
              <a:rPr lang="en-US" altLang="ru-RU">
                <a:cs typeface="Times New Roman" panose="02020603050405020304" pitchFamily="18" charset="0"/>
              </a:rPr>
              <a:t>f (E) </a:t>
            </a:r>
            <a:r>
              <a:rPr lang="ru-RU" altLang="ru-RU">
                <a:cs typeface="Times New Roman" panose="02020603050405020304" pitchFamily="18" charset="0"/>
              </a:rPr>
              <a:t>постоянна. Строго говоря, ∆Е→0, зеленый прямоугольник сужается и вытягивается до бесконечности. </a:t>
            </a:r>
            <a:r>
              <a:rPr lang="ru-RU" altLang="ru-RU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290349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59C413-2767-432D-A806-8A64DC3BDC94}" type="slidenum">
              <a:rPr lang="ru-RU" altLang="ru-RU"/>
              <a:pPr/>
              <a:t>18</a:t>
            </a:fld>
            <a:endParaRPr lang="ru-RU" altLang="ru-RU"/>
          </a:p>
        </p:txBody>
      </p:sp>
      <p:sp>
        <p:nvSpPr>
          <p:cNvPr id="16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Функция </a:t>
            </a:r>
            <a:r>
              <a:rPr lang="en-US" altLang="ru-RU"/>
              <a:t>f</a:t>
            </a:r>
            <a:r>
              <a:rPr lang="ru-RU" altLang="ru-RU"/>
              <a:t> (Е), плотность распределения вероятности «по энергии». Функция имеет ненулевое значение только в узкой области вблизи Е</a:t>
            </a:r>
            <a:r>
              <a:rPr lang="ru-RU" altLang="ru-RU" baseline="-25000"/>
              <a:t>ср.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388005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844C65-9EB0-42A8-9716-F1FE378ED73B}" type="slidenum">
              <a:rPr lang="ru-RU" altLang="ru-RU"/>
              <a:pPr/>
              <a:t>27</a:t>
            </a:fld>
            <a:endParaRPr lang="ru-RU" altLang="ru-RU"/>
          </a:p>
        </p:txBody>
      </p:sp>
      <p:sp>
        <p:nvSpPr>
          <p:cNvPr id="149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Переход к квазиклассическому фазовому пространству. Пространство делится на клетки размером </a:t>
            </a:r>
            <a:r>
              <a:rPr lang="en-US" altLang="ru-RU"/>
              <a:t>h</a:t>
            </a:r>
            <a:r>
              <a:rPr lang="en-US" altLang="ru-RU" baseline="30000"/>
              <a:t>3N</a:t>
            </a:r>
            <a:r>
              <a:rPr lang="en-US" altLang="ru-RU"/>
              <a:t> (h = 6.6*10</a:t>
            </a:r>
            <a:r>
              <a:rPr lang="en-US" altLang="ru-RU" baseline="30000"/>
              <a:t>-34 </a:t>
            </a:r>
            <a:r>
              <a:rPr lang="ru-RU" altLang="ru-RU"/>
              <a:t>Дж*с). Число фазовых точек делится на </a:t>
            </a:r>
            <a:r>
              <a:rPr lang="en-US" altLang="ru-RU"/>
              <a:t>N!, </a:t>
            </a:r>
            <a:r>
              <a:rPr lang="ru-RU" altLang="ru-RU"/>
              <a:t>чтобы избавится от «различимости» частиц.</a:t>
            </a:r>
            <a:r>
              <a:rPr lang="en-US" altLang="ru-RU"/>
              <a:t> </a:t>
            </a:r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7752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0F4EA37-CA3F-4937-A675-1311AB93FF26}" type="slidenum">
              <a:rPr lang="ru-RU" altLang="ru-RU" sz="1200">
                <a:latin typeface="Times New Roman" panose="02020603050405020304" pitchFamily="18" charset="0"/>
              </a:rPr>
              <a:pPr/>
              <a:t>28</a:t>
            </a:fld>
            <a:endParaRPr lang="ru-RU" altLang="ru-RU" sz="1200">
              <a:latin typeface="Times New Roman" panose="02020603050405020304" pitchFamily="18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/>
              <a:t>Сравнение расчета поступательной суммы по состояниям (площадь красных прямоугольников) и интеграла по состояниям для поступательного движения (площадь под синей кривой). Если </a:t>
            </a:r>
            <a:r>
              <a:rPr lang="el-GR" altLang="ru-RU">
                <a:cs typeface="Times New Roman" panose="02020603050405020304" pitchFamily="18" charset="0"/>
              </a:rPr>
              <a:t>θ</a:t>
            </a:r>
            <a:r>
              <a:rPr lang="ru-RU" altLang="ru-RU">
                <a:cs typeface="Times New Roman" panose="02020603050405020304" pitchFamily="18" charset="0"/>
              </a:rPr>
              <a:t> много меньше Т, интеграл практически не отличается от суммы.</a:t>
            </a:r>
            <a:r>
              <a:rPr lang="ru-RU" altLang="ru-RU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908215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0F4EA37-CA3F-4937-A675-1311AB93FF26}" type="slidenum">
              <a:rPr lang="ru-RU" altLang="ru-RU" sz="1200">
                <a:latin typeface="Times New Roman" panose="02020603050405020304" pitchFamily="18" charset="0"/>
              </a:rPr>
              <a:pPr/>
              <a:t>35</a:t>
            </a:fld>
            <a:endParaRPr lang="ru-RU" altLang="ru-RU" sz="1200">
              <a:latin typeface="Times New Roman" panose="02020603050405020304" pitchFamily="18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/>
              <a:t>Сравнение расчета поступательной суммы по состояниям (площадь красных прямоугольников) и интеграла по состояниям для поступательного движения (площадь под синей кривой). Если </a:t>
            </a:r>
            <a:r>
              <a:rPr lang="el-GR" altLang="ru-RU">
                <a:cs typeface="Times New Roman" panose="02020603050405020304" pitchFamily="18" charset="0"/>
              </a:rPr>
              <a:t>θ</a:t>
            </a:r>
            <a:r>
              <a:rPr lang="ru-RU" altLang="ru-RU">
                <a:cs typeface="Times New Roman" panose="02020603050405020304" pitchFamily="18" charset="0"/>
              </a:rPr>
              <a:t> много меньше Т, интеграл практически не отличается от суммы.</a:t>
            </a:r>
            <a:r>
              <a:rPr lang="ru-RU" altLang="ru-RU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73580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57C2301-0203-48B8-BC7F-93A4BDF535AB}" type="slidenum">
              <a:rPr lang="ru-RU" altLang="ru-RU" sz="1200">
                <a:latin typeface="Times New Roman" panose="02020603050405020304" pitchFamily="18" charset="0"/>
              </a:rPr>
              <a:pPr/>
              <a:t>37</a:t>
            </a:fld>
            <a:endParaRPr lang="ru-RU" altLang="ru-RU" sz="1200">
              <a:latin typeface="Times New Roman" panose="02020603050405020304" pitchFamily="18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/>
              <a:t>Характеристическая температура </a:t>
            </a:r>
            <a:r>
              <a:rPr lang="el-GR" altLang="ru-RU">
                <a:cs typeface="Times New Roman" panose="02020603050405020304" pitchFamily="18" charset="0"/>
              </a:rPr>
              <a:t>θ</a:t>
            </a:r>
            <a:r>
              <a:rPr lang="ru-RU" altLang="ru-RU">
                <a:cs typeface="Times New Roman" panose="02020603050405020304" pitchFamily="18" charset="0"/>
              </a:rPr>
              <a:t> </a:t>
            </a:r>
            <a:r>
              <a:rPr lang="ru-RU" altLang="ru-RU"/>
              <a:t>определяет расстояния между энергетическими уровнями.</a:t>
            </a:r>
          </a:p>
        </p:txBody>
      </p:sp>
    </p:spTree>
    <p:extLst>
      <p:ext uri="{BB962C8B-B14F-4D97-AF65-F5344CB8AC3E}">
        <p14:creationId xmlns:p14="http://schemas.microsoft.com/office/powerpoint/2010/main" val="10365434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34FD428-D8ED-4861-8A65-B6B4F5B609BD}" type="slidenum">
              <a:rPr lang="ru-RU" altLang="ru-RU" sz="1200">
                <a:latin typeface="Times New Roman" panose="02020603050405020304" pitchFamily="18" charset="0"/>
              </a:rPr>
              <a:pPr/>
              <a:t>38</a:t>
            </a:fld>
            <a:endParaRPr lang="ru-RU" altLang="ru-RU" sz="1200">
              <a:latin typeface="Times New Roman" panose="02020603050405020304" pitchFamily="18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/>
              <a:t>Три характерных случая: замена суммы на интеграл, расчет суммы и пренебрежение всеми слагаемыми в сумме, кроме первого. Определяющую роль играет соотношение между характеристической температурой </a:t>
            </a:r>
            <a:r>
              <a:rPr lang="el-GR" altLang="ru-RU">
                <a:cs typeface="Times New Roman" panose="02020603050405020304" pitchFamily="18" charset="0"/>
              </a:rPr>
              <a:t>θ</a:t>
            </a:r>
            <a:r>
              <a:rPr lang="ru-RU" altLang="ru-RU">
                <a:cs typeface="Times New Roman" panose="02020603050405020304" pitchFamily="18" charset="0"/>
              </a:rPr>
              <a:t> и температурой расчета Т.</a:t>
            </a:r>
            <a:r>
              <a:rPr lang="ru-RU" altLang="ru-RU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59753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A0884C-D125-40CD-B38A-BE82B5CF7E75}" type="slidenum">
              <a:rPr lang="ru-RU" altLang="ru-RU"/>
              <a:pPr/>
              <a:t>40</a:t>
            </a:fld>
            <a:endParaRPr lang="ru-RU" altLang="ru-RU"/>
          </a:p>
        </p:txBody>
      </p:sp>
      <p:sp>
        <p:nvSpPr>
          <p:cNvPr id="203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altLang="ru-RU"/>
              <a:t>Сравнение расчета электронной суммы по состояниям (площадь красных прямоугольников) и интеграла по электронным состояниям (площадь под синей кривой). Видим, что, если </a:t>
            </a:r>
            <a:r>
              <a:rPr lang="el-GR" altLang="ru-RU">
                <a:cs typeface="Times New Roman" panose="02020603050405020304" pitchFamily="18" charset="0"/>
              </a:rPr>
              <a:t>θ</a:t>
            </a:r>
            <a:r>
              <a:rPr lang="ru-RU" altLang="ru-RU">
                <a:cs typeface="Times New Roman" panose="02020603050405020304" pitchFamily="18" charset="0"/>
              </a:rPr>
              <a:t> много больше Т, интеграл не может использоваться для расчета </a:t>
            </a:r>
            <a:r>
              <a:rPr lang="en-US" altLang="ru-RU">
                <a:cs typeface="Times New Roman" panose="02020603050405020304" pitchFamily="18" charset="0"/>
              </a:rPr>
              <a:t>Q</a:t>
            </a:r>
            <a:r>
              <a:rPr lang="ru-RU" altLang="ru-RU"/>
              <a:t>. При расчете </a:t>
            </a:r>
            <a:r>
              <a:rPr lang="en-US" altLang="ru-RU"/>
              <a:t>Q </a:t>
            </a:r>
            <a:r>
              <a:rPr lang="ru-RU" altLang="ru-RU"/>
              <a:t>всеми слагаемыми кроме «нулевого» можно пренебречь!</a:t>
            </a:r>
          </a:p>
          <a:p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591559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E1AB93-A4C1-4CFD-8E75-14A99F03B1EB}" type="slidenum">
              <a:rPr lang="ru-RU" altLang="ru-RU" sz="1200">
                <a:latin typeface="Times New Roman" panose="02020603050405020304" pitchFamily="18" charset="0"/>
              </a:rPr>
              <a:pPr/>
              <a:t>45</a:t>
            </a:fld>
            <a:endParaRPr lang="ru-RU" altLang="ru-RU" sz="1200">
              <a:latin typeface="Times New Roman" panose="02020603050405020304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/>
              <a:t>Сравнение абсолютных энтропий, рассчитанных (а) из экспериментальных данных по теплоемкости и энтропии фазового перехода и (б) по формуле Закура-Тетроде. </a:t>
            </a:r>
          </a:p>
          <a:p>
            <a:pPr eaLnBrk="1" hangingPunct="1"/>
            <a:r>
              <a:rPr lang="ru-RU" altLang="ru-RU"/>
              <a:t>В нижней формуле: Т – в Кельвинах, </a:t>
            </a:r>
            <a:r>
              <a:rPr lang="en-US" altLang="ru-RU"/>
              <a:t>p – </a:t>
            </a:r>
            <a:r>
              <a:rPr lang="ru-RU" altLang="ru-RU"/>
              <a:t>в барах, </a:t>
            </a:r>
            <a:r>
              <a:rPr lang="en-US" altLang="ru-RU"/>
              <a:t>M – </a:t>
            </a:r>
            <a:r>
              <a:rPr lang="ru-RU" altLang="ru-RU"/>
              <a:t>в углеродных единицах.</a:t>
            </a:r>
          </a:p>
        </p:txBody>
      </p:sp>
    </p:spTree>
    <p:extLst>
      <p:ext uri="{BB962C8B-B14F-4D97-AF65-F5344CB8AC3E}">
        <p14:creationId xmlns:p14="http://schemas.microsoft.com/office/powerpoint/2010/main" val="9531084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E1AB93-A4C1-4CFD-8E75-14A99F03B1EB}" type="slidenum">
              <a:rPr lang="ru-RU" altLang="ru-RU" sz="1200">
                <a:latin typeface="Times New Roman" panose="02020603050405020304" pitchFamily="18" charset="0"/>
              </a:rPr>
              <a:pPr/>
              <a:t>46</a:t>
            </a:fld>
            <a:endParaRPr lang="ru-RU" altLang="ru-RU" sz="1200">
              <a:latin typeface="Times New Roman" panose="02020603050405020304" pitchFamily="18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altLang="ru-RU"/>
              <a:t>Сравнение абсолютных энтропий, рассчитанных (а) из экспериментальных данных по теплоемкости и энтропии фазового перехода и (б) по формуле Закура-Тетроде. </a:t>
            </a:r>
          </a:p>
          <a:p>
            <a:pPr eaLnBrk="1" hangingPunct="1"/>
            <a:r>
              <a:rPr lang="ru-RU" altLang="ru-RU"/>
              <a:t>В нижней формуле: Т – в Кельвинах, </a:t>
            </a:r>
            <a:r>
              <a:rPr lang="en-US" altLang="ru-RU"/>
              <a:t>p – </a:t>
            </a:r>
            <a:r>
              <a:rPr lang="ru-RU" altLang="ru-RU"/>
              <a:t>в барах, </a:t>
            </a:r>
            <a:r>
              <a:rPr lang="en-US" altLang="ru-RU"/>
              <a:t>M – </a:t>
            </a:r>
            <a:r>
              <a:rPr lang="ru-RU" altLang="ru-RU"/>
              <a:t>в углеродных единицах.</a:t>
            </a:r>
          </a:p>
        </p:txBody>
      </p:sp>
    </p:spTree>
    <p:extLst>
      <p:ext uri="{BB962C8B-B14F-4D97-AF65-F5344CB8AC3E}">
        <p14:creationId xmlns:p14="http://schemas.microsoft.com/office/powerpoint/2010/main" val="167052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5611E9-C63A-4C1D-96F5-DA1932B5CE36}" type="datetime1">
              <a:rPr lang="ru-RU" smtClean="0"/>
              <a:t>08.09.2026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1706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34A2A5-036C-4FB6-B9A5-7C29FC79B17A}" type="datetime1">
              <a:rPr lang="ru-RU" smtClean="0"/>
              <a:t>08.09.2026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771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5587E-E28A-4802-88B2-4467EEC4CE5F}" type="datetime1">
              <a:rPr lang="ru-RU" smtClean="0"/>
              <a:t>08.09.2026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343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79E25-1150-4CBE-9DFE-1E97F12CAFA9}" type="datetime1">
              <a:rPr lang="ru-RU" smtClean="0"/>
              <a:t>08.09.2026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5483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26E3B-F77B-45DA-B7A1-4450E21CD5B2}" type="datetime1">
              <a:rPr lang="ru-RU" smtClean="0"/>
              <a:t>08.09.2026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7030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7895-5E6B-4FCA-94D1-EBFEF2F9A798}" type="datetime1">
              <a:rPr lang="ru-RU" smtClean="0"/>
              <a:t>08.09.2026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2563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C43C7-1E2C-4A63-8200-E1D88EF3F20B}" type="datetime1">
              <a:rPr lang="ru-RU" smtClean="0"/>
              <a:t>08.09.2026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009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DFAF6-739E-4DBD-B7A3-373990CFC595}" type="datetime1">
              <a:rPr lang="ru-RU" smtClean="0"/>
              <a:t>08.09.2026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893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E9548-8FA1-411D-9DC0-6591654C87F0}" type="datetime1">
              <a:rPr lang="ru-RU" smtClean="0"/>
              <a:t>08.09.2026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27738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10D4E-AEFD-492A-9A8B-823855E78275}" type="datetime1">
              <a:rPr lang="ru-RU" smtClean="0"/>
              <a:t>08.09.2026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49274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A3B200-4143-4EF8-A285-20E440F55543}" type="datetime1">
              <a:rPr lang="ru-RU" smtClean="0"/>
              <a:t>08.09.2026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4643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A1ABE2-F11F-4219-8106-B5E80A1A6CA3}" type="datetime1">
              <a:rPr lang="ru-RU" smtClean="0"/>
              <a:t>08.09.2026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FE82E-72BB-4E5D-898A-CA26F3E32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153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5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wmf"/><Relationship Id="rId5" Type="http://schemas.openxmlformats.org/officeDocument/2006/relationships/image" Target="../media/image1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wmf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1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0" Type="http://schemas.openxmlformats.org/officeDocument/2006/relationships/image" Target="../media/image11.wmf"/><Relationship Id="rId4" Type="http://schemas.openxmlformats.org/officeDocument/2006/relationships/image" Target="../media/image8.wmf"/><Relationship Id="rId9" Type="http://schemas.openxmlformats.org/officeDocument/2006/relationships/oleObject" Target="../embeddings/oleObject11.bin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3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18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1.w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0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21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22.bin"/><Relationship Id="rId9" Type="http://schemas.openxmlformats.org/officeDocument/2006/relationships/image" Target="../media/image25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6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3" Type="http://schemas.openxmlformats.org/officeDocument/2006/relationships/oleObject" Target="../embeddings/oleObject26.bin"/><Relationship Id="rId7" Type="http://schemas.openxmlformats.org/officeDocument/2006/relationships/oleObject" Target="../embeddings/oleObject2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7.bin"/><Relationship Id="rId10" Type="http://schemas.openxmlformats.org/officeDocument/2006/relationships/image" Target="../media/image30.wmf"/><Relationship Id="rId4" Type="http://schemas.openxmlformats.org/officeDocument/2006/relationships/image" Target="../media/image27.wmf"/><Relationship Id="rId9" Type="http://schemas.openxmlformats.org/officeDocument/2006/relationships/oleObject" Target="../embeddings/oleObject29.bin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2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31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3" Type="http://schemas.openxmlformats.org/officeDocument/2006/relationships/image" Target="../media/image37.jpeg"/><Relationship Id="rId7" Type="http://schemas.openxmlformats.org/officeDocument/2006/relationships/image" Target="../media/image3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4.bin"/><Relationship Id="rId5" Type="http://schemas.openxmlformats.org/officeDocument/2006/relationships/image" Target="../media/image34.wmf"/><Relationship Id="rId4" Type="http://schemas.openxmlformats.org/officeDocument/2006/relationships/oleObject" Target="../embeddings/oleObject33.bin"/><Relationship Id="rId9" Type="http://schemas.openxmlformats.org/officeDocument/2006/relationships/image" Target="../media/image36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3" Type="http://schemas.openxmlformats.org/officeDocument/2006/relationships/oleObject" Target="../embeddings/oleObject36.bin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37.bin"/><Relationship Id="rId10" Type="http://schemas.openxmlformats.org/officeDocument/2006/relationships/image" Target="../media/image41.wmf"/><Relationship Id="rId4" Type="http://schemas.openxmlformats.org/officeDocument/2006/relationships/image" Target="../media/image38.wmf"/><Relationship Id="rId9" Type="http://schemas.openxmlformats.org/officeDocument/2006/relationships/oleObject" Target="../embeddings/oleObject39.bin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wmf"/><Relationship Id="rId3" Type="http://schemas.openxmlformats.org/officeDocument/2006/relationships/oleObject" Target="../embeddings/oleObject40.bin"/><Relationship Id="rId7" Type="http://schemas.openxmlformats.org/officeDocument/2006/relationships/oleObject" Target="../embeddings/oleObject4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43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42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5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5.bin"/><Relationship Id="rId13" Type="http://schemas.openxmlformats.org/officeDocument/2006/relationships/image" Target="../media/image49.wm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46.wmf"/><Relationship Id="rId12" Type="http://schemas.openxmlformats.org/officeDocument/2006/relationships/oleObject" Target="../embeddings/oleObject4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44.bin"/><Relationship Id="rId11" Type="http://schemas.openxmlformats.org/officeDocument/2006/relationships/image" Target="../media/image48.wmf"/><Relationship Id="rId5" Type="http://schemas.openxmlformats.org/officeDocument/2006/relationships/image" Target="../media/image45.wmf"/><Relationship Id="rId10" Type="http://schemas.openxmlformats.org/officeDocument/2006/relationships/oleObject" Target="../embeddings/oleObject46.bin"/><Relationship Id="rId4" Type="http://schemas.openxmlformats.org/officeDocument/2006/relationships/oleObject" Target="../embeddings/oleObject43.bin"/><Relationship Id="rId9" Type="http://schemas.openxmlformats.org/officeDocument/2006/relationships/image" Target="../media/image47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49.bin"/><Relationship Id="rId10" Type="http://schemas.openxmlformats.org/officeDocument/2006/relationships/image" Target="../media/image53.wmf"/><Relationship Id="rId4" Type="http://schemas.openxmlformats.org/officeDocument/2006/relationships/image" Target="../media/image50.wmf"/><Relationship Id="rId9" Type="http://schemas.openxmlformats.org/officeDocument/2006/relationships/oleObject" Target="../embeddings/oleObject51.bin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53.bin"/><Relationship Id="rId4" Type="http://schemas.openxmlformats.org/officeDocument/2006/relationships/image" Target="../media/image54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57.w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56.wmf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wmf"/><Relationship Id="rId3" Type="http://schemas.openxmlformats.org/officeDocument/2006/relationships/oleObject" Target="../embeddings/oleObject57.bin"/><Relationship Id="rId7" Type="http://schemas.openxmlformats.org/officeDocument/2006/relationships/oleObject" Target="../embeddings/oleObject5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60.wmf"/><Relationship Id="rId5" Type="http://schemas.openxmlformats.org/officeDocument/2006/relationships/oleObject" Target="../embeddings/oleObject58.bin"/><Relationship Id="rId4" Type="http://schemas.openxmlformats.org/officeDocument/2006/relationships/image" Target="../media/image59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63.wmf"/><Relationship Id="rId5" Type="http://schemas.openxmlformats.org/officeDocument/2006/relationships/oleObject" Target="../embeddings/oleObject61.bin"/><Relationship Id="rId4" Type="http://schemas.openxmlformats.org/officeDocument/2006/relationships/image" Target="../media/image62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6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63.bin"/><Relationship Id="rId11" Type="http://schemas.openxmlformats.org/officeDocument/2006/relationships/image" Target="../media/image67.wmf"/><Relationship Id="rId5" Type="http://schemas.openxmlformats.org/officeDocument/2006/relationships/image" Target="../media/image64.wmf"/><Relationship Id="rId10" Type="http://schemas.openxmlformats.org/officeDocument/2006/relationships/oleObject" Target="../embeddings/oleObject65.bin"/><Relationship Id="rId4" Type="http://schemas.openxmlformats.org/officeDocument/2006/relationships/oleObject" Target="../embeddings/oleObject62.bin"/><Relationship Id="rId9" Type="http://schemas.openxmlformats.org/officeDocument/2006/relationships/image" Target="../media/image66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8.bin"/><Relationship Id="rId13" Type="http://schemas.openxmlformats.org/officeDocument/2006/relationships/image" Target="../media/image72.wmf"/><Relationship Id="rId18" Type="http://schemas.openxmlformats.org/officeDocument/2006/relationships/oleObject" Target="../embeddings/oleObject73.bin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69.wmf"/><Relationship Id="rId12" Type="http://schemas.openxmlformats.org/officeDocument/2006/relationships/oleObject" Target="../embeddings/oleObject70.bin"/><Relationship Id="rId17" Type="http://schemas.openxmlformats.org/officeDocument/2006/relationships/image" Target="../media/image74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72.bin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67.bin"/><Relationship Id="rId11" Type="http://schemas.openxmlformats.org/officeDocument/2006/relationships/image" Target="../media/image71.wmf"/><Relationship Id="rId5" Type="http://schemas.openxmlformats.org/officeDocument/2006/relationships/image" Target="../media/image68.wmf"/><Relationship Id="rId15" Type="http://schemas.openxmlformats.org/officeDocument/2006/relationships/image" Target="../media/image73.wmf"/><Relationship Id="rId10" Type="http://schemas.openxmlformats.org/officeDocument/2006/relationships/oleObject" Target="../embeddings/oleObject69.bin"/><Relationship Id="rId19" Type="http://schemas.openxmlformats.org/officeDocument/2006/relationships/image" Target="../media/image75.wmf"/><Relationship Id="rId4" Type="http://schemas.openxmlformats.org/officeDocument/2006/relationships/oleObject" Target="../embeddings/oleObject66.bin"/><Relationship Id="rId9" Type="http://schemas.openxmlformats.org/officeDocument/2006/relationships/image" Target="../media/image70.wmf"/><Relationship Id="rId14" Type="http://schemas.openxmlformats.org/officeDocument/2006/relationships/oleObject" Target="../embeddings/oleObject71.bin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6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7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Relationship Id="rId6" Type="http://schemas.openxmlformats.org/officeDocument/2006/relationships/oleObject" Target="../embeddings/oleObject75.bin"/><Relationship Id="rId5" Type="http://schemas.openxmlformats.org/officeDocument/2006/relationships/image" Target="../media/image76.wmf"/><Relationship Id="rId4" Type="http://schemas.openxmlformats.org/officeDocument/2006/relationships/oleObject" Target="../embeddings/oleObject74.bin"/><Relationship Id="rId9" Type="http://schemas.openxmlformats.org/officeDocument/2006/relationships/image" Target="../media/image78.wm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9.bin"/><Relationship Id="rId13" Type="http://schemas.openxmlformats.org/officeDocument/2006/relationships/image" Target="../media/image83.w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80.wmf"/><Relationship Id="rId12" Type="http://schemas.openxmlformats.org/officeDocument/2006/relationships/oleObject" Target="../embeddings/oleObject8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6" Type="http://schemas.openxmlformats.org/officeDocument/2006/relationships/oleObject" Target="../embeddings/oleObject78.bin"/><Relationship Id="rId11" Type="http://schemas.openxmlformats.org/officeDocument/2006/relationships/image" Target="../media/image82.wmf"/><Relationship Id="rId5" Type="http://schemas.openxmlformats.org/officeDocument/2006/relationships/image" Target="../media/image79.wmf"/><Relationship Id="rId10" Type="http://schemas.openxmlformats.org/officeDocument/2006/relationships/oleObject" Target="../embeddings/oleObject80.bin"/><Relationship Id="rId4" Type="http://schemas.openxmlformats.org/officeDocument/2006/relationships/oleObject" Target="../embeddings/oleObject77.bin"/><Relationship Id="rId9" Type="http://schemas.openxmlformats.org/officeDocument/2006/relationships/image" Target="../media/image81.wmf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wmf"/><Relationship Id="rId3" Type="http://schemas.openxmlformats.org/officeDocument/2006/relationships/oleObject" Target="../embeddings/oleObject82.bin"/><Relationship Id="rId7" Type="http://schemas.openxmlformats.org/officeDocument/2006/relationships/oleObject" Target="../embeddings/oleObject8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85.wmf"/><Relationship Id="rId5" Type="http://schemas.openxmlformats.org/officeDocument/2006/relationships/oleObject" Target="../embeddings/oleObject83.bin"/><Relationship Id="rId4" Type="http://schemas.openxmlformats.org/officeDocument/2006/relationships/image" Target="../media/image84.w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3" Type="http://schemas.openxmlformats.org/officeDocument/2006/relationships/oleObject" Target="../embeddings/oleObject85.bin"/><Relationship Id="rId7" Type="http://schemas.openxmlformats.org/officeDocument/2006/relationships/oleObject" Target="../embeddings/oleObject8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image" Target="../media/image88.wmf"/><Relationship Id="rId5" Type="http://schemas.openxmlformats.org/officeDocument/2006/relationships/oleObject" Target="../embeddings/oleObject86.bin"/><Relationship Id="rId10" Type="http://schemas.openxmlformats.org/officeDocument/2006/relationships/image" Target="../media/image90.emf"/><Relationship Id="rId4" Type="http://schemas.openxmlformats.org/officeDocument/2006/relationships/image" Target="../media/image87.wmf"/><Relationship Id="rId9" Type="http://schemas.openxmlformats.org/officeDocument/2006/relationships/oleObject" Target="../embeddings/oleObject88.bin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1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9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90.bin"/><Relationship Id="rId5" Type="http://schemas.openxmlformats.org/officeDocument/2006/relationships/image" Target="../media/image91.wmf"/><Relationship Id="rId4" Type="http://schemas.openxmlformats.org/officeDocument/2006/relationships/oleObject" Target="../embeddings/oleObject89.bin"/><Relationship Id="rId9" Type="http://schemas.openxmlformats.org/officeDocument/2006/relationships/image" Target="../media/image93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9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93.bin"/><Relationship Id="rId5" Type="http://schemas.openxmlformats.org/officeDocument/2006/relationships/image" Target="../media/image94.wmf"/><Relationship Id="rId4" Type="http://schemas.openxmlformats.org/officeDocument/2006/relationships/oleObject" Target="../embeddings/oleObject9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47FE389-EA5C-4D84-B373-5A87913E6D59}"/>
              </a:ext>
            </a:extLst>
          </p:cNvPr>
          <p:cNvSpPr txBox="1"/>
          <p:nvPr/>
        </p:nvSpPr>
        <p:spPr>
          <a:xfrm>
            <a:off x="3102101" y="92278"/>
            <a:ext cx="25539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2DE707-1993-4A0A-9AB9-03ECC7D10534}"/>
              </a:ext>
            </a:extLst>
          </p:cNvPr>
          <p:cNvSpPr txBox="1"/>
          <p:nvPr/>
        </p:nvSpPr>
        <p:spPr>
          <a:xfrm>
            <a:off x="0" y="1149847"/>
            <a:ext cx="8992998" cy="4814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Статистические суммы по состояниям Z. Расчет с их помощью внутренней энергии, энтропии, энергии Гельмгольца, химического потенциал и теплоемкости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</a:t>
            </a:r>
            <a:r>
              <a:rPr lang="ru-RU" sz="2400" baseline="-250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ru-RU" sz="24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sz="2400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Суммы по состояниям 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Расчеты для 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идеальных газов в приближении гармонический осциллятор – жесткий ротатор. Характеристические температуры.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Электронная сумма по состояниям.</a:t>
            </a:r>
          </a:p>
          <a:p>
            <a:pPr lvl="0" algn="just">
              <a:lnSpc>
                <a:spcPct val="107000"/>
              </a:lnSpc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Поступательная сумма по состояниям и ее вклады в термодинамические функции. Формула </a:t>
            </a:r>
            <a:r>
              <a:rPr lang="ru-RU" sz="24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Закура</a:t>
            </a:r>
            <a:r>
              <a:rPr lang="ru-RU" sz="24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-Тетроде для энтропии идеального газа.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881F86E-2A81-43C4-8AD4-D1A2FFBFD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096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958919C-6C35-4DE2-822F-BDCB8B1C70F3}"/>
              </a:ext>
            </a:extLst>
          </p:cNvPr>
          <p:cNvSpPr txBox="1"/>
          <p:nvPr/>
        </p:nvSpPr>
        <p:spPr>
          <a:xfrm>
            <a:off x="2244475" y="771787"/>
            <a:ext cx="33006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№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C2133E-8772-4935-9E3B-9F25159BEAE2}"/>
              </a:ext>
            </a:extLst>
          </p:cNvPr>
          <p:cNvSpPr txBox="1"/>
          <p:nvPr/>
        </p:nvSpPr>
        <p:spPr>
          <a:xfrm>
            <a:off x="132174" y="2013260"/>
            <a:ext cx="9011826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Макро- и микросостояния системы. Возможная связь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числа микросостояний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энтропии. 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Фазовое пространство Гиббса.  Свойства плотности вероятности 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фазовом пространстве. Классическое и квазиклассическое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выражения для плотности  вероятности.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Эргоидная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гипотеза. 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Микроканонический и канонический ансамбли Гиббса: плотности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вероятности и статистические аналоги энтропии в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ансамблях.  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E9731E0B-A988-443E-BB8B-889CC8D60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591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BAFC25-93D3-4E28-93CD-615FB6DCE491}"/>
              </a:ext>
            </a:extLst>
          </p:cNvPr>
          <p:cNvSpPr txBox="1"/>
          <p:nvPr/>
        </p:nvSpPr>
        <p:spPr>
          <a:xfrm>
            <a:off x="3051545" y="2583711"/>
            <a:ext cx="2010487" cy="584775"/>
          </a:xfrm>
          <a:prstGeom prst="rect">
            <a:avLst/>
          </a:prstGeom>
          <a:solidFill>
            <a:srgbClr val="00B0F0">
              <a:alpha val="17000"/>
            </a:srgbClr>
          </a:solidFill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ТЕСТ №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372F3F44-11F2-489D-A51D-58634A821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827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F397DA-7561-49A0-AF01-C0F0C59F95D4}"/>
              </a:ext>
            </a:extLst>
          </p:cNvPr>
          <p:cNvSpPr txBox="1"/>
          <p:nvPr/>
        </p:nvSpPr>
        <p:spPr>
          <a:xfrm>
            <a:off x="1275127" y="847288"/>
            <a:ext cx="7242367" cy="48320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микросостояний системы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растет…..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плавлении</a:t>
            </a:r>
          </a:p>
          <a:p>
            <a:pPr marL="342900" indent="-342900">
              <a:buAutoNum type="arabicParenR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конденсации</a:t>
            </a:r>
          </a:p>
          <a:p>
            <a:pPr marL="342900" indent="-342900">
              <a:buAutoNum type="arabicParenR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химической реакции</a:t>
            </a:r>
          </a:p>
          <a:p>
            <a:pPr marL="342900" indent="-342900">
              <a:buAutoNum type="arabicParenR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Иногда при химической реакции</a:t>
            </a:r>
          </a:p>
          <a:p>
            <a:pPr marL="342900" indent="-342900">
              <a:buAutoNum type="arabicParenR"/>
            </a:pP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arenR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движении системы к равновесию.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E52216-DB4D-40F8-8727-85EFA33F4F9F}"/>
              </a:ext>
            </a:extLst>
          </p:cNvPr>
          <p:cNvSpPr txBox="1"/>
          <p:nvPr/>
        </p:nvSpPr>
        <p:spPr>
          <a:xfrm>
            <a:off x="7177161" y="187269"/>
            <a:ext cx="1684757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№1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26B449B2-6471-427B-B05C-9C9C3D674BCD}"/>
              </a:ext>
            </a:extLst>
          </p:cNvPr>
          <p:cNvCxnSpPr/>
          <p:nvPr/>
        </p:nvCxnSpPr>
        <p:spPr>
          <a:xfrm>
            <a:off x="1006679" y="2357306"/>
            <a:ext cx="5318621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E5AEB3C6-E3C1-4040-AD61-0DB9437452E0}"/>
              </a:ext>
            </a:extLst>
          </p:cNvPr>
          <p:cNvCxnSpPr/>
          <p:nvPr/>
        </p:nvCxnSpPr>
        <p:spPr>
          <a:xfrm>
            <a:off x="1419138" y="4825070"/>
            <a:ext cx="5318621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0135037-9432-42E8-9E35-3F5C1857F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4</a:t>
            </a:fld>
            <a:endParaRPr lang="ru-RU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E959BC90-8AC4-4D5D-B2FB-586AB2B12CEB}"/>
              </a:ext>
            </a:extLst>
          </p:cNvPr>
          <p:cNvCxnSpPr/>
          <p:nvPr/>
        </p:nvCxnSpPr>
        <p:spPr>
          <a:xfrm>
            <a:off x="1479259" y="5690567"/>
            <a:ext cx="5318621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9106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/>
          <p:cNvSpPr>
            <a:spLocks noChangeArrowheads="1"/>
          </p:cNvSpPr>
          <p:nvPr/>
        </p:nvSpPr>
        <p:spPr bwMode="auto">
          <a:xfrm rot="-2104087">
            <a:off x="2057400" y="1524000"/>
            <a:ext cx="6448425" cy="4016375"/>
          </a:xfrm>
          <a:prstGeom prst="flowChartPunchedTape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9699" name="AutoShape 3"/>
          <p:cNvSpPr>
            <a:spLocks noChangeArrowheads="1"/>
          </p:cNvSpPr>
          <p:nvPr/>
        </p:nvSpPr>
        <p:spPr bwMode="auto">
          <a:xfrm>
            <a:off x="1066800" y="609600"/>
            <a:ext cx="304800" cy="304800"/>
          </a:xfrm>
          <a:prstGeom prst="sun">
            <a:avLst>
              <a:gd name="adj" fmla="val 25000"/>
            </a:avLst>
          </a:prstGeom>
          <a:solidFill>
            <a:srgbClr val="800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700" name="Freeform 4"/>
          <p:cNvSpPr>
            <a:spLocks/>
          </p:cNvSpPr>
          <p:nvPr/>
        </p:nvSpPr>
        <p:spPr bwMode="auto">
          <a:xfrm>
            <a:off x="838200" y="838200"/>
            <a:ext cx="1981200" cy="4114800"/>
          </a:xfrm>
          <a:custGeom>
            <a:avLst/>
            <a:gdLst>
              <a:gd name="T0" fmla="*/ 192 w 1248"/>
              <a:gd name="T1" fmla="*/ 0 h 2592"/>
              <a:gd name="T2" fmla="*/ 192 w 1248"/>
              <a:gd name="T3" fmla="*/ 96 h 2592"/>
              <a:gd name="T4" fmla="*/ 144 w 1248"/>
              <a:gd name="T5" fmla="*/ 336 h 2592"/>
              <a:gd name="T6" fmla="*/ 96 w 1248"/>
              <a:gd name="T7" fmla="*/ 480 h 2592"/>
              <a:gd name="T8" fmla="*/ 48 w 1248"/>
              <a:gd name="T9" fmla="*/ 720 h 2592"/>
              <a:gd name="T10" fmla="*/ 0 w 1248"/>
              <a:gd name="T11" fmla="*/ 912 h 2592"/>
              <a:gd name="T12" fmla="*/ 48 w 1248"/>
              <a:gd name="T13" fmla="*/ 1152 h 2592"/>
              <a:gd name="T14" fmla="*/ 288 w 1248"/>
              <a:gd name="T15" fmla="*/ 1392 h 2592"/>
              <a:gd name="T16" fmla="*/ 480 w 1248"/>
              <a:gd name="T17" fmla="*/ 1680 h 2592"/>
              <a:gd name="T18" fmla="*/ 768 w 1248"/>
              <a:gd name="T19" fmla="*/ 2064 h 2592"/>
              <a:gd name="T20" fmla="*/ 1248 w 1248"/>
              <a:gd name="T21" fmla="*/ 2592 h 2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8" h="2592">
                <a:moveTo>
                  <a:pt x="192" y="0"/>
                </a:moveTo>
                <a:cubicBezTo>
                  <a:pt x="196" y="20"/>
                  <a:pt x="200" y="40"/>
                  <a:pt x="192" y="96"/>
                </a:cubicBezTo>
                <a:cubicBezTo>
                  <a:pt x="184" y="152"/>
                  <a:pt x="160" y="272"/>
                  <a:pt x="144" y="336"/>
                </a:cubicBezTo>
                <a:cubicBezTo>
                  <a:pt x="128" y="400"/>
                  <a:pt x="112" y="416"/>
                  <a:pt x="96" y="480"/>
                </a:cubicBezTo>
                <a:cubicBezTo>
                  <a:pt x="80" y="544"/>
                  <a:pt x="64" y="648"/>
                  <a:pt x="48" y="720"/>
                </a:cubicBezTo>
                <a:cubicBezTo>
                  <a:pt x="32" y="792"/>
                  <a:pt x="0" y="840"/>
                  <a:pt x="0" y="912"/>
                </a:cubicBezTo>
                <a:cubicBezTo>
                  <a:pt x="0" y="984"/>
                  <a:pt x="0" y="1072"/>
                  <a:pt x="48" y="1152"/>
                </a:cubicBezTo>
                <a:cubicBezTo>
                  <a:pt x="96" y="1232"/>
                  <a:pt x="216" y="1304"/>
                  <a:pt x="288" y="1392"/>
                </a:cubicBezTo>
                <a:cubicBezTo>
                  <a:pt x="360" y="1480"/>
                  <a:pt x="400" y="1568"/>
                  <a:pt x="480" y="1680"/>
                </a:cubicBezTo>
                <a:cubicBezTo>
                  <a:pt x="560" y="1792"/>
                  <a:pt x="640" y="1912"/>
                  <a:pt x="768" y="2064"/>
                </a:cubicBezTo>
                <a:cubicBezTo>
                  <a:pt x="896" y="2216"/>
                  <a:pt x="1168" y="2504"/>
                  <a:pt x="1248" y="2592"/>
                </a:cubicBez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701" name="Freeform 5"/>
          <p:cNvSpPr>
            <a:spLocks/>
          </p:cNvSpPr>
          <p:nvPr/>
        </p:nvSpPr>
        <p:spPr bwMode="auto">
          <a:xfrm>
            <a:off x="1371600" y="190500"/>
            <a:ext cx="5562600" cy="1562100"/>
          </a:xfrm>
          <a:custGeom>
            <a:avLst/>
            <a:gdLst>
              <a:gd name="T0" fmla="*/ 0 w 3504"/>
              <a:gd name="T1" fmla="*/ 360 h 984"/>
              <a:gd name="T2" fmla="*/ 864 w 3504"/>
              <a:gd name="T3" fmla="*/ 264 h 984"/>
              <a:gd name="T4" fmla="*/ 1872 w 3504"/>
              <a:gd name="T5" fmla="*/ 120 h 984"/>
              <a:gd name="T6" fmla="*/ 3504 w 3504"/>
              <a:gd name="T7" fmla="*/ 984 h 9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504" h="984">
                <a:moveTo>
                  <a:pt x="0" y="360"/>
                </a:moveTo>
                <a:cubicBezTo>
                  <a:pt x="276" y="332"/>
                  <a:pt x="552" y="304"/>
                  <a:pt x="864" y="264"/>
                </a:cubicBezTo>
                <a:cubicBezTo>
                  <a:pt x="1176" y="224"/>
                  <a:pt x="1432" y="0"/>
                  <a:pt x="1872" y="120"/>
                </a:cubicBezTo>
                <a:cubicBezTo>
                  <a:pt x="2312" y="240"/>
                  <a:pt x="3232" y="840"/>
                  <a:pt x="3504" y="984"/>
                </a:cubicBez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702" name="Freeform 6"/>
          <p:cNvSpPr>
            <a:spLocks/>
          </p:cNvSpPr>
          <p:nvPr/>
        </p:nvSpPr>
        <p:spPr bwMode="auto">
          <a:xfrm>
            <a:off x="1295400" y="838200"/>
            <a:ext cx="5105400" cy="3048000"/>
          </a:xfrm>
          <a:custGeom>
            <a:avLst/>
            <a:gdLst>
              <a:gd name="T0" fmla="*/ 0 w 3216"/>
              <a:gd name="T1" fmla="*/ 0 h 1920"/>
              <a:gd name="T2" fmla="*/ 336 w 3216"/>
              <a:gd name="T3" fmla="*/ 144 h 1920"/>
              <a:gd name="T4" fmla="*/ 1392 w 3216"/>
              <a:gd name="T5" fmla="*/ 384 h 1920"/>
              <a:gd name="T6" fmla="*/ 3216 w 3216"/>
              <a:gd name="T7" fmla="*/ 1920 h 1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16" h="1920">
                <a:moveTo>
                  <a:pt x="0" y="0"/>
                </a:moveTo>
                <a:cubicBezTo>
                  <a:pt x="52" y="40"/>
                  <a:pt x="104" y="80"/>
                  <a:pt x="336" y="144"/>
                </a:cubicBezTo>
                <a:cubicBezTo>
                  <a:pt x="568" y="208"/>
                  <a:pt x="912" y="88"/>
                  <a:pt x="1392" y="384"/>
                </a:cubicBezTo>
                <a:cubicBezTo>
                  <a:pt x="1872" y="680"/>
                  <a:pt x="2912" y="1664"/>
                  <a:pt x="3216" y="1920"/>
                </a:cubicBez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29703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9794460"/>
              </p:ext>
            </p:extLst>
          </p:nvPr>
        </p:nvGraphicFramePr>
        <p:xfrm>
          <a:off x="3657600" y="228600"/>
          <a:ext cx="1981200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89" name="Equation" r:id="rId4" imgW="1218960" imgH="380880" progId="Equation.DSMT4">
                  <p:embed/>
                </p:oleObj>
              </mc:Choice>
              <mc:Fallback>
                <p:oleObj name="Equation" r:id="rId4" imgW="1218960" imgH="380880" progId="Equation.DSMT4">
                  <p:embed/>
                  <p:pic>
                    <p:nvPicPr>
                      <p:cNvPr id="29703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57600" y="228600"/>
                        <a:ext cx="1981200" cy="619125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9525">
                        <a:solidFill>
                          <a:schemeClr val="folHlink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4" name="Freeform 8"/>
          <p:cNvSpPr>
            <a:spLocks/>
          </p:cNvSpPr>
          <p:nvPr/>
        </p:nvSpPr>
        <p:spPr bwMode="auto">
          <a:xfrm>
            <a:off x="1231900" y="838200"/>
            <a:ext cx="3263900" cy="4953000"/>
          </a:xfrm>
          <a:custGeom>
            <a:avLst/>
            <a:gdLst>
              <a:gd name="T0" fmla="*/ 40 w 2056"/>
              <a:gd name="T1" fmla="*/ 0 h 3120"/>
              <a:gd name="T2" fmla="*/ 40 w 2056"/>
              <a:gd name="T3" fmla="*/ 240 h 3120"/>
              <a:gd name="T4" fmla="*/ 280 w 2056"/>
              <a:gd name="T5" fmla="*/ 672 h 3120"/>
              <a:gd name="T6" fmla="*/ 1096 w 2056"/>
              <a:gd name="T7" fmla="*/ 912 h 3120"/>
              <a:gd name="T8" fmla="*/ 1816 w 2056"/>
              <a:gd name="T9" fmla="*/ 1680 h 3120"/>
              <a:gd name="T10" fmla="*/ 2056 w 2056"/>
              <a:gd name="T11" fmla="*/ 3120 h 3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56" h="3120">
                <a:moveTo>
                  <a:pt x="40" y="0"/>
                </a:moveTo>
                <a:cubicBezTo>
                  <a:pt x="20" y="64"/>
                  <a:pt x="0" y="128"/>
                  <a:pt x="40" y="240"/>
                </a:cubicBezTo>
                <a:cubicBezTo>
                  <a:pt x="80" y="352"/>
                  <a:pt x="104" y="560"/>
                  <a:pt x="280" y="672"/>
                </a:cubicBezTo>
                <a:cubicBezTo>
                  <a:pt x="456" y="784"/>
                  <a:pt x="840" y="744"/>
                  <a:pt x="1096" y="912"/>
                </a:cubicBezTo>
                <a:cubicBezTo>
                  <a:pt x="1352" y="1080"/>
                  <a:pt x="1656" y="1312"/>
                  <a:pt x="1816" y="1680"/>
                </a:cubicBezTo>
                <a:cubicBezTo>
                  <a:pt x="1976" y="2048"/>
                  <a:pt x="2016" y="2880"/>
                  <a:pt x="2056" y="3120"/>
                </a:cubicBezTo>
              </a:path>
            </a:pathLst>
          </a:custGeom>
          <a:noFill/>
          <a:ln w="15875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9705" name="Freeform 9"/>
          <p:cNvSpPr>
            <a:spLocks/>
          </p:cNvSpPr>
          <p:nvPr/>
        </p:nvSpPr>
        <p:spPr bwMode="auto">
          <a:xfrm>
            <a:off x="1371600" y="838200"/>
            <a:ext cx="6858000" cy="2387600"/>
          </a:xfrm>
          <a:custGeom>
            <a:avLst/>
            <a:gdLst>
              <a:gd name="T0" fmla="*/ 0 w 4320"/>
              <a:gd name="T1" fmla="*/ 0 h 1504"/>
              <a:gd name="T2" fmla="*/ 1104 w 4320"/>
              <a:gd name="T3" fmla="*/ 144 h 1504"/>
              <a:gd name="T4" fmla="*/ 1680 w 4320"/>
              <a:gd name="T5" fmla="*/ 240 h 1504"/>
              <a:gd name="T6" fmla="*/ 3024 w 4320"/>
              <a:gd name="T7" fmla="*/ 912 h 1504"/>
              <a:gd name="T8" fmla="*/ 3696 w 4320"/>
              <a:gd name="T9" fmla="*/ 1440 h 1504"/>
              <a:gd name="T10" fmla="*/ 4320 w 4320"/>
              <a:gd name="T11" fmla="*/ 1296 h 15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320" h="1504">
                <a:moveTo>
                  <a:pt x="0" y="0"/>
                </a:moveTo>
                <a:cubicBezTo>
                  <a:pt x="412" y="52"/>
                  <a:pt x="824" y="104"/>
                  <a:pt x="1104" y="144"/>
                </a:cubicBezTo>
                <a:cubicBezTo>
                  <a:pt x="1384" y="184"/>
                  <a:pt x="1360" y="112"/>
                  <a:pt x="1680" y="240"/>
                </a:cubicBezTo>
                <a:cubicBezTo>
                  <a:pt x="2000" y="368"/>
                  <a:pt x="2688" y="712"/>
                  <a:pt x="3024" y="912"/>
                </a:cubicBezTo>
                <a:cubicBezTo>
                  <a:pt x="3360" y="1112"/>
                  <a:pt x="3480" y="1376"/>
                  <a:pt x="3696" y="1440"/>
                </a:cubicBezTo>
                <a:cubicBezTo>
                  <a:pt x="3912" y="1504"/>
                  <a:pt x="4216" y="1320"/>
                  <a:pt x="4320" y="1296"/>
                </a:cubicBezTo>
              </a:path>
            </a:pathLst>
          </a:custGeom>
          <a:noFill/>
          <a:ln w="15875">
            <a:solidFill>
              <a:srgbClr val="FF0000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29706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8660582"/>
              </p:ext>
            </p:extLst>
          </p:nvPr>
        </p:nvGraphicFramePr>
        <p:xfrm>
          <a:off x="655638" y="3495675"/>
          <a:ext cx="2043112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0" name="Equation" r:id="rId6" imgW="1257120" imgH="380880" progId="Equation.DSMT4">
                  <p:embed/>
                </p:oleObj>
              </mc:Choice>
              <mc:Fallback>
                <p:oleObj name="Equation" r:id="rId6" imgW="1257120" imgH="380880" progId="Equation.DSMT4">
                  <p:embed/>
                  <p:pic>
                    <p:nvPicPr>
                      <p:cNvPr id="2970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638" y="3495675"/>
                        <a:ext cx="2043112" cy="619125"/>
                      </a:xfrm>
                      <a:prstGeom prst="rect">
                        <a:avLst/>
                      </a:prstGeom>
                      <a:solidFill>
                        <a:schemeClr val="accent3">
                          <a:lumMod val="20000"/>
                          <a:lumOff val="80000"/>
                        </a:schemeClr>
                      </a:solidFill>
                      <a:ln w="9525">
                        <a:solidFill>
                          <a:schemeClr val="folHlink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7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4160855"/>
              </p:ext>
            </p:extLst>
          </p:nvPr>
        </p:nvGraphicFramePr>
        <p:xfrm>
          <a:off x="3789363" y="4638675"/>
          <a:ext cx="2022475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1" name="Equation" r:id="rId8" imgW="1244520" imgH="380880" progId="Equation.DSMT4">
                  <p:embed/>
                </p:oleObj>
              </mc:Choice>
              <mc:Fallback>
                <p:oleObj name="Equation" r:id="rId8" imgW="1244520" imgH="380880" progId="Equation.DSMT4">
                  <p:embed/>
                  <p:pic>
                    <p:nvPicPr>
                      <p:cNvPr id="29707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9363" y="4638675"/>
                        <a:ext cx="2022475" cy="619125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9525">
                        <a:solidFill>
                          <a:schemeClr val="folHlink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8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9910281"/>
              </p:ext>
            </p:extLst>
          </p:nvPr>
        </p:nvGraphicFramePr>
        <p:xfrm>
          <a:off x="3648075" y="2057400"/>
          <a:ext cx="2001838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2" name="Equation" r:id="rId10" imgW="1231560" imgH="380880" progId="Equation.DSMT4">
                  <p:embed/>
                </p:oleObj>
              </mc:Choice>
              <mc:Fallback>
                <p:oleObj name="Equation" r:id="rId10" imgW="1231560" imgH="380880" progId="Equation.DSMT4">
                  <p:embed/>
                  <p:pic>
                    <p:nvPicPr>
                      <p:cNvPr id="29708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8075" y="2057400"/>
                        <a:ext cx="2001838" cy="619125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9525">
                        <a:solidFill>
                          <a:schemeClr val="folHlink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359991"/>
              </p:ext>
            </p:extLst>
          </p:nvPr>
        </p:nvGraphicFramePr>
        <p:xfrm>
          <a:off x="6105525" y="2133600"/>
          <a:ext cx="1960563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3" name="Equation" r:id="rId12" imgW="1206360" imgH="380880" progId="Equation.DSMT4">
                  <p:embed/>
                </p:oleObj>
              </mc:Choice>
              <mc:Fallback>
                <p:oleObj name="Equation" r:id="rId12" imgW="1206360" imgH="380880" progId="Equation.DSMT4">
                  <p:embed/>
                  <p:pic>
                    <p:nvPicPr>
                      <p:cNvPr id="29709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5525" y="2133600"/>
                        <a:ext cx="1960563" cy="619125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9525">
                        <a:solidFill>
                          <a:schemeClr val="folHlink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10" name="Oval 14"/>
          <p:cNvSpPr>
            <a:spLocks noChangeArrowheads="1"/>
          </p:cNvSpPr>
          <p:nvPr/>
        </p:nvSpPr>
        <p:spPr bwMode="auto">
          <a:xfrm>
            <a:off x="6400800" y="3810000"/>
            <a:ext cx="228600" cy="2286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711" name="Oval 15"/>
          <p:cNvSpPr>
            <a:spLocks noChangeArrowheads="1"/>
          </p:cNvSpPr>
          <p:nvPr/>
        </p:nvSpPr>
        <p:spPr bwMode="auto">
          <a:xfrm>
            <a:off x="2743200" y="4953000"/>
            <a:ext cx="228600" cy="2286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712" name="Oval 16"/>
          <p:cNvSpPr>
            <a:spLocks noChangeArrowheads="1"/>
          </p:cNvSpPr>
          <p:nvPr/>
        </p:nvSpPr>
        <p:spPr bwMode="auto">
          <a:xfrm>
            <a:off x="8229600" y="2743200"/>
            <a:ext cx="228600" cy="2286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ru-RU"/>
              <a:t>vv</a:t>
            </a:r>
            <a:endParaRPr lang="ru-RU" altLang="ru-RU"/>
          </a:p>
        </p:txBody>
      </p:sp>
      <p:sp>
        <p:nvSpPr>
          <p:cNvPr id="29713" name="Oval 17"/>
          <p:cNvSpPr>
            <a:spLocks noChangeArrowheads="1"/>
          </p:cNvSpPr>
          <p:nvPr/>
        </p:nvSpPr>
        <p:spPr bwMode="auto">
          <a:xfrm>
            <a:off x="4343400" y="5791200"/>
            <a:ext cx="228600" cy="2286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9714" name="Oval 18"/>
          <p:cNvSpPr>
            <a:spLocks noChangeArrowheads="1"/>
          </p:cNvSpPr>
          <p:nvPr/>
        </p:nvSpPr>
        <p:spPr bwMode="auto">
          <a:xfrm>
            <a:off x="6934200" y="1676400"/>
            <a:ext cx="228600" cy="228600"/>
          </a:xfrm>
          <a:prstGeom prst="ellipse">
            <a:avLst/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ru-RU" alt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5F45448-4450-49E7-96F3-43C59854B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8026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5DC48E3-ED2A-4C6C-9850-9D7BDE134904}"/>
              </a:ext>
            </a:extLst>
          </p:cNvPr>
          <p:cNvSpPr/>
          <p:nvPr/>
        </p:nvSpPr>
        <p:spPr>
          <a:xfrm>
            <a:off x="2306973" y="1283516"/>
            <a:ext cx="4051882" cy="391765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3BC6B672-BA33-4BF9-A3CA-DD9A66BAB980}"/>
              </a:ext>
            </a:extLst>
          </p:cNvPr>
          <p:cNvSpPr/>
          <p:nvPr/>
        </p:nvSpPr>
        <p:spPr>
          <a:xfrm>
            <a:off x="3004657" y="2280406"/>
            <a:ext cx="218114" cy="2097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E0C2949F-8FCC-49AB-B15B-58CD76E0D2CA}"/>
              </a:ext>
            </a:extLst>
          </p:cNvPr>
          <p:cNvSpPr/>
          <p:nvPr/>
        </p:nvSpPr>
        <p:spPr>
          <a:xfrm>
            <a:off x="5027803" y="3324138"/>
            <a:ext cx="218114" cy="2097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8667B71F-F460-40A2-B41A-8B2F39A43B9B}"/>
              </a:ext>
            </a:extLst>
          </p:cNvPr>
          <p:cNvSpPr/>
          <p:nvPr/>
        </p:nvSpPr>
        <p:spPr>
          <a:xfrm>
            <a:off x="5280871" y="2389463"/>
            <a:ext cx="218114" cy="2097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5FD12495-FF8B-4A44-ADA2-D75E8ED75FBE}"/>
              </a:ext>
            </a:extLst>
          </p:cNvPr>
          <p:cNvSpPr/>
          <p:nvPr/>
        </p:nvSpPr>
        <p:spPr>
          <a:xfrm>
            <a:off x="2896998" y="3053590"/>
            <a:ext cx="218114" cy="2097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6ECB5E7F-6C4B-418F-9789-E8A2F4B64BB9}"/>
              </a:ext>
            </a:extLst>
          </p:cNvPr>
          <p:cNvSpPr/>
          <p:nvPr/>
        </p:nvSpPr>
        <p:spPr>
          <a:xfrm>
            <a:off x="4356682" y="2175544"/>
            <a:ext cx="218114" cy="2097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B4025B26-E550-426C-BA65-3FF28309485E}"/>
              </a:ext>
            </a:extLst>
          </p:cNvPr>
          <p:cNvSpPr/>
          <p:nvPr/>
        </p:nvSpPr>
        <p:spPr>
          <a:xfrm>
            <a:off x="3703739" y="2772561"/>
            <a:ext cx="218114" cy="2097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2D968327-A669-4AEF-973E-C98F290630A1}"/>
              </a:ext>
            </a:extLst>
          </p:cNvPr>
          <p:cNvSpPr/>
          <p:nvPr/>
        </p:nvSpPr>
        <p:spPr>
          <a:xfrm>
            <a:off x="3485625" y="3281490"/>
            <a:ext cx="218114" cy="2097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79509E3F-0726-48CA-93C4-53B3A82A6D54}"/>
              </a:ext>
            </a:extLst>
          </p:cNvPr>
          <p:cNvSpPr/>
          <p:nvPr/>
        </p:nvSpPr>
        <p:spPr>
          <a:xfrm>
            <a:off x="4309144" y="2948728"/>
            <a:ext cx="218114" cy="2097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731F3D7-0E14-4E7E-98C5-A7B0E899DDF0}"/>
              </a:ext>
            </a:extLst>
          </p:cNvPr>
          <p:cNvSpPr/>
          <p:nvPr/>
        </p:nvSpPr>
        <p:spPr>
          <a:xfrm>
            <a:off x="2306974" y="4578984"/>
            <a:ext cx="4051882" cy="6543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C8D0E334-9DBC-49F7-B548-6487DB737CC9}"/>
              </a:ext>
            </a:extLst>
          </p:cNvPr>
          <p:cNvCxnSpPr>
            <a:cxnSpLocks/>
          </p:cNvCxnSpPr>
          <p:nvPr/>
        </p:nvCxnSpPr>
        <p:spPr>
          <a:xfrm>
            <a:off x="1220598" y="1367406"/>
            <a:ext cx="1396767" cy="12317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E7D1750D-8D03-4DF7-B7CE-1CD5AA6F2B2D}"/>
              </a:ext>
            </a:extLst>
          </p:cNvPr>
          <p:cNvSpPr txBox="1"/>
          <p:nvPr/>
        </p:nvSpPr>
        <p:spPr>
          <a:xfrm>
            <a:off x="94874" y="771463"/>
            <a:ext cx="23054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Водяной пар, Т=280 К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010A696-196E-416A-99BB-3290DDAF1A75}"/>
              </a:ext>
            </a:extLst>
          </p:cNvPr>
          <p:cNvSpPr txBox="1"/>
          <p:nvPr/>
        </p:nvSpPr>
        <p:spPr>
          <a:xfrm>
            <a:off x="7042356" y="3600060"/>
            <a:ext cx="1463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Жидкая вода</a:t>
            </a: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1F7CE7C2-ACD4-4CBF-B4E0-EB5746536F49}"/>
              </a:ext>
            </a:extLst>
          </p:cNvPr>
          <p:cNvCxnSpPr/>
          <p:nvPr/>
        </p:nvCxnSpPr>
        <p:spPr>
          <a:xfrm flipH="1">
            <a:off x="6518246" y="4135772"/>
            <a:ext cx="1434517" cy="5620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Объект 18">
            <a:extLst>
              <a:ext uri="{FF2B5EF4-FFF2-40B4-BE49-F238E27FC236}">
                <a16:creationId xmlns:a16="http://schemas.microsoft.com/office/drawing/2014/main" id="{572FCA87-5175-4EC9-85A8-B66F16AE269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8759910"/>
              </p:ext>
            </p:extLst>
          </p:nvPr>
        </p:nvGraphicFramePr>
        <p:xfrm>
          <a:off x="231541" y="3213980"/>
          <a:ext cx="2003425" cy="639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2" name="Equation" r:id="rId3" imgW="2002829" imgH="640103" progId="Equation.DSMT4">
                  <p:embed/>
                </p:oleObj>
              </mc:Choice>
              <mc:Fallback>
                <p:oleObj name="Equation" r:id="rId3" imgW="2002829" imgH="64010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1541" y="3213980"/>
                        <a:ext cx="2003425" cy="6397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66A15E2C-79FA-42F0-81CB-9520AF96DA0D}"/>
              </a:ext>
            </a:extLst>
          </p:cNvPr>
          <p:cNvSpPr txBox="1"/>
          <p:nvPr/>
        </p:nvSpPr>
        <p:spPr>
          <a:xfrm>
            <a:off x="2306973" y="240384"/>
            <a:ext cx="48855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ДВИЖЕНИЕ СИСТЕМЫ к РАВНОВЕСИЮ…..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9FBB4F3-63C9-4250-BE0B-A6F528AB947B}"/>
              </a:ext>
            </a:extLst>
          </p:cNvPr>
          <p:cNvSpPr txBox="1"/>
          <p:nvPr/>
        </p:nvSpPr>
        <p:spPr>
          <a:xfrm>
            <a:off x="2769927" y="5764635"/>
            <a:ext cx="36722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  </a:t>
            </a:r>
            <a:r>
              <a:rPr lang="ru-RU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уменьшаются ……</a:t>
            </a: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48596EEC-2BCD-4EE8-959C-66FAB2751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408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/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2478FDF-4848-4CAE-B92E-819018239660}"/>
              </a:ext>
            </a:extLst>
          </p:cNvPr>
          <p:cNvSpPr txBox="1"/>
          <p:nvPr/>
        </p:nvSpPr>
        <p:spPr>
          <a:xfrm>
            <a:off x="490349" y="1409351"/>
            <a:ext cx="8653651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Сколько координат фазового пространства нужно для описания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микросостояния системы из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неподвижных атомов ?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arenR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arenR" startAt="2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3N</a:t>
            </a:r>
          </a:p>
          <a:p>
            <a:pPr marL="457200" indent="-457200">
              <a:buAutoNum type="arabicParenR" startAt="2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arenR" startAt="2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3N +f   (f 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описания колебаний и вращений)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arenR" startAt="2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arenR" startAt="2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 +f    (f –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описания электронных и ядерных движений)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arenR" startAt="2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arenR" startAt="2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N!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146FAC-0122-4A9A-8985-845FBA94E5C4}"/>
              </a:ext>
            </a:extLst>
          </p:cNvPr>
          <p:cNvSpPr txBox="1"/>
          <p:nvPr/>
        </p:nvSpPr>
        <p:spPr>
          <a:xfrm>
            <a:off x="7269439" y="462669"/>
            <a:ext cx="1684757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№2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65226884-3EF0-4BB6-9B04-56A462162FE6}"/>
              </a:ext>
            </a:extLst>
          </p:cNvPr>
          <p:cNvCxnSpPr/>
          <p:nvPr/>
        </p:nvCxnSpPr>
        <p:spPr>
          <a:xfrm>
            <a:off x="612396" y="3733102"/>
            <a:ext cx="5318621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0549027-A2A5-4317-AD3B-F3ECAA5F75E9}"/>
              </a:ext>
            </a:extLst>
          </p:cNvPr>
          <p:cNvCxnSpPr/>
          <p:nvPr/>
        </p:nvCxnSpPr>
        <p:spPr>
          <a:xfrm>
            <a:off x="612396" y="5176010"/>
            <a:ext cx="5318621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5120FD8-68E5-4115-A0E3-398E10507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5500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0D95C0E-D32A-43EE-876A-C4A4FB1EC36A}"/>
              </a:ext>
            </a:extLst>
          </p:cNvPr>
          <p:cNvSpPr txBox="1"/>
          <p:nvPr/>
        </p:nvSpPr>
        <p:spPr>
          <a:xfrm>
            <a:off x="1411788" y="0"/>
            <a:ext cx="55766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Найдите правильные утверждения: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0CA4C6E-5264-45DF-9F10-4E2F2DCB02EE}"/>
              </a:ext>
            </a:extLst>
          </p:cNvPr>
          <p:cNvSpPr txBox="1"/>
          <p:nvPr/>
        </p:nvSpPr>
        <p:spPr>
          <a:xfrm>
            <a:off x="7361718" y="799665"/>
            <a:ext cx="1684757" cy="461665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№3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45CC148-853E-4C3C-8AC3-303BF236247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43038" y="757238"/>
          <a:ext cx="5508625" cy="581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0" name="Equation" r:id="rId3" imgW="3213000" imgH="3403440" progId="Equation.DSMT4">
                  <p:embed/>
                </p:oleObj>
              </mc:Choice>
              <mc:Fallback>
                <p:oleObj name="Equation" r:id="rId3" imgW="3213000" imgH="3403440" progId="Equation.DSMT4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D45CC148-853E-4C3C-8AC3-303BF23624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43038" y="757238"/>
                        <a:ext cx="5508625" cy="5813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4AE59AFB-A796-4EFA-8150-2A72D446E0A5}"/>
              </a:ext>
            </a:extLst>
          </p:cNvPr>
          <p:cNvCxnSpPr/>
          <p:nvPr/>
        </p:nvCxnSpPr>
        <p:spPr>
          <a:xfrm>
            <a:off x="989901" y="1535184"/>
            <a:ext cx="5318621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5CA81148-4B77-47BE-ACD0-B6C4903A178A}"/>
              </a:ext>
            </a:extLst>
          </p:cNvPr>
          <p:cNvCxnSpPr/>
          <p:nvPr/>
        </p:nvCxnSpPr>
        <p:spPr>
          <a:xfrm>
            <a:off x="1266738" y="5444458"/>
            <a:ext cx="5318621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E09B2835-5107-469E-9347-078946EBAE66}"/>
              </a:ext>
            </a:extLst>
          </p:cNvPr>
          <p:cNvCxnSpPr/>
          <p:nvPr/>
        </p:nvCxnSpPr>
        <p:spPr>
          <a:xfrm>
            <a:off x="1459685" y="6191079"/>
            <a:ext cx="5318621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3EC3A44C-EF46-415B-A892-27E522AB2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0731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C063AF-766E-4E6A-9AE0-20D72484E932}"/>
              </a:ext>
            </a:extLst>
          </p:cNvPr>
          <p:cNvSpPr txBox="1"/>
          <p:nvPr/>
        </p:nvSpPr>
        <p:spPr>
          <a:xfrm>
            <a:off x="613191" y="63879"/>
            <a:ext cx="7796493" cy="57554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Свойства плотности вероятности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вероятности в фазовом пространстве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растет с ростом энергии микросостояния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 startAt="2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вероятности всегда меньше единицы</a:t>
            </a:r>
          </a:p>
          <a:p>
            <a:pPr marL="514350" indent="-514350">
              <a:buAutoNum type="arabicPeriod" startAt="2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 startAt="2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Вероятность попасть в любое микросостояние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меньше или равно единице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 startAt="4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системы может быть только одно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макросостояние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 микросостояний.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rabicPeriod" startAt="5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Число микросостояний больше или равно числу 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макросостояний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A1965E-CADF-4AC7-8EDF-497A90C08F02}"/>
              </a:ext>
            </a:extLst>
          </p:cNvPr>
          <p:cNvSpPr txBox="1"/>
          <p:nvPr/>
        </p:nvSpPr>
        <p:spPr>
          <a:xfrm>
            <a:off x="6572353" y="279614"/>
            <a:ext cx="1736373" cy="461665"/>
          </a:xfrm>
          <a:prstGeom prst="rect">
            <a:avLst/>
          </a:prstGeom>
          <a:solidFill>
            <a:srgbClr val="FF6600">
              <a:alpha val="59000"/>
            </a:srgbClr>
          </a:solidFill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+mn-lt"/>
              </a:rPr>
              <a:t>Вопрос № 4</a:t>
            </a: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8EAC73F0-AE22-48A6-AEA9-74EB28D9777D}"/>
              </a:ext>
            </a:extLst>
          </p:cNvPr>
          <p:cNvCxnSpPr/>
          <p:nvPr/>
        </p:nvCxnSpPr>
        <p:spPr>
          <a:xfrm>
            <a:off x="1015068" y="5394124"/>
            <a:ext cx="5318621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C48807ED-AF36-459D-9030-26BAF736D31B}"/>
              </a:ext>
            </a:extLst>
          </p:cNvPr>
          <p:cNvCxnSpPr/>
          <p:nvPr/>
        </p:nvCxnSpPr>
        <p:spPr>
          <a:xfrm>
            <a:off x="872455" y="3531766"/>
            <a:ext cx="5318621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E71D871-44D0-4334-9A16-6B84F1E3C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0675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1C063AF-766E-4E6A-9AE0-20D72484E932}"/>
              </a:ext>
            </a:extLst>
          </p:cNvPr>
          <p:cNvSpPr txBox="1"/>
          <p:nvPr/>
        </p:nvSpPr>
        <p:spPr>
          <a:xfrm>
            <a:off x="675489" y="281770"/>
            <a:ext cx="50103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Какая из формул – правильная?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A1965E-CADF-4AC7-8EDF-497A90C08F02}"/>
              </a:ext>
            </a:extLst>
          </p:cNvPr>
          <p:cNvSpPr txBox="1"/>
          <p:nvPr/>
        </p:nvSpPr>
        <p:spPr>
          <a:xfrm>
            <a:off x="6827535" y="804990"/>
            <a:ext cx="1667444" cy="461665"/>
          </a:xfrm>
          <a:prstGeom prst="rect">
            <a:avLst/>
          </a:prstGeom>
          <a:solidFill>
            <a:srgbClr val="FF6600">
              <a:alpha val="59000"/>
            </a:srgbClr>
          </a:solidFill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+mn-lt"/>
              </a:rPr>
              <a:t>Вопрос №5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7604FE-15CD-4AB8-850D-386B1632E01D}"/>
              </a:ext>
            </a:extLst>
          </p:cNvPr>
          <p:cNvSpPr txBox="1"/>
          <p:nvPr/>
        </p:nvSpPr>
        <p:spPr>
          <a:xfrm>
            <a:off x="675489" y="2546425"/>
            <a:ext cx="1847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455EF5D3-3F59-49CA-8C0B-AEC20C7A67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06443" y="1676075"/>
          <a:ext cx="1908311" cy="913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0" name="Equation" r:id="rId3" imgW="901440" imgH="431640" progId="Equation.DSMT4">
                  <p:embed/>
                </p:oleObj>
              </mc:Choice>
              <mc:Fallback>
                <p:oleObj name="Equation" r:id="rId3" imgW="901440" imgH="431640" progId="Equation.DSMT4">
                  <p:embed/>
                  <p:pic>
                    <p:nvPicPr>
                      <p:cNvPr id="5" name="Объект 4">
                        <a:extLst>
                          <a:ext uri="{FF2B5EF4-FFF2-40B4-BE49-F238E27FC236}">
                            <a16:creationId xmlns:a16="http://schemas.microsoft.com/office/drawing/2014/main" id="{455EF5D3-3F59-49CA-8C0B-AEC20C7A67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6443" y="1676075"/>
                        <a:ext cx="1908311" cy="9138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CCC273BE-7CF1-4C1B-902A-A25C05C231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06850" y="1676400"/>
          <a:ext cx="2767013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1" name="Equation" r:id="rId5" imgW="1498320" imgH="431640" progId="Equation.DSMT4">
                  <p:embed/>
                </p:oleObj>
              </mc:Choice>
              <mc:Fallback>
                <p:oleObj name="Equation" r:id="rId5" imgW="1498320" imgH="431640" progId="Equation.DSMT4">
                  <p:embed/>
                  <p:pic>
                    <p:nvPicPr>
                      <p:cNvPr id="6" name="Объект 5">
                        <a:extLst>
                          <a:ext uri="{FF2B5EF4-FFF2-40B4-BE49-F238E27FC236}">
                            <a16:creationId xmlns:a16="http://schemas.microsoft.com/office/drawing/2014/main" id="{CCC273BE-7CF1-4C1B-902A-A25C05C231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06850" y="1676400"/>
                        <a:ext cx="2767013" cy="796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20E4098A-133E-4671-8666-5C81378F46D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7854" y="2961923"/>
          <a:ext cx="3177339" cy="830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" name="Equation" r:id="rId7" imgW="1650960" imgH="431640" progId="Equation.DSMT4">
                  <p:embed/>
                </p:oleObj>
              </mc:Choice>
              <mc:Fallback>
                <p:oleObj name="Equation" r:id="rId7" imgW="1650960" imgH="431640" progId="Equation.DSMT4">
                  <p:embed/>
                  <p:pic>
                    <p:nvPicPr>
                      <p:cNvPr id="7" name="Объект 6">
                        <a:extLst>
                          <a:ext uri="{FF2B5EF4-FFF2-40B4-BE49-F238E27FC236}">
                            <a16:creationId xmlns:a16="http://schemas.microsoft.com/office/drawing/2014/main" id="{20E4098A-133E-4671-8666-5C81378F46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7854" y="2961923"/>
                        <a:ext cx="3177339" cy="8309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B9FA84F9-02E7-42A5-BBE4-0670A07577C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81050" y="3994150"/>
          <a:ext cx="1851025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3" name="Equation" r:id="rId9" imgW="901440" imgH="495000" progId="Equation.DSMT4">
                  <p:embed/>
                </p:oleObj>
              </mc:Choice>
              <mc:Fallback>
                <p:oleObj name="Equation" r:id="rId9" imgW="901440" imgH="495000" progId="Equation.DSMT4">
                  <p:embed/>
                  <p:pic>
                    <p:nvPicPr>
                      <p:cNvPr id="9" name="Объект 8">
                        <a:extLst>
                          <a:ext uri="{FF2B5EF4-FFF2-40B4-BE49-F238E27FC236}">
                            <a16:creationId xmlns:a16="http://schemas.microsoft.com/office/drawing/2014/main" id="{B9FA84F9-02E7-42A5-BBE4-0670A07577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81050" y="3994150"/>
                        <a:ext cx="1851025" cy="1017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13914ECD-DB0E-46EB-8F5B-FB306881F22C}"/>
              </a:ext>
            </a:extLst>
          </p:cNvPr>
          <p:cNvSpPr txBox="1"/>
          <p:nvPr/>
        </p:nvSpPr>
        <p:spPr>
          <a:xfrm>
            <a:off x="1095153" y="5667153"/>
            <a:ext cx="5742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  - полный объем фазового пространства </a:t>
            </a: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7FADBDB2-E1AF-4981-8188-6CAA8E56DD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05338" y="2982913"/>
          <a:ext cx="2233612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4" name="Equation" r:id="rId11" imgW="1333440" imgH="431640" progId="Equation.DSMT4">
                  <p:embed/>
                </p:oleObj>
              </mc:Choice>
              <mc:Fallback>
                <p:oleObj name="Equation" r:id="rId11" imgW="1333440" imgH="431640" progId="Equation.DSMT4">
                  <p:embed/>
                  <p:pic>
                    <p:nvPicPr>
                      <p:cNvPr id="12" name="Объект 11">
                        <a:extLst>
                          <a:ext uri="{FF2B5EF4-FFF2-40B4-BE49-F238E27FC236}">
                            <a16:creationId xmlns:a16="http://schemas.microsoft.com/office/drawing/2014/main" id="{7FADBDB2-E1AF-4981-8188-6CAA8E56DD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605338" y="2982913"/>
                        <a:ext cx="2233612" cy="72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0CCFFF0F-5900-4643-BF64-461FFE97764F}"/>
              </a:ext>
            </a:extLst>
          </p:cNvPr>
          <p:cNvCxnSpPr>
            <a:cxnSpLocks/>
          </p:cNvCxnSpPr>
          <p:nvPr/>
        </p:nvCxnSpPr>
        <p:spPr>
          <a:xfrm>
            <a:off x="612396" y="3791825"/>
            <a:ext cx="3171039" cy="0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B6092049-8C8C-4EFF-8BAC-CE77A1FFC634}"/>
              </a:ext>
            </a:extLst>
          </p:cNvPr>
          <p:cNvCxnSpPr>
            <a:cxnSpLocks/>
          </p:cNvCxnSpPr>
          <p:nvPr/>
        </p:nvCxnSpPr>
        <p:spPr>
          <a:xfrm flipV="1">
            <a:off x="4228051" y="3714081"/>
            <a:ext cx="2592730" cy="25168"/>
          </a:xfrm>
          <a:prstGeom prst="line">
            <a:avLst/>
          </a:prstGeom>
          <a:ln w="381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07D0748A-8577-46B3-B493-C5C891F75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771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4FE170-52E0-4DFD-95D3-05C3148F8808}"/>
              </a:ext>
            </a:extLst>
          </p:cNvPr>
          <p:cNvSpPr txBox="1"/>
          <p:nvPr/>
        </p:nvSpPr>
        <p:spPr>
          <a:xfrm>
            <a:off x="1000573" y="1996580"/>
            <a:ext cx="71428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КАНОНИЧЕСКИЙ АНСАМБЛЬ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и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ТЕРМОДИНАМИЧЕСКИЕ ФУНКЦИИ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E938856-DEB1-47BD-B3BE-5CECD183E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11304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Text Box 2"/>
          <p:cNvSpPr txBox="1">
            <a:spLocks noChangeArrowheads="1"/>
          </p:cNvSpPr>
          <p:nvPr/>
        </p:nvSpPr>
        <p:spPr bwMode="auto">
          <a:xfrm>
            <a:off x="533400" y="0"/>
            <a:ext cx="184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altLang="ru-RU" sz="3600"/>
          </a:p>
        </p:txBody>
      </p:sp>
      <p:sp>
        <p:nvSpPr>
          <p:cNvPr id="157699" name="Text Box 3"/>
          <p:cNvSpPr txBox="1">
            <a:spLocks noChangeArrowheads="1"/>
          </p:cNvSpPr>
          <p:nvPr/>
        </p:nvSpPr>
        <p:spPr bwMode="auto">
          <a:xfrm>
            <a:off x="1331640" y="179685"/>
            <a:ext cx="4779001" cy="52322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Каноническое</a:t>
            </a:r>
            <a:r>
              <a:rPr lang="ru-RU" altLang="ru-RU" sz="2800" dirty="0">
                <a:latin typeface="+mn-lt"/>
              </a:rPr>
              <a:t> распределение</a:t>
            </a:r>
          </a:p>
        </p:txBody>
      </p:sp>
      <p:sp>
        <p:nvSpPr>
          <p:cNvPr id="157701" name="Text Box 5"/>
          <p:cNvSpPr txBox="1">
            <a:spLocks noChangeArrowheads="1"/>
          </p:cNvSpPr>
          <p:nvPr/>
        </p:nvSpPr>
        <p:spPr bwMode="auto">
          <a:xfrm>
            <a:off x="323528" y="5157192"/>
            <a:ext cx="7924800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 dirty="0"/>
              <a:t>…служит основой для установления связей с термодинамикой.             У. Гиббс</a:t>
            </a:r>
          </a:p>
        </p:txBody>
      </p:sp>
      <p:pic>
        <p:nvPicPr>
          <p:cNvPr id="157702" name="Picture 6" descr="gibb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488" y="908050"/>
            <a:ext cx="1928812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08AA27E0-EE20-495C-B189-46F50FD14B1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558918"/>
              </p:ext>
            </p:extLst>
          </p:nvPr>
        </p:nvGraphicFramePr>
        <p:xfrm>
          <a:off x="855663" y="1408113"/>
          <a:ext cx="5402262" cy="132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40" name="Equation" r:id="rId4" imgW="2336760" imgH="571320" progId="Equation.DSMT4">
                  <p:embed/>
                </p:oleObj>
              </mc:Choice>
              <mc:Fallback>
                <p:oleObj name="Equation" r:id="rId4" imgW="2336760" imgH="571320" progId="Equation.DSMT4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id="{08AA27E0-EE20-495C-B189-46F50FD14B1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55663" y="1408113"/>
                        <a:ext cx="5402262" cy="1320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03178139-54D0-46A8-BF7E-040161A10254}"/>
              </a:ext>
            </a:extLst>
          </p:cNvPr>
          <p:cNvSpPr txBox="1"/>
          <p:nvPr/>
        </p:nvSpPr>
        <p:spPr>
          <a:xfrm>
            <a:off x="319915" y="4119744"/>
            <a:ext cx="8051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Система с </a:t>
            </a:r>
            <a:r>
              <a:rPr lang="ru-RU" i="1" dirty="0"/>
              <a:t>разной</a:t>
            </a:r>
            <a:r>
              <a:rPr lang="ru-RU" dirty="0"/>
              <a:t> энергией в </a:t>
            </a:r>
            <a:r>
              <a:rPr lang="ru-RU" i="1" dirty="0"/>
              <a:t>разных</a:t>
            </a:r>
            <a:r>
              <a:rPr lang="ru-RU" dirty="0"/>
              <a:t> микросостояниях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A1BE0EC-CA36-47B1-8401-0EE6CB0A7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12</a:t>
            </a:fld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вал 2">
            <a:extLst>
              <a:ext uri="{FF2B5EF4-FFF2-40B4-BE49-F238E27FC236}">
                <a16:creationId xmlns:a16="http://schemas.microsoft.com/office/drawing/2014/main" id="{D0F2034B-A382-47D9-9979-157D98B7C346}"/>
              </a:ext>
            </a:extLst>
          </p:cNvPr>
          <p:cNvSpPr/>
          <p:nvPr/>
        </p:nvSpPr>
        <p:spPr>
          <a:xfrm>
            <a:off x="1115616" y="1484784"/>
            <a:ext cx="7344816" cy="3816424"/>
          </a:xfrm>
          <a:prstGeom prst="ellipse">
            <a:avLst/>
          </a:prstGeom>
          <a:solidFill>
            <a:srgbClr val="EEBCD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B65239CD-CCA9-4BB4-87C0-D22E179090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4120720"/>
              </p:ext>
            </p:extLst>
          </p:nvPr>
        </p:nvGraphicFramePr>
        <p:xfrm>
          <a:off x="1971675" y="2781300"/>
          <a:ext cx="6299200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64" name="Equation" r:id="rId3" imgW="1587240" imgH="253800" progId="Equation.DSMT4">
                  <p:embed/>
                </p:oleObj>
              </mc:Choice>
              <mc:Fallback>
                <p:oleObj name="Equation" r:id="rId3" imgW="1587240" imgH="253800" progId="Equation.DSMT4">
                  <p:embed/>
                  <p:pic>
                    <p:nvPicPr>
                      <p:cNvPr id="9" name="Объект 8">
                        <a:extLst>
                          <a:ext uri="{FF2B5EF4-FFF2-40B4-BE49-F238E27FC236}">
                            <a16:creationId xmlns:a16="http://schemas.microsoft.com/office/drawing/2014/main" id="{B65239CD-CCA9-4BB4-87C0-D22E179090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71675" y="2781300"/>
                        <a:ext cx="6299200" cy="10080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3A8AA1F-1E08-48B5-A161-8AF8C6292E38}"/>
              </a:ext>
            </a:extLst>
          </p:cNvPr>
          <p:cNvSpPr txBox="1"/>
          <p:nvPr/>
        </p:nvSpPr>
        <p:spPr>
          <a:xfrm>
            <a:off x="2373681" y="318349"/>
            <a:ext cx="39080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Канонический ансамбль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1278EF-20BC-488B-BFF1-846E9EDCA442}"/>
              </a:ext>
            </a:extLst>
          </p:cNvPr>
          <p:cNvSpPr txBox="1"/>
          <p:nvPr/>
        </p:nvSpPr>
        <p:spPr>
          <a:xfrm>
            <a:off x="899592" y="5944423"/>
            <a:ext cx="34281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Фазовое пространство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24722250-C4E9-4F9A-A008-DAA5B585EDF0}"/>
              </a:ext>
            </a:extLst>
          </p:cNvPr>
          <p:cNvCxnSpPr/>
          <p:nvPr/>
        </p:nvCxnSpPr>
        <p:spPr>
          <a:xfrm flipV="1">
            <a:off x="2411760" y="5301207"/>
            <a:ext cx="619290" cy="56854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1105B08C-D4D0-4BDD-AD76-E27A16B3D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6450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Freeform 2"/>
          <p:cNvSpPr>
            <a:spLocks/>
          </p:cNvSpPr>
          <p:nvPr/>
        </p:nvSpPr>
        <p:spPr bwMode="auto">
          <a:xfrm>
            <a:off x="1041401" y="2075517"/>
            <a:ext cx="4635500" cy="3972769"/>
          </a:xfrm>
          <a:custGeom>
            <a:avLst/>
            <a:gdLst>
              <a:gd name="T0" fmla="*/ 536 w 3552"/>
              <a:gd name="T1" fmla="*/ 256 h 3656"/>
              <a:gd name="T2" fmla="*/ 104 w 3552"/>
              <a:gd name="T3" fmla="*/ 1072 h 3656"/>
              <a:gd name="T4" fmla="*/ 152 w 3552"/>
              <a:gd name="T5" fmla="*/ 2320 h 3656"/>
              <a:gd name="T6" fmla="*/ 1016 w 3552"/>
              <a:gd name="T7" fmla="*/ 3328 h 3656"/>
              <a:gd name="T8" fmla="*/ 3176 w 3552"/>
              <a:gd name="T9" fmla="*/ 3184 h 3656"/>
              <a:gd name="T10" fmla="*/ 3272 w 3552"/>
              <a:gd name="T11" fmla="*/ 496 h 3656"/>
              <a:gd name="T12" fmla="*/ 1640 w 3552"/>
              <a:gd name="T13" fmla="*/ 208 h 3656"/>
              <a:gd name="T14" fmla="*/ 536 w 3552"/>
              <a:gd name="T15" fmla="*/ 256 h 3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52" h="3656">
                <a:moveTo>
                  <a:pt x="536" y="256"/>
                </a:moveTo>
                <a:cubicBezTo>
                  <a:pt x="280" y="400"/>
                  <a:pt x="168" y="728"/>
                  <a:pt x="104" y="1072"/>
                </a:cubicBezTo>
                <a:cubicBezTo>
                  <a:pt x="40" y="1416"/>
                  <a:pt x="0" y="1944"/>
                  <a:pt x="152" y="2320"/>
                </a:cubicBezTo>
                <a:cubicBezTo>
                  <a:pt x="304" y="2696"/>
                  <a:pt x="512" y="3184"/>
                  <a:pt x="1016" y="3328"/>
                </a:cubicBezTo>
                <a:cubicBezTo>
                  <a:pt x="1520" y="3472"/>
                  <a:pt x="2800" y="3656"/>
                  <a:pt x="3176" y="3184"/>
                </a:cubicBezTo>
                <a:cubicBezTo>
                  <a:pt x="3552" y="2712"/>
                  <a:pt x="3528" y="992"/>
                  <a:pt x="3272" y="496"/>
                </a:cubicBezTo>
                <a:cubicBezTo>
                  <a:pt x="3016" y="0"/>
                  <a:pt x="2096" y="248"/>
                  <a:pt x="1640" y="208"/>
                </a:cubicBezTo>
                <a:cubicBezTo>
                  <a:pt x="1184" y="168"/>
                  <a:pt x="792" y="112"/>
                  <a:pt x="536" y="256"/>
                </a:cubicBezTo>
                <a:close/>
              </a:path>
            </a:pathLst>
          </a:custGeom>
          <a:solidFill>
            <a:srgbClr val="EEBCD7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8487" name="Line 7"/>
          <p:cNvSpPr>
            <a:spLocks noChangeShapeType="1"/>
          </p:cNvSpPr>
          <p:nvPr/>
        </p:nvSpPr>
        <p:spPr bwMode="auto">
          <a:xfrm>
            <a:off x="5049357" y="2351830"/>
            <a:ext cx="0" cy="3327517"/>
          </a:xfrm>
          <a:prstGeom prst="line">
            <a:avLst/>
          </a:prstGeom>
          <a:noFill/>
          <a:ln w="25400">
            <a:solidFill>
              <a:schemeClr val="tx1">
                <a:alpha val="77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90" name="Line 10"/>
          <p:cNvSpPr>
            <a:spLocks noChangeShapeType="1"/>
          </p:cNvSpPr>
          <p:nvPr/>
        </p:nvSpPr>
        <p:spPr bwMode="auto">
          <a:xfrm>
            <a:off x="1249959" y="2895599"/>
            <a:ext cx="4160939" cy="6991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94" name="Line 14"/>
          <p:cNvSpPr>
            <a:spLocks noChangeShapeType="1"/>
          </p:cNvSpPr>
          <p:nvPr/>
        </p:nvSpPr>
        <p:spPr bwMode="auto">
          <a:xfrm flipH="1">
            <a:off x="4780677" y="4095578"/>
            <a:ext cx="2224557" cy="831206"/>
          </a:xfrm>
          <a:prstGeom prst="line">
            <a:avLst/>
          </a:prstGeom>
          <a:noFill/>
          <a:ln w="603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148496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0194151"/>
              </p:ext>
            </p:extLst>
          </p:nvPr>
        </p:nvGraphicFramePr>
        <p:xfrm>
          <a:off x="7186613" y="3860800"/>
          <a:ext cx="1189037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1" name="Equation" r:id="rId4" imgW="622080" imgH="266400" progId="Equation.DSMT4">
                  <p:embed/>
                </p:oleObj>
              </mc:Choice>
              <mc:Fallback>
                <p:oleObj name="Equation" r:id="rId4" imgW="622080" imgH="266400" progId="Equation.DSMT4">
                  <p:embed/>
                  <p:pic>
                    <p:nvPicPr>
                      <p:cNvPr id="148496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6613" y="3860800"/>
                        <a:ext cx="1189037" cy="509588"/>
                      </a:xfrm>
                      <a:prstGeom prst="rect">
                        <a:avLst/>
                      </a:prstGeom>
                      <a:noFill/>
                      <a:ln w="476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8497" name="Text Box 17"/>
          <p:cNvSpPr txBox="1">
            <a:spLocks noChangeArrowheads="1"/>
          </p:cNvSpPr>
          <p:nvPr/>
        </p:nvSpPr>
        <p:spPr bwMode="auto">
          <a:xfrm>
            <a:off x="956319" y="120654"/>
            <a:ext cx="714744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Квазиклассический канонический ансамбль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02358" y="6080386"/>
            <a:ext cx="5602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+mj-lt"/>
              </a:rPr>
              <a:t>Все микросостояния внутри клетки – одинаковы!</a:t>
            </a:r>
          </a:p>
        </p:txBody>
      </p:sp>
      <p:sp>
        <p:nvSpPr>
          <p:cNvPr id="19" name="Line 7">
            <a:extLst>
              <a:ext uri="{FF2B5EF4-FFF2-40B4-BE49-F238E27FC236}">
                <a16:creationId xmlns:a16="http://schemas.microsoft.com/office/drawing/2014/main" id="{5AE7DA50-D962-4A37-8B11-D32B7F1A5B1C}"/>
              </a:ext>
            </a:extLst>
          </p:cNvPr>
          <p:cNvSpPr>
            <a:spLocks noChangeShapeType="1"/>
          </p:cNvSpPr>
          <p:nvPr/>
        </p:nvSpPr>
        <p:spPr bwMode="auto">
          <a:xfrm>
            <a:off x="1711933" y="2370006"/>
            <a:ext cx="0" cy="3327517"/>
          </a:xfrm>
          <a:prstGeom prst="line">
            <a:avLst/>
          </a:prstGeom>
          <a:noFill/>
          <a:ln w="25400">
            <a:solidFill>
              <a:schemeClr val="tx1">
                <a:alpha val="77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" name="Line 7">
            <a:extLst>
              <a:ext uri="{FF2B5EF4-FFF2-40B4-BE49-F238E27FC236}">
                <a16:creationId xmlns:a16="http://schemas.microsoft.com/office/drawing/2014/main" id="{F07730F7-6F2F-41B1-90BF-A9ABC3ADC08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30031" y="2312681"/>
            <a:ext cx="0" cy="3327517"/>
          </a:xfrm>
          <a:prstGeom prst="line">
            <a:avLst/>
          </a:prstGeom>
          <a:noFill/>
          <a:ln w="25400">
            <a:solidFill>
              <a:schemeClr val="tx1">
                <a:alpha val="77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" name="Line 7">
            <a:extLst>
              <a:ext uri="{FF2B5EF4-FFF2-40B4-BE49-F238E27FC236}">
                <a16:creationId xmlns:a16="http://schemas.microsoft.com/office/drawing/2014/main" id="{685C134A-B017-41CB-83F2-91EEA12B2C5E}"/>
              </a:ext>
            </a:extLst>
          </p:cNvPr>
          <p:cNvSpPr>
            <a:spLocks noChangeShapeType="1"/>
          </p:cNvSpPr>
          <p:nvPr/>
        </p:nvSpPr>
        <p:spPr bwMode="auto">
          <a:xfrm>
            <a:off x="2399831" y="2252560"/>
            <a:ext cx="0" cy="3327517"/>
          </a:xfrm>
          <a:prstGeom prst="line">
            <a:avLst/>
          </a:prstGeom>
          <a:noFill/>
          <a:ln w="25400">
            <a:solidFill>
              <a:schemeClr val="tx1">
                <a:alpha val="77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" name="Line 7">
            <a:extLst>
              <a:ext uri="{FF2B5EF4-FFF2-40B4-BE49-F238E27FC236}">
                <a16:creationId xmlns:a16="http://schemas.microsoft.com/office/drawing/2014/main" id="{1C46D53C-299A-4378-B0B1-EB65A862BAC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2287" y="2370006"/>
            <a:ext cx="0" cy="3327517"/>
          </a:xfrm>
          <a:prstGeom prst="line">
            <a:avLst/>
          </a:prstGeom>
          <a:noFill/>
          <a:ln w="25400">
            <a:solidFill>
              <a:schemeClr val="tx1">
                <a:alpha val="77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" name="Line 10">
            <a:extLst>
              <a:ext uri="{FF2B5EF4-FFF2-40B4-BE49-F238E27FC236}">
                <a16:creationId xmlns:a16="http://schemas.microsoft.com/office/drawing/2014/main" id="{116A2740-191F-4BF0-B0D2-435AB56217A1}"/>
              </a:ext>
            </a:extLst>
          </p:cNvPr>
          <p:cNvSpPr>
            <a:spLocks noChangeShapeType="1"/>
          </p:cNvSpPr>
          <p:nvPr/>
        </p:nvSpPr>
        <p:spPr bwMode="auto">
          <a:xfrm>
            <a:off x="1220947" y="4566142"/>
            <a:ext cx="4160939" cy="6991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" name="Line 10">
            <a:extLst>
              <a:ext uri="{FF2B5EF4-FFF2-40B4-BE49-F238E27FC236}">
                <a16:creationId xmlns:a16="http://schemas.microsoft.com/office/drawing/2014/main" id="{E1351F7F-EF9A-481A-8B38-69292FAEA11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2358" y="3798292"/>
            <a:ext cx="4160939" cy="6991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" name="Line 10">
            <a:extLst>
              <a:ext uri="{FF2B5EF4-FFF2-40B4-BE49-F238E27FC236}">
                <a16:creationId xmlns:a16="http://schemas.microsoft.com/office/drawing/2014/main" id="{9682AA22-1FD4-407F-9874-DBF568A93CF7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6799" y="5236926"/>
            <a:ext cx="3855087" cy="57927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468A0F7C-08A2-4165-8CEB-7658228BA2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6823008"/>
              </p:ext>
            </p:extLst>
          </p:nvPr>
        </p:nvGraphicFramePr>
        <p:xfrm>
          <a:off x="625475" y="1077913"/>
          <a:ext cx="7669213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22" name="Equation" r:id="rId6" imgW="5029200" imgH="469800" progId="Equation.DSMT4">
                  <p:embed/>
                </p:oleObj>
              </mc:Choice>
              <mc:Fallback>
                <p:oleObj name="Equation" r:id="rId6" imgW="5029200" imgH="469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25475" y="1077913"/>
                        <a:ext cx="7669213" cy="717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2A689D1-7BB3-4CE5-98EE-235A52DE6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752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88EF2AC-493D-4E87-AE42-6B96039F920C}"/>
              </a:ext>
            </a:extLst>
          </p:cNvPr>
          <p:cNvSpPr txBox="1"/>
          <p:nvPr/>
        </p:nvSpPr>
        <p:spPr>
          <a:xfrm>
            <a:off x="1169581" y="712381"/>
            <a:ext cx="72011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ОТКУДА ВЗЯЛСЯ КАНОНИЧЕСКИЙ АНСАМБЛЬ?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9C66CD-E678-4290-8195-C308DD3C5B62}"/>
              </a:ext>
            </a:extLst>
          </p:cNvPr>
          <p:cNvSpPr txBox="1"/>
          <p:nvPr/>
        </p:nvSpPr>
        <p:spPr>
          <a:xfrm>
            <a:off x="192788" y="2222204"/>
            <a:ext cx="846616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arenR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Гиббс сказал:  «Он …… служит основой для установления 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связей с термодинамикой». </a:t>
            </a: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FCF0E8-20C7-43E1-9A19-7DC93BEC2634}"/>
              </a:ext>
            </a:extLst>
          </p:cNvPr>
          <p:cNvSpPr txBox="1"/>
          <p:nvPr/>
        </p:nvSpPr>
        <p:spPr>
          <a:xfrm>
            <a:off x="192788" y="3059668"/>
            <a:ext cx="45096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   Мы вывели его из условия</a:t>
            </a:r>
            <a:r>
              <a:rPr lang="ru-RU" dirty="0"/>
              <a:t>:    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D847E7DB-D4BB-479F-807E-3ED0AC5A47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83471" y="3893479"/>
          <a:ext cx="5977058" cy="4946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0" name="Equation" r:id="rId3" imgW="3682800" imgH="304560" progId="Equation.DSMT4">
                  <p:embed/>
                </p:oleObj>
              </mc:Choice>
              <mc:Fallback>
                <p:oleObj name="Equation" r:id="rId3" imgW="3682800" imgH="304560" progId="Equation.DSMT4">
                  <p:embed/>
                  <p:pic>
                    <p:nvPicPr>
                      <p:cNvPr id="6" name="Объект 5">
                        <a:extLst>
                          <a:ext uri="{FF2B5EF4-FFF2-40B4-BE49-F238E27FC236}">
                            <a16:creationId xmlns:a16="http://schemas.microsoft.com/office/drawing/2014/main" id="{D847E7DB-D4BB-479F-807E-3ED0AC5A479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3471" y="3893479"/>
                        <a:ext cx="5977058" cy="4946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46F422DC-35CD-43D6-989A-0AA682230BF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52575" y="1312863"/>
          <a:ext cx="567055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61" name="Equation" r:id="rId5" imgW="3809880" imgH="266400" progId="Equation.DSMT4">
                  <p:embed/>
                </p:oleObj>
              </mc:Choice>
              <mc:Fallback>
                <p:oleObj name="Equation" r:id="rId5" imgW="3809880" imgH="266400" progId="Equation.DSMT4">
                  <p:embed/>
                  <p:pic>
                    <p:nvPicPr>
                      <p:cNvPr id="8" name="Объект 7">
                        <a:extLst>
                          <a:ext uri="{FF2B5EF4-FFF2-40B4-BE49-F238E27FC236}">
                            <a16:creationId xmlns:a16="http://schemas.microsoft.com/office/drawing/2014/main" id="{46F422DC-35CD-43D6-989A-0AA682230BF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52575" y="1312863"/>
                        <a:ext cx="5670550" cy="396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D9A2ADE-B6B4-426D-9CC7-432387C2A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6233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9E3FF3-6FB0-4436-B27C-2D6AA23A35D3}"/>
              </a:ext>
            </a:extLst>
          </p:cNvPr>
          <p:cNvSpPr txBox="1"/>
          <p:nvPr/>
        </p:nvSpPr>
        <p:spPr>
          <a:xfrm>
            <a:off x="357507" y="338949"/>
            <a:ext cx="8709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ВЕРОЯТНОСТИ «по энергии»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f(E(</a:t>
            </a:r>
            <a:r>
              <a:rPr lang="en-US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p,q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))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3BC7BE26-5C58-4CA9-9B5E-372AFBBF2B3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5413817"/>
              </p:ext>
            </p:extLst>
          </p:nvPr>
        </p:nvGraphicFramePr>
        <p:xfrm>
          <a:off x="998288" y="1793493"/>
          <a:ext cx="7671383" cy="31083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10" name="Equation" r:id="rId3" imgW="5143320" imgH="2082600" progId="Equation.DSMT4">
                  <p:embed/>
                </p:oleObj>
              </mc:Choice>
              <mc:Fallback>
                <p:oleObj name="Equation" r:id="rId3" imgW="5143320" imgH="2082600" progId="Equation.DSMT4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3BC7BE26-5C58-4CA9-9B5E-372AFBBF2B3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8288" y="1793493"/>
                        <a:ext cx="7671383" cy="31083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5577B84-A9B9-4499-8130-6C47F570FFC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0616077"/>
              </p:ext>
            </p:extLst>
          </p:nvPr>
        </p:nvGraphicFramePr>
        <p:xfrm>
          <a:off x="1786447" y="4901807"/>
          <a:ext cx="5060950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11" name="Equation" r:id="rId5" imgW="2361960" imgH="457200" progId="Equation.DSMT4">
                  <p:embed/>
                </p:oleObj>
              </mc:Choice>
              <mc:Fallback>
                <p:oleObj name="Equation" r:id="rId5" imgW="2361960" imgH="457200" progId="Equation.DSMT4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85577B84-A9B9-4499-8130-6C47F570FF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86447" y="4901807"/>
                        <a:ext cx="5060950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627C6EC-F491-4C61-A8F3-D2AD39825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9251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Line 2"/>
          <p:cNvSpPr>
            <a:spLocks noChangeShapeType="1"/>
          </p:cNvSpPr>
          <p:nvPr/>
        </p:nvSpPr>
        <p:spPr bwMode="auto">
          <a:xfrm flipV="1">
            <a:off x="838200" y="533400"/>
            <a:ext cx="0" cy="548640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1796" name="Freeform 4"/>
          <p:cNvSpPr>
            <a:spLocks/>
          </p:cNvSpPr>
          <p:nvPr/>
        </p:nvSpPr>
        <p:spPr bwMode="auto">
          <a:xfrm>
            <a:off x="855663" y="2365375"/>
            <a:ext cx="2773362" cy="3619500"/>
          </a:xfrm>
          <a:custGeom>
            <a:avLst/>
            <a:gdLst>
              <a:gd name="T0" fmla="*/ 0 w 1747"/>
              <a:gd name="T1" fmla="*/ 2277 h 2280"/>
              <a:gd name="T2" fmla="*/ 1235 w 1747"/>
              <a:gd name="T3" fmla="*/ 2277 h 2280"/>
              <a:gd name="T4" fmla="*/ 1418 w 1747"/>
              <a:gd name="T5" fmla="*/ 2261 h 2280"/>
              <a:gd name="T6" fmla="*/ 1580 w 1747"/>
              <a:gd name="T7" fmla="*/ 2224 h 2280"/>
              <a:gd name="T8" fmla="*/ 1676 w 1747"/>
              <a:gd name="T9" fmla="*/ 2077 h 2280"/>
              <a:gd name="T10" fmla="*/ 1706 w 1747"/>
              <a:gd name="T11" fmla="*/ 1914 h 2280"/>
              <a:gd name="T12" fmla="*/ 1706 w 1747"/>
              <a:gd name="T13" fmla="*/ 1759 h 2280"/>
              <a:gd name="T14" fmla="*/ 1699 w 1747"/>
              <a:gd name="T15" fmla="*/ 1560 h 2280"/>
              <a:gd name="T16" fmla="*/ 1691 w 1747"/>
              <a:gd name="T17" fmla="*/ 1434 h 2280"/>
              <a:gd name="T18" fmla="*/ 1699 w 1747"/>
              <a:gd name="T19" fmla="*/ 1449 h 2280"/>
              <a:gd name="T20" fmla="*/ 1699 w 1747"/>
              <a:gd name="T21" fmla="*/ 1338 h 2280"/>
              <a:gd name="T22" fmla="*/ 1699 w 1747"/>
              <a:gd name="T23" fmla="*/ 1242 h 2280"/>
              <a:gd name="T24" fmla="*/ 1699 w 1747"/>
              <a:gd name="T25" fmla="*/ 1124 h 2280"/>
              <a:gd name="T26" fmla="*/ 1706 w 1747"/>
              <a:gd name="T27" fmla="*/ 1006 h 2280"/>
              <a:gd name="T28" fmla="*/ 1699 w 1747"/>
              <a:gd name="T29" fmla="*/ 888 h 2280"/>
              <a:gd name="T30" fmla="*/ 1691 w 1747"/>
              <a:gd name="T31" fmla="*/ 784 h 2280"/>
              <a:gd name="T32" fmla="*/ 1691 w 1747"/>
              <a:gd name="T33" fmla="*/ 666 h 2280"/>
              <a:gd name="T34" fmla="*/ 1691 w 1747"/>
              <a:gd name="T35" fmla="*/ 607 h 2280"/>
              <a:gd name="T36" fmla="*/ 1691 w 1747"/>
              <a:gd name="T37" fmla="*/ 541 h 2280"/>
              <a:gd name="T38" fmla="*/ 1691 w 1747"/>
              <a:gd name="T39" fmla="*/ 423 h 2280"/>
              <a:gd name="T40" fmla="*/ 1699 w 1747"/>
              <a:gd name="T41" fmla="*/ 349 h 2280"/>
              <a:gd name="T42" fmla="*/ 1699 w 1747"/>
              <a:gd name="T43" fmla="*/ 268 h 2280"/>
              <a:gd name="T44" fmla="*/ 1691 w 1747"/>
              <a:gd name="T45" fmla="*/ 149 h 2280"/>
              <a:gd name="T46" fmla="*/ 1691 w 1747"/>
              <a:gd name="T47" fmla="*/ 53 h 2280"/>
              <a:gd name="T48" fmla="*/ 1747 w 1747"/>
              <a:gd name="T49" fmla="*/ 0 h 2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747" h="2280">
                <a:moveTo>
                  <a:pt x="0" y="2277"/>
                </a:moveTo>
                <a:cubicBezTo>
                  <a:pt x="206" y="2277"/>
                  <a:pt x="999" y="2280"/>
                  <a:pt x="1235" y="2277"/>
                </a:cubicBezTo>
                <a:cubicBezTo>
                  <a:pt x="1471" y="2274"/>
                  <a:pt x="1361" y="2270"/>
                  <a:pt x="1418" y="2261"/>
                </a:cubicBezTo>
                <a:cubicBezTo>
                  <a:pt x="1475" y="2252"/>
                  <a:pt x="1537" y="2255"/>
                  <a:pt x="1580" y="2224"/>
                </a:cubicBezTo>
                <a:cubicBezTo>
                  <a:pt x="1623" y="2193"/>
                  <a:pt x="1655" y="2129"/>
                  <a:pt x="1676" y="2077"/>
                </a:cubicBezTo>
                <a:cubicBezTo>
                  <a:pt x="1697" y="2025"/>
                  <a:pt x="1701" y="1967"/>
                  <a:pt x="1706" y="1914"/>
                </a:cubicBezTo>
                <a:cubicBezTo>
                  <a:pt x="1711" y="1861"/>
                  <a:pt x="1707" y="1818"/>
                  <a:pt x="1706" y="1759"/>
                </a:cubicBezTo>
                <a:cubicBezTo>
                  <a:pt x="1705" y="1700"/>
                  <a:pt x="1701" y="1614"/>
                  <a:pt x="1699" y="1560"/>
                </a:cubicBezTo>
                <a:cubicBezTo>
                  <a:pt x="1697" y="1506"/>
                  <a:pt x="1691" y="1452"/>
                  <a:pt x="1691" y="1434"/>
                </a:cubicBezTo>
                <a:cubicBezTo>
                  <a:pt x="1691" y="1416"/>
                  <a:pt x="1698" y="1465"/>
                  <a:pt x="1699" y="1449"/>
                </a:cubicBezTo>
                <a:cubicBezTo>
                  <a:pt x="1700" y="1433"/>
                  <a:pt x="1699" y="1372"/>
                  <a:pt x="1699" y="1338"/>
                </a:cubicBezTo>
                <a:cubicBezTo>
                  <a:pt x="1699" y="1304"/>
                  <a:pt x="1699" y="1278"/>
                  <a:pt x="1699" y="1242"/>
                </a:cubicBezTo>
                <a:cubicBezTo>
                  <a:pt x="1699" y="1206"/>
                  <a:pt x="1698" y="1163"/>
                  <a:pt x="1699" y="1124"/>
                </a:cubicBezTo>
                <a:cubicBezTo>
                  <a:pt x="1700" y="1085"/>
                  <a:pt x="1706" y="1045"/>
                  <a:pt x="1706" y="1006"/>
                </a:cubicBezTo>
                <a:cubicBezTo>
                  <a:pt x="1706" y="967"/>
                  <a:pt x="1701" y="925"/>
                  <a:pt x="1699" y="888"/>
                </a:cubicBezTo>
                <a:cubicBezTo>
                  <a:pt x="1697" y="851"/>
                  <a:pt x="1692" y="821"/>
                  <a:pt x="1691" y="784"/>
                </a:cubicBezTo>
                <a:cubicBezTo>
                  <a:pt x="1690" y="747"/>
                  <a:pt x="1691" y="695"/>
                  <a:pt x="1691" y="666"/>
                </a:cubicBezTo>
                <a:cubicBezTo>
                  <a:pt x="1691" y="637"/>
                  <a:pt x="1691" y="628"/>
                  <a:pt x="1691" y="607"/>
                </a:cubicBezTo>
                <a:cubicBezTo>
                  <a:pt x="1691" y="586"/>
                  <a:pt x="1691" y="572"/>
                  <a:pt x="1691" y="541"/>
                </a:cubicBezTo>
                <a:cubicBezTo>
                  <a:pt x="1691" y="510"/>
                  <a:pt x="1690" y="455"/>
                  <a:pt x="1691" y="423"/>
                </a:cubicBezTo>
                <a:cubicBezTo>
                  <a:pt x="1692" y="391"/>
                  <a:pt x="1698" y="375"/>
                  <a:pt x="1699" y="349"/>
                </a:cubicBezTo>
                <a:cubicBezTo>
                  <a:pt x="1700" y="323"/>
                  <a:pt x="1700" y="301"/>
                  <a:pt x="1699" y="268"/>
                </a:cubicBezTo>
                <a:cubicBezTo>
                  <a:pt x="1698" y="235"/>
                  <a:pt x="1692" y="185"/>
                  <a:pt x="1691" y="149"/>
                </a:cubicBezTo>
                <a:cubicBezTo>
                  <a:pt x="1690" y="113"/>
                  <a:pt x="1682" y="78"/>
                  <a:pt x="1691" y="53"/>
                </a:cubicBezTo>
                <a:cubicBezTo>
                  <a:pt x="1700" y="28"/>
                  <a:pt x="1735" y="11"/>
                  <a:pt x="1747" y="0"/>
                </a:cubicBezTo>
              </a:path>
            </a:pathLst>
          </a:custGeom>
          <a:noFill/>
          <a:ln w="476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1797" name="Freeform 5"/>
          <p:cNvSpPr>
            <a:spLocks/>
          </p:cNvSpPr>
          <p:nvPr/>
        </p:nvSpPr>
        <p:spPr bwMode="auto">
          <a:xfrm>
            <a:off x="3644900" y="2362200"/>
            <a:ext cx="4672013" cy="3590925"/>
          </a:xfrm>
          <a:custGeom>
            <a:avLst/>
            <a:gdLst>
              <a:gd name="T0" fmla="*/ 8 w 2943"/>
              <a:gd name="T1" fmla="*/ 0 h 2262"/>
              <a:gd name="T2" fmla="*/ 1 w 2943"/>
              <a:gd name="T3" fmla="*/ 380 h 2262"/>
              <a:gd name="T4" fmla="*/ 15 w 2943"/>
              <a:gd name="T5" fmla="*/ 1185 h 2262"/>
              <a:gd name="T6" fmla="*/ 8 w 2943"/>
              <a:gd name="T7" fmla="*/ 1355 h 2262"/>
              <a:gd name="T8" fmla="*/ 15 w 2943"/>
              <a:gd name="T9" fmla="*/ 1673 h 2262"/>
              <a:gd name="T10" fmla="*/ 74 w 2943"/>
              <a:gd name="T11" fmla="*/ 2145 h 2262"/>
              <a:gd name="T12" fmla="*/ 291 w 2943"/>
              <a:gd name="T13" fmla="*/ 2242 h 2262"/>
              <a:gd name="T14" fmla="*/ 785 w 2943"/>
              <a:gd name="T15" fmla="*/ 2261 h 2262"/>
              <a:gd name="T16" fmla="*/ 1233 w 2943"/>
              <a:gd name="T17" fmla="*/ 2251 h 2262"/>
              <a:gd name="T18" fmla="*/ 1818 w 2943"/>
              <a:gd name="T19" fmla="*/ 2251 h 2262"/>
              <a:gd name="T20" fmla="*/ 2349 w 2943"/>
              <a:gd name="T21" fmla="*/ 2261 h 2262"/>
              <a:gd name="T22" fmla="*/ 2943 w 2943"/>
              <a:gd name="T23" fmla="*/ 2251 h 2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943" h="2262">
                <a:moveTo>
                  <a:pt x="8" y="0"/>
                </a:moveTo>
                <a:cubicBezTo>
                  <a:pt x="7" y="63"/>
                  <a:pt x="0" y="183"/>
                  <a:pt x="1" y="380"/>
                </a:cubicBezTo>
                <a:cubicBezTo>
                  <a:pt x="2" y="577"/>
                  <a:pt x="14" y="1023"/>
                  <a:pt x="15" y="1185"/>
                </a:cubicBezTo>
                <a:cubicBezTo>
                  <a:pt x="16" y="1347"/>
                  <a:pt x="8" y="1274"/>
                  <a:pt x="8" y="1355"/>
                </a:cubicBezTo>
                <a:cubicBezTo>
                  <a:pt x="8" y="1436"/>
                  <a:pt x="4" y="1541"/>
                  <a:pt x="15" y="1673"/>
                </a:cubicBezTo>
                <a:cubicBezTo>
                  <a:pt x="26" y="1805"/>
                  <a:pt x="28" y="2050"/>
                  <a:pt x="74" y="2145"/>
                </a:cubicBezTo>
                <a:cubicBezTo>
                  <a:pt x="120" y="2240"/>
                  <a:pt x="173" y="2223"/>
                  <a:pt x="291" y="2242"/>
                </a:cubicBezTo>
                <a:cubicBezTo>
                  <a:pt x="409" y="2261"/>
                  <a:pt x="628" y="2260"/>
                  <a:pt x="785" y="2261"/>
                </a:cubicBezTo>
                <a:cubicBezTo>
                  <a:pt x="942" y="2262"/>
                  <a:pt x="1061" y="2253"/>
                  <a:pt x="1233" y="2251"/>
                </a:cubicBezTo>
                <a:cubicBezTo>
                  <a:pt x="1405" y="2249"/>
                  <a:pt x="1632" y="2249"/>
                  <a:pt x="1818" y="2251"/>
                </a:cubicBezTo>
                <a:cubicBezTo>
                  <a:pt x="2004" y="2253"/>
                  <a:pt x="2162" y="2261"/>
                  <a:pt x="2349" y="2261"/>
                </a:cubicBezTo>
                <a:cubicBezTo>
                  <a:pt x="2536" y="2261"/>
                  <a:pt x="2819" y="2253"/>
                  <a:pt x="2943" y="2251"/>
                </a:cubicBezTo>
              </a:path>
            </a:pathLst>
          </a:custGeom>
          <a:noFill/>
          <a:ln w="476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1798" name="Text Box 6"/>
          <p:cNvSpPr txBox="1">
            <a:spLocks noChangeArrowheads="1"/>
          </p:cNvSpPr>
          <p:nvPr/>
        </p:nvSpPr>
        <p:spPr bwMode="auto">
          <a:xfrm>
            <a:off x="990600" y="457200"/>
            <a:ext cx="920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3600"/>
              <a:t>f(E)</a:t>
            </a:r>
            <a:endParaRPr lang="ru-RU" altLang="ru-RU" sz="3600"/>
          </a:p>
        </p:txBody>
      </p:sp>
      <p:sp>
        <p:nvSpPr>
          <p:cNvPr id="161799" name="Text Box 7"/>
          <p:cNvSpPr txBox="1">
            <a:spLocks noChangeArrowheads="1"/>
          </p:cNvSpPr>
          <p:nvPr/>
        </p:nvSpPr>
        <p:spPr bwMode="auto">
          <a:xfrm>
            <a:off x="8001000" y="6096000"/>
            <a:ext cx="533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3600"/>
              <a:t>E</a:t>
            </a:r>
            <a:endParaRPr lang="ru-RU" altLang="ru-RU" sz="3600"/>
          </a:p>
        </p:txBody>
      </p:sp>
      <p:sp>
        <p:nvSpPr>
          <p:cNvPr id="161800" name="Line 8"/>
          <p:cNvSpPr>
            <a:spLocks noChangeShapeType="1"/>
          </p:cNvSpPr>
          <p:nvPr/>
        </p:nvSpPr>
        <p:spPr bwMode="auto">
          <a:xfrm>
            <a:off x="838200" y="6019800"/>
            <a:ext cx="72390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1802" name="Text Box 10"/>
          <p:cNvSpPr txBox="1">
            <a:spLocks noChangeArrowheads="1"/>
          </p:cNvSpPr>
          <p:nvPr/>
        </p:nvSpPr>
        <p:spPr bwMode="auto">
          <a:xfrm>
            <a:off x="990600" y="1646238"/>
            <a:ext cx="4259263" cy="536575"/>
          </a:xfrm>
          <a:prstGeom prst="rect">
            <a:avLst/>
          </a:prstGeom>
          <a:noFill/>
          <a:ln w="47625">
            <a:solidFill>
              <a:srgbClr val="00008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2600" b="1"/>
              <a:t>Канонический ансамбль</a:t>
            </a:r>
          </a:p>
        </p:txBody>
      </p:sp>
      <p:sp>
        <p:nvSpPr>
          <p:cNvPr id="161804" name="Line 12"/>
          <p:cNvSpPr>
            <a:spLocks noChangeShapeType="1"/>
          </p:cNvSpPr>
          <p:nvPr/>
        </p:nvSpPr>
        <p:spPr bwMode="auto">
          <a:xfrm>
            <a:off x="2362200" y="2209800"/>
            <a:ext cx="1066800" cy="762000"/>
          </a:xfrm>
          <a:prstGeom prst="line">
            <a:avLst/>
          </a:prstGeom>
          <a:noFill/>
          <a:ln w="603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1805" name="Text Box 13"/>
          <p:cNvSpPr txBox="1">
            <a:spLocks noChangeArrowheads="1"/>
          </p:cNvSpPr>
          <p:nvPr/>
        </p:nvSpPr>
        <p:spPr bwMode="auto">
          <a:xfrm>
            <a:off x="3429000" y="6019800"/>
            <a:ext cx="1066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3200" b="1"/>
              <a:t>E</a:t>
            </a:r>
            <a:r>
              <a:rPr lang="ru-RU" altLang="ru-RU" sz="3200" b="1" baseline="-25000"/>
              <a:t>ср</a:t>
            </a:r>
            <a:endParaRPr lang="ru-RU" altLang="ru-RU" sz="3200" b="1"/>
          </a:p>
        </p:txBody>
      </p:sp>
      <p:graphicFrame>
        <p:nvGraphicFramePr>
          <p:cNvPr id="161806" name="Object 14"/>
          <p:cNvGraphicFramePr>
            <a:graphicFrameLocks noChangeAspect="1"/>
          </p:cNvGraphicFramePr>
          <p:nvPr/>
        </p:nvGraphicFramePr>
        <p:xfrm>
          <a:off x="3733800" y="73025"/>
          <a:ext cx="4724400" cy="122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04" name="Equation" r:id="rId4" imgW="2209680" imgH="571320" progId="Equation.DSMT4">
                  <p:embed/>
                </p:oleObj>
              </mc:Choice>
              <mc:Fallback>
                <p:oleObj name="Equation" r:id="rId4" imgW="2209680" imgH="571320" progId="Equation.DSMT4">
                  <p:embed/>
                  <p:pic>
                    <p:nvPicPr>
                      <p:cNvPr id="161806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33800" y="73025"/>
                        <a:ext cx="4724400" cy="1222375"/>
                      </a:xfrm>
                      <a:prstGeom prst="rect">
                        <a:avLst/>
                      </a:prstGeom>
                      <a:noFill/>
                      <a:ln w="34925">
                        <a:solidFill>
                          <a:srgbClr val="00008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9DEB505-11C1-445F-91C1-ECCC81C2A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4313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Line 2"/>
          <p:cNvSpPr>
            <a:spLocks noChangeShapeType="1"/>
          </p:cNvSpPr>
          <p:nvPr/>
        </p:nvSpPr>
        <p:spPr bwMode="auto">
          <a:xfrm flipV="1">
            <a:off x="838200" y="533400"/>
            <a:ext cx="0" cy="548640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9747" name="Freeform 3"/>
          <p:cNvSpPr>
            <a:spLocks/>
          </p:cNvSpPr>
          <p:nvPr/>
        </p:nvSpPr>
        <p:spPr bwMode="auto">
          <a:xfrm>
            <a:off x="855663" y="2365375"/>
            <a:ext cx="2773362" cy="3622675"/>
          </a:xfrm>
          <a:custGeom>
            <a:avLst/>
            <a:gdLst>
              <a:gd name="T0" fmla="*/ 0 w 1747"/>
              <a:gd name="T1" fmla="*/ 2277 h 2282"/>
              <a:gd name="T2" fmla="*/ 1235 w 1747"/>
              <a:gd name="T3" fmla="*/ 2277 h 2282"/>
              <a:gd name="T4" fmla="*/ 1399 w 1747"/>
              <a:gd name="T5" fmla="*/ 2249 h 2282"/>
              <a:gd name="T6" fmla="*/ 1582 w 1747"/>
              <a:gd name="T7" fmla="*/ 2185 h 2282"/>
              <a:gd name="T8" fmla="*/ 1637 w 1747"/>
              <a:gd name="T9" fmla="*/ 1948 h 2282"/>
              <a:gd name="T10" fmla="*/ 1646 w 1747"/>
              <a:gd name="T11" fmla="*/ 1710 h 2282"/>
              <a:gd name="T12" fmla="*/ 1646 w 1747"/>
              <a:gd name="T13" fmla="*/ 1536 h 2282"/>
              <a:gd name="T14" fmla="*/ 1637 w 1747"/>
              <a:gd name="T15" fmla="*/ 1372 h 2282"/>
              <a:gd name="T16" fmla="*/ 1646 w 1747"/>
              <a:gd name="T17" fmla="*/ 1079 h 2282"/>
              <a:gd name="T18" fmla="*/ 1637 w 1747"/>
              <a:gd name="T19" fmla="*/ 1262 h 2282"/>
              <a:gd name="T20" fmla="*/ 1637 w 1747"/>
              <a:gd name="T21" fmla="*/ 951 h 2282"/>
              <a:gd name="T22" fmla="*/ 1646 w 1747"/>
              <a:gd name="T23" fmla="*/ 860 h 2282"/>
              <a:gd name="T24" fmla="*/ 1646 w 1747"/>
              <a:gd name="T25" fmla="*/ 677 h 2282"/>
              <a:gd name="T26" fmla="*/ 1637 w 1747"/>
              <a:gd name="T27" fmla="*/ 768 h 2282"/>
              <a:gd name="T28" fmla="*/ 1637 w 1747"/>
              <a:gd name="T29" fmla="*/ 576 h 2282"/>
              <a:gd name="T30" fmla="*/ 1637 w 1747"/>
              <a:gd name="T31" fmla="*/ 512 h 2282"/>
              <a:gd name="T32" fmla="*/ 1637 w 1747"/>
              <a:gd name="T33" fmla="*/ 467 h 2282"/>
              <a:gd name="T34" fmla="*/ 1646 w 1747"/>
              <a:gd name="T35" fmla="*/ 375 h 2282"/>
              <a:gd name="T36" fmla="*/ 1664 w 1747"/>
              <a:gd name="T37" fmla="*/ 293 h 2282"/>
              <a:gd name="T38" fmla="*/ 1674 w 1747"/>
              <a:gd name="T39" fmla="*/ 165 h 2282"/>
              <a:gd name="T40" fmla="*/ 1701 w 1747"/>
              <a:gd name="T41" fmla="*/ 32 h 2282"/>
              <a:gd name="T42" fmla="*/ 1747 w 1747"/>
              <a:gd name="T43" fmla="*/ 0 h 2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747" h="2282">
                <a:moveTo>
                  <a:pt x="0" y="2277"/>
                </a:moveTo>
                <a:cubicBezTo>
                  <a:pt x="206" y="2277"/>
                  <a:pt x="1002" y="2282"/>
                  <a:pt x="1235" y="2277"/>
                </a:cubicBezTo>
                <a:cubicBezTo>
                  <a:pt x="1468" y="2272"/>
                  <a:pt x="1341" y="2264"/>
                  <a:pt x="1399" y="2249"/>
                </a:cubicBezTo>
                <a:cubicBezTo>
                  <a:pt x="1457" y="2234"/>
                  <a:pt x="1542" y="2235"/>
                  <a:pt x="1582" y="2185"/>
                </a:cubicBezTo>
                <a:cubicBezTo>
                  <a:pt x="1622" y="2135"/>
                  <a:pt x="1626" y="2027"/>
                  <a:pt x="1637" y="1948"/>
                </a:cubicBezTo>
                <a:cubicBezTo>
                  <a:pt x="1648" y="1869"/>
                  <a:pt x="1645" y="1779"/>
                  <a:pt x="1646" y="1710"/>
                </a:cubicBezTo>
                <a:cubicBezTo>
                  <a:pt x="1647" y="1641"/>
                  <a:pt x="1647" y="1592"/>
                  <a:pt x="1646" y="1536"/>
                </a:cubicBezTo>
                <a:cubicBezTo>
                  <a:pt x="1645" y="1480"/>
                  <a:pt x="1637" y="1448"/>
                  <a:pt x="1637" y="1372"/>
                </a:cubicBezTo>
                <a:cubicBezTo>
                  <a:pt x="1637" y="1296"/>
                  <a:pt x="1646" y="1097"/>
                  <a:pt x="1646" y="1079"/>
                </a:cubicBezTo>
                <a:cubicBezTo>
                  <a:pt x="1646" y="1061"/>
                  <a:pt x="1639" y="1283"/>
                  <a:pt x="1637" y="1262"/>
                </a:cubicBezTo>
                <a:cubicBezTo>
                  <a:pt x="1635" y="1241"/>
                  <a:pt x="1635" y="1018"/>
                  <a:pt x="1637" y="951"/>
                </a:cubicBezTo>
                <a:cubicBezTo>
                  <a:pt x="1639" y="884"/>
                  <a:pt x="1645" y="906"/>
                  <a:pt x="1646" y="860"/>
                </a:cubicBezTo>
                <a:cubicBezTo>
                  <a:pt x="1647" y="814"/>
                  <a:pt x="1647" y="692"/>
                  <a:pt x="1646" y="677"/>
                </a:cubicBezTo>
                <a:cubicBezTo>
                  <a:pt x="1645" y="662"/>
                  <a:pt x="1638" y="785"/>
                  <a:pt x="1637" y="768"/>
                </a:cubicBezTo>
                <a:cubicBezTo>
                  <a:pt x="1636" y="751"/>
                  <a:pt x="1637" y="619"/>
                  <a:pt x="1637" y="576"/>
                </a:cubicBezTo>
                <a:cubicBezTo>
                  <a:pt x="1637" y="533"/>
                  <a:pt x="1637" y="530"/>
                  <a:pt x="1637" y="512"/>
                </a:cubicBezTo>
                <a:cubicBezTo>
                  <a:pt x="1637" y="494"/>
                  <a:pt x="1636" y="490"/>
                  <a:pt x="1637" y="467"/>
                </a:cubicBezTo>
                <a:cubicBezTo>
                  <a:pt x="1638" y="444"/>
                  <a:pt x="1641" y="404"/>
                  <a:pt x="1646" y="375"/>
                </a:cubicBezTo>
                <a:cubicBezTo>
                  <a:pt x="1651" y="346"/>
                  <a:pt x="1659" y="328"/>
                  <a:pt x="1664" y="293"/>
                </a:cubicBezTo>
                <a:cubicBezTo>
                  <a:pt x="1669" y="258"/>
                  <a:pt x="1668" y="208"/>
                  <a:pt x="1674" y="165"/>
                </a:cubicBezTo>
                <a:cubicBezTo>
                  <a:pt x="1680" y="122"/>
                  <a:pt x="1689" y="60"/>
                  <a:pt x="1701" y="32"/>
                </a:cubicBezTo>
                <a:cubicBezTo>
                  <a:pt x="1713" y="4"/>
                  <a:pt x="1738" y="7"/>
                  <a:pt x="1747" y="0"/>
                </a:cubicBezTo>
              </a:path>
            </a:pathLst>
          </a:custGeom>
          <a:noFill/>
          <a:ln w="476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9748" name="Freeform 4"/>
          <p:cNvSpPr>
            <a:spLocks/>
          </p:cNvSpPr>
          <p:nvPr/>
        </p:nvSpPr>
        <p:spPr bwMode="auto">
          <a:xfrm>
            <a:off x="3657600" y="2362200"/>
            <a:ext cx="4659313" cy="3600450"/>
          </a:xfrm>
          <a:custGeom>
            <a:avLst/>
            <a:gdLst>
              <a:gd name="T0" fmla="*/ 0 w 2935"/>
              <a:gd name="T1" fmla="*/ 0 h 2268"/>
              <a:gd name="T2" fmla="*/ 91 w 2935"/>
              <a:gd name="T3" fmla="*/ 414 h 2268"/>
              <a:gd name="T4" fmla="*/ 82 w 2935"/>
              <a:gd name="T5" fmla="*/ 1227 h 2268"/>
              <a:gd name="T6" fmla="*/ 82 w 2935"/>
              <a:gd name="T7" fmla="*/ 1218 h 2268"/>
              <a:gd name="T8" fmla="*/ 91 w 2935"/>
              <a:gd name="T9" fmla="*/ 1675 h 2268"/>
              <a:gd name="T10" fmla="*/ 119 w 2935"/>
              <a:gd name="T11" fmla="*/ 2105 h 2268"/>
              <a:gd name="T12" fmla="*/ 283 w 2935"/>
              <a:gd name="T13" fmla="*/ 2242 h 2268"/>
              <a:gd name="T14" fmla="*/ 777 w 2935"/>
              <a:gd name="T15" fmla="*/ 2261 h 2268"/>
              <a:gd name="T16" fmla="*/ 1225 w 2935"/>
              <a:gd name="T17" fmla="*/ 2251 h 2268"/>
              <a:gd name="T18" fmla="*/ 1810 w 2935"/>
              <a:gd name="T19" fmla="*/ 2251 h 2268"/>
              <a:gd name="T20" fmla="*/ 2341 w 2935"/>
              <a:gd name="T21" fmla="*/ 2261 h 2268"/>
              <a:gd name="T22" fmla="*/ 2935 w 2935"/>
              <a:gd name="T23" fmla="*/ 2251 h 2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935" h="2268">
                <a:moveTo>
                  <a:pt x="0" y="0"/>
                </a:moveTo>
                <a:cubicBezTo>
                  <a:pt x="15" y="69"/>
                  <a:pt x="77" y="210"/>
                  <a:pt x="91" y="414"/>
                </a:cubicBezTo>
                <a:cubicBezTo>
                  <a:pt x="105" y="618"/>
                  <a:pt x="84" y="1093"/>
                  <a:pt x="82" y="1227"/>
                </a:cubicBezTo>
                <a:cubicBezTo>
                  <a:pt x="80" y="1361"/>
                  <a:pt x="80" y="1143"/>
                  <a:pt x="82" y="1218"/>
                </a:cubicBezTo>
                <a:cubicBezTo>
                  <a:pt x="84" y="1293"/>
                  <a:pt x="85" y="1527"/>
                  <a:pt x="91" y="1675"/>
                </a:cubicBezTo>
                <a:cubicBezTo>
                  <a:pt x="97" y="1823"/>
                  <a:pt x="87" y="2010"/>
                  <a:pt x="119" y="2105"/>
                </a:cubicBezTo>
                <a:cubicBezTo>
                  <a:pt x="151" y="2200"/>
                  <a:pt x="173" y="2216"/>
                  <a:pt x="283" y="2242"/>
                </a:cubicBezTo>
                <a:cubicBezTo>
                  <a:pt x="393" y="2268"/>
                  <a:pt x="620" y="2260"/>
                  <a:pt x="777" y="2261"/>
                </a:cubicBezTo>
                <a:cubicBezTo>
                  <a:pt x="934" y="2262"/>
                  <a:pt x="1053" y="2253"/>
                  <a:pt x="1225" y="2251"/>
                </a:cubicBezTo>
                <a:cubicBezTo>
                  <a:pt x="1397" y="2249"/>
                  <a:pt x="1624" y="2249"/>
                  <a:pt x="1810" y="2251"/>
                </a:cubicBezTo>
                <a:cubicBezTo>
                  <a:pt x="1996" y="2253"/>
                  <a:pt x="2154" y="2261"/>
                  <a:pt x="2341" y="2261"/>
                </a:cubicBezTo>
                <a:cubicBezTo>
                  <a:pt x="2528" y="2261"/>
                  <a:pt x="2811" y="2253"/>
                  <a:pt x="2935" y="2251"/>
                </a:cubicBezTo>
              </a:path>
            </a:pathLst>
          </a:custGeom>
          <a:noFill/>
          <a:ln w="476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9749" name="Text Box 5"/>
          <p:cNvSpPr txBox="1">
            <a:spLocks noChangeArrowheads="1"/>
          </p:cNvSpPr>
          <p:nvPr/>
        </p:nvSpPr>
        <p:spPr bwMode="auto">
          <a:xfrm>
            <a:off x="8001000" y="6096000"/>
            <a:ext cx="533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3600"/>
              <a:t>E</a:t>
            </a:r>
            <a:endParaRPr lang="ru-RU" altLang="ru-RU" sz="3600"/>
          </a:p>
        </p:txBody>
      </p:sp>
      <p:sp>
        <p:nvSpPr>
          <p:cNvPr id="159750" name="Line 6"/>
          <p:cNvSpPr>
            <a:spLocks noChangeShapeType="1"/>
          </p:cNvSpPr>
          <p:nvPr/>
        </p:nvSpPr>
        <p:spPr bwMode="auto">
          <a:xfrm>
            <a:off x="838200" y="6019800"/>
            <a:ext cx="72390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9751" name="Line 7"/>
          <p:cNvSpPr>
            <a:spLocks noChangeShapeType="1"/>
          </p:cNvSpPr>
          <p:nvPr/>
        </p:nvSpPr>
        <p:spPr bwMode="auto">
          <a:xfrm flipH="1">
            <a:off x="1752600" y="2438400"/>
            <a:ext cx="1219200" cy="762000"/>
          </a:xfrm>
          <a:prstGeom prst="line">
            <a:avLst/>
          </a:prstGeom>
          <a:noFill/>
          <a:ln w="6032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9752" name="Line 8"/>
          <p:cNvSpPr>
            <a:spLocks noChangeShapeType="1"/>
          </p:cNvSpPr>
          <p:nvPr/>
        </p:nvSpPr>
        <p:spPr bwMode="auto">
          <a:xfrm flipH="1">
            <a:off x="4419600" y="4114800"/>
            <a:ext cx="1066800" cy="457200"/>
          </a:xfrm>
          <a:prstGeom prst="line">
            <a:avLst/>
          </a:prstGeom>
          <a:noFill/>
          <a:ln w="60325">
            <a:solidFill>
              <a:srgbClr val="66669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9753" name="Text Box 9"/>
          <p:cNvSpPr txBox="1">
            <a:spLocks noChangeArrowheads="1"/>
          </p:cNvSpPr>
          <p:nvPr/>
        </p:nvSpPr>
        <p:spPr bwMode="auto">
          <a:xfrm>
            <a:off x="3429000" y="6019800"/>
            <a:ext cx="1066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ru-RU" sz="3200" b="1"/>
              <a:t>E</a:t>
            </a:r>
            <a:r>
              <a:rPr lang="ru-RU" altLang="ru-RU" sz="3200" b="1" baseline="-25000"/>
              <a:t>ср</a:t>
            </a:r>
            <a:endParaRPr lang="ru-RU" altLang="ru-RU" sz="3200" b="1"/>
          </a:p>
        </p:txBody>
      </p:sp>
      <p:graphicFrame>
        <p:nvGraphicFramePr>
          <p:cNvPr id="159754" name="Object 10"/>
          <p:cNvGraphicFramePr>
            <a:graphicFrameLocks noChangeAspect="1"/>
          </p:cNvGraphicFramePr>
          <p:nvPr/>
        </p:nvGraphicFramePr>
        <p:xfrm>
          <a:off x="5321301" y="208124"/>
          <a:ext cx="3379786" cy="8743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80" name="Equation" r:id="rId4" imgW="2209680" imgH="571320" progId="Equation.DSMT4">
                  <p:embed/>
                </p:oleObj>
              </mc:Choice>
              <mc:Fallback>
                <p:oleObj name="Equation" r:id="rId4" imgW="2209680" imgH="571320" progId="Equation.DSMT4">
                  <p:embed/>
                  <p:pic>
                    <p:nvPicPr>
                      <p:cNvPr id="159754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21301" y="208124"/>
                        <a:ext cx="3379786" cy="874392"/>
                      </a:xfrm>
                      <a:prstGeom prst="rect">
                        <a:avLst/>
                      </a:prstGeom>
                      <a:noFill/>
                      <a:ln w="349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9755" name="Freeform 11"/>
          <p:cNvSpPr>
            <a:spLocks/>
          </p:cNvSpPr>
          <p:nvPr/>
        </p:nvSpPr>
        <p:spPr bwMode="auto">
          <a:xfrm>
            <a:off x="838200" y="1025525"/>
            <a:ext cx="4273550" cy="4943475"/>
          </a:xfrm>
          <a:custGeom>
            <a:avLst/>
            <a:gdLst>
              <a:gd name="T0" fmla="*/ 0 w 2692"/>
              <a:gd name="T1" fmla="*/ 3098 h 3114"/>
              <a:gd name="T2" fmla="*/ 192 w 2692"/>
              <a:gd name="T3" fmla="*/ 3098 h 3114"/>
              <a:gd name="T4" fmla="*/ 960 w 2692"/>
              <a:gd name="T5" fmla="*/ 3098 h 3114"/>
              <a:gd name="T6" fmla="*/ 1344 w 2692"/>
              <a:gd name="T7" fmla="*/ 3098 h 3114"/>
              <a:gd name="T8" fmla="*/ 1584 w 2692"/>
              <a:gd name="T9" fmla="*/ 3002 h 3114"/>
              <a:gd name="T10" fmla="*/ 1824 w 2692"/>
              <a:gd name="T11" fmla="*/ 2714 h 3114"/>
              <a:gd name="T12" fmla="*/ 1971 w 2692"/>
              <a:gd name="T13" fmla="*/ 2355 h 3114"/>
              <a:gd name="T14" fmla="*/ 2101 w 2692"/>
              <a:gd name="T15" fmla="*/ 2011 h 3114"/>
              <a:gd name="T16" fmla="*/ 2343 w 2692"/>
              <a:gd name="T17" fmla="*/ 1305 h 3114"/>
              <a:gd name="T18" fmla="*/ 2649 w 2692"/>
              <a:gd name="T19" fmla="*/ 153 h 3114"/>
              <a:gd name="T20" fmla="*/ 2603 w 2692"/>
              <a:gd name="T21" fmla="*/ 385 h 3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92" h="3114">
                <a:moveTo>
                  <a:pt x="0" y="3098"/>
                </a:moveTo>
                <a:cubicBezTo>
                  <a:pt x="16" y="3098"/>
                  <a:pt x="32" y="3098"/>
                  <a:pt x="192" y="3098"/>
                </a:cubicBezTo>
                <a:cubicBezTo>
                  <a:pt x="352" y="3098"/>
                  <a:pt x="768" y="3098"/>
                  <a:pt x="960" y="3098"/>
                </a:cubicBezTo>
                <a:cubicBezTo>
                  <a:pt x="1152" y="3098"/>
                  <a:pt x="1240" y="3114"/>
                  <a:pt x="1344" y="3098"/>
                </a:cubicBezTo>
                <a:cubicBezTo>
                  <a:pt x="1448" y="3082"/>
                  <a:pt x="1504" y="3066"/>
                  <a:pt x="1584" y="3002"/>
                </a:cubicBezTo>
                <a:cubicBezTo>
                  <a:pt x="1664" y="2938"/>
                  <a:pt x="1760" y="2822"/>
                  <a:pt x="1824" y="2714"/>
                </a:cubicBezTo>
                <a:cubicBezTo>
                  <a:pt x="1888" y="2606"/>
                  <a:pt x="1925" y="2472"/>
                  <a:pt x="1971" y="2355"/>
                </a:cubicBezTo>
                <a:cubicBezTo>
                  <a:pt x="2017" y="2238"/>
                  <a:pt x="2039" y="2186"/>
                  <a:pt x="2101" y="2011"/>
                </a:cubicBezTo>
                <a:cubicBezTo>
                  <a:pt x="2163" y="1836"/>
                  <a:pt x="2252" y="1615"/>
                  <a:pt x="2343" y="1305"/>
                </a:cubicBezTo>
                <a:cubicBezTo>
                  <a:pt x="2434" y="995"/>
                  <a:pt x="2606" y="306"/>
                  <a:pt x="2649" y="153"/>
                </a:cubicBezTo>
                <a:cubicBezTo>
                  <a:pt x="2692" y="0"/>
                  <a:pt x="2613" y="337"/>
                  <a:pt x="2603" y="385"/>
                </a:cubicBezTo>
              </a:path>
            </a:pathLst>
          </a:custGeom>
          <a:noFill/>
          <a:ln w="60325" cap="flat">
            <a:solidFill>
              <a:srgbClr val="666699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59756" name="Freeform 12"/>
          <p:cNvSpPr>
            <a:spLocks/>
          </p:cNvSpPr>
          <p:nvPr/>
        </p:nvSpPr>
        <p:spPr bwMode="auto">
          <a:xfrm>
            <a:off x="900113" y="404813"/>
            <a:ext cx="6872287" cy="5638800"/>
          </a:xfrm>
          <a:custGeom>
            <a:avLst/>
            <a:gdLst>
              <a:gd name="T0" fmla="*/ 0 w 4329"/>
              <a:gd name="T1" fmla="*/ 0 h 3552"/>
              <a:gd name="T2" fmla="*/ 223 w 4329"/>
              <a:gd name="T3" fmla="*/ 1078 h 3552"/>
              <a:gd name="T4" fmla="*/ 399 w 4329"/>
              <a:gd name="T5" fmla="*/ 1588 h 3552"/>
              <a:gd name="T6" fmla="*/ 706 w 4329"/>
              <a:gd name="T7" fmla="*/ 2183 h 3552"/>
              <a:gd name="T8" fmla="*/ 1012 w 4329"/>
              <a:gd name="T9" fmla="*/ 2620 h 3552"/>
              <a:gd name="T10" fmla="*/ 1551 w 4329"/>
              <a:gd name="T11" fmla="*/ 3140 h 3552"/>
              <a:gd name="T12" fmla="*/ 2361 w 4329"/>
              <a:gd name="T13" fmla="*/ 3493 h 3552"/>
              <a:gd name="T14" fmla="*/ 2937 w 4329"/>
              <a:gd name="T15" fmla="*/ 3493 h 3552"/>
              <a:gd name="T16" fmla="*/ 3417 w 4329"/>
              <a:gd name="T17" fmla="*/ 3493 h 3552"/>
              <a:gd name="T18" fmla="*/ 3897 w 4329"/>
              <a:gd name="T19" fmla="*/ 3541 h 3552"/>
              <a:gd name="T20" fmla="*/ 4089 w 4329"/>
              <a:gd name="T21" fmla="*/ 3541 h 3552"/>
              <a:gd name="T22" fmla="*/ 4233 w 4329"/>
              <a:gd name="T23" fmla="*/ 3541 h 3552"/>
              <a:gd name="T24" fmla="*/ 4329 w 4329"/>
              <a:gd name="T25" fmla="*/ 3541 h 3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329" h="3552">
                <a:moveTo>
                  <a:pt x="0" y="0"/>
                </a:moveTo>
                <a:cubicBezTo>
                  <a:pt x="36" y="180"/>
                  <a:pt x="157" y="813"/>
                  <a:pt x="223" y="1078"/>
                </a:cubicBezTo>
                <a:cubicBezTo>
                  <a:pt x="289" y="1343"/>
                  <a:pt x="319" y="1404"/>
                  <a:pt x="399" y="1588"/>
                </a:cubicBezTo>
                <a:cubicBezTo>
                  <a:pt x="479" y="1772"/>
                  <a:pt x="604" y="2011"/>
                  <a:pt x="706" y="2183"/>
                </a:cubicBezTo>
                <a:cubicBezTo>
                  <a:pt x="808" y="2355"/>
                  <a:pt x="871" y="2461"/>
                  <a:pt x="1012" y="2620"/>
                </a:cubicBezTo>
                <a:cubicBezTo>
                  <a:pt x="1153" y="2779"/>
                  <a:pt x="1326" y="2994"/>
                  <a:pt x="1551" y="3140"/>
                </a:cubicBezTo>
                <a:cubicBezTo>
                  <a:pt x="1776" y="3286"/>
                  <a:pt x="2130" y="3434"/>
                  <a:pt x="2361" y="3493"/>
                </a:cubicBezTo>
                <a:cubicBezTo>
                  <a:pt x="2592" y="3552"/>
                  <a:pt x="2761" y="3493"/>
                  <a:pt x="2937" y="3493"/>
                </a:cubicBezTo>
                <a:cubicBezTo>
                  <a:pt x="3113" y="3493"/>
                  <a:pt x="3257" y="3485"/>
                  <a:pt x="3417" y="3493"/>
                </a:cubicBezTo>
                <a:cubicBezTo>
                  <a:pt x="3577" y="3501"/>
                  <a:pt x="3785" y="3533"/>
                  <a:pt x="3897" y="3541"/>
                </a:cubicBezTo>
                <a:cubicBezTo>
                  <a:pt x="4009" y="3549"/>
                  <a:pt x="4033" y="3541"/>
                  <a:pt x="4089" y="3541"/>
                </a:cubicBezTo>
                <a:cubicBezTo>
                  <a:pt x="4145" y="3541"/>
                  <a:pt x="4193" y="3541"/>
                  <a:pt x="4233" y="3541"/>
                </a:cubicBezTo>
                <a:cubicBezTo>
                  <a:pt x="4273" y="3541"/>
                  <a:pt x="4301" y="3541"/>
                  <a:pt x="4329" y="3541"/>
                </a:cubicBezTo>
              </a:path>
            </a:pathLst>
          </a:custGeom>
          <a:noFill/>
          <a:ln w="60325" cap="flat">
            <a:solidFill>
              <a:srgbClr val="339966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159757" name="Object 13"/>
          <p:cNvGraphicFramePr>
            <a:graphicFrameLocks noChangeAspect="1"/>
          </p:cNvGraphicFramePr>
          <p:nvPr/>
        </p:nvGraphicFramePr>
        <p:xfrm>
          <a:off x="5565775" y="3543300"/>
          <a:ext cx="2890838" cy="12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81" name="Equation" r:id="rId6" imgW="1460160" imgH="609480" progId="Equation.DSMT4">
                  <p:embed/>
                </p:oleObj>
              </mc:Choice>
              <mc:Fallback>
                <p:oleObj name="Equation" r:id="rId6" imgW="1460160" imgH="609480" progId="Equation.DSMT4">
                  <p:embed/>
                  <p:pic>
                    <p:nvPicPr>
                      <p:cNvPr id="159757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5775" y="3543300"/>
                        <a:ext cx="2890838" cy="1208088"/>
                      </a:xfrm>
                      <a:prstGeom prst="rect">
                        <a:avLst/>
                      </a:prstGeom>
                      <a:noFill/>
                      <a:ln w="47625">
                        <a:solidFill>
                          <a:srgbClr val="666699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9758" name="Object 14"/>
          <p:cNvGraphicFramePr>
            <a:graphicFrameLocks noChangeAspect="1"/>
          </p:cNvGraphicFramePr>
          <p:nvPr/>
        </p:nvGraphicFramePr>
        <p:xfrm>
          <a:off x="1480529" y="999244"/>
          <a:ext cx="2936875" cy="10149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82" name="Equation" r:id="rId8" imgW="1765080" imgH="609480" progId="Equation.DSMT4">
                  <p:embed/>
                </p:oleObj>
              </mc:Choice>
              <mc:Fallback>
                <p:oleObj name="Equation" r:id="rId8" imgW="1765080" imgH="609480" progId="Equation.DSMT4">
                  <p:embed/>
                  <p:pic>
                    <p:nvPicPr>
                      <p:cNvPr id="159758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80529" y="999244"/>
                        <a:ext cx="2936875" cy="1014911"/>
                      </a:xfrm>
                      <a:prstGeom prst="rect">
                        <a:avLst/>
                      </a:prstGeom>
                      <a:noFill/>
                      <a:ln w="47625">
                        <a:solidFill>
                          <a:srgbClr val="008000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9759" name="Text Box 15"/>
          <p:cNvSpPr txBox="1">
            <a:spLocks noChangeArrowheads="1"/>
          </p:cNvSpPr>
          <p:nvPr/>
        </p:nvSpPr>
        <p:spPr bwMode="auto">
          <a:xfrm>
            <a:off x="0" y="188913"/>
            <a:ext cx="842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/>
              <a:t>f(E)</a:t>
            </a:r>
            <a:r>
              <a:rPr lang="ru-RU" altLang="ru-RU"/>
              <a:t>  </a:t>
            </a:r>
          </a:p>
        </p:txBody>
      </p:sp>
      <p:sp>
        <p:nvSpPr>
          <p:cNvPr id="16" name="Line 8"/>
          <p:cNvSpPr>
            <a:spLocks noChangeShapeType="1"/>
          </p:cNvSpPr>
          <p:nvPr/>
        </p:nvSpPr>
        <p:spPr bwMode="auto">
          <a:xfrm flipH="1">
            <a:off x="4069895" y="1217613"/>
            <a:ext cx="3183391" cy="1642382"/>
          </a:xfrm>
          <a:prstGeom prst="line">
            <a:avLst/>
          </a:prstGeom>
          <a:noFill/>
          <a:ln w="60325">
            <a:solidFill>
              <a:srgbClr val="FF0000">
                <a:alpha val="59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A2AD31D5-D58D-4F47-823F-0F034DFC8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4854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59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9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59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9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9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59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9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5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7" grpId="0" animBg="1"/>
      <p:bldP spid="159748" grpId="0" animBg="1"/>
      <p:bldP spid="159751" grpId="0" animBg="1"/>
      <p:bldP spid="159752" grpId="0" animBg="1"/>
      <p:bldP spid="159755" grpId="0" animBg="1"/>
      <p:bldP spid="159756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03E2B7-11BA-45AA-BB3A-340459EFB25C}"/>
              </a:ext>
            </a:extLst>
          </p:cNvPr>
          <p:cNvSpPr txBox="1"/>
          <p:nvPr/>
        </p:nvSpPr>
        <p:spPr>
          <a:xfrm>
            <a:off x="251520" y="404664"/>
            <a:ext cx="81644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+mn-lt"/>
              </a:rPr>
              <a:t>ПРОИЗВОДНАЯ</a:t>
            </a:r>
            <a:r>
              <a:rPr lang="en-US" sz="3200" dirty="0">
                <a:latin typeface="+mn-lt"/>
              </a:rPr>
              <a:t>   </a:t>
            </a:r>
            <a:r>
              <a:rPr lang="ru-RU" sz="3200" dirty="0">
                <a:latin typeface="+mn-lt"/>
              </a:rPr>
              <a:t>         </a:t>
            </a:r>
            <a:r>
              <a:rPr lang="en-US" sz="3200" dirty="0">
                <a:latin typeface="+mn-lt"/>
              </a:rPr>
              <a:t>       </a:t>
            </a:r>
            <a:r>
              <a:rPr lang="ru-RU" sz="3200" dirty="0">
                <a:latin typeface="+mn-lt"/>
              </a:rPr>
              <a:t>РАСТЕТ  с РОСТОМ </a:t>
            </a:r>
            <a:r>
              <a:rPr lang="ru-RU" sz="4000" dirty="0">
                <a:latin typeface="+mn-lt"/>
              </a:rPr>
              <a:t>Е</a:t>
            </a: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802EDBF7-1744-4C83-9591-B2D68F5C79E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84116" y="214665"/>
          <a:ext cx="1087884" cy="1087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52" name="Equation" r:id="rId3" imgW="431640" imgH="431640" progId="Equation.DSMT4">
                  <p:embed/>
                </p:oleObj>
              </mc:Choice>
              <mc:Fallback>
                <p:oleObj name="Equation" r:id="rId3" imgW="431640" imgH="431640" progId="Equation.DSMT4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802EDBF7-1744-4C83-9591-B2D68F5C79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84116" y="214665"/>
                        <a:ext cx="1087884" cy="10878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B7CE1AC-7D2B-4CB6-A6E6-5E29245959F4}"/>
              </a:ext>
            </a:extLst>
          </p:cNvPr>
          <p:cNvSpPr/>
          <p:nvPr/>
        </p:nvSpPr>
        <p:spPr>
          <a:xfrm>
            <a:off x="1115616" y="2564904"/>
            <a:ext cx="1656184" cy="1368152"/>
          </a:xfrm>
          <a:prstGeom prst="rect">
            <a:avLst/>
          </a:prstGeom>
          <a:solidFill>
            <a:schemeClr val="accent1">
              <a:alpha val="48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ACA1D29-C313-495E-8806-C90751C085FF}"/>
              </a:ext>
            </a:extLst>
          </p:cNvPr>
          <p:cNvSpPr/>
          <p:nvPr/>
        </p:nvSpPr>
        <p:spPr>
          <a:xfrm>
            <a:off x="5364088" y="2564904"/>
            <a:ext cx="1656184" cy="1368152"/>
          </a:xfrm>
          <a:prstGeom prst="rect">
            <a:avLst/>
          </a:prstGeom>
          <a:solidFill>
            <a:schemeClr val="accent1">
              <a:alpha val="4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9B6D5DB0-1CD9-4590-BB35-529ECA456227}"/>
              </a:ext>
            </a:extLst>
          </p:cNvPr>
          <p:cNvCxnSpPr/>
          <p:nvPr/>
        </p:nvCxnSpPr>
        <p:spPr>
          <a:xfrm>
            <a:off x="1115616" y="2708920"/>
            <a:ext cx="16561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F2D94230-8D37-4888-9529-D0F261A0E58E}"/>
              </a:ext>
            </a:extLst>
          </p:cNvPr>
          <p:cNvCxnSpPr/>
          <p:nvPr/>
        </p:nvCxnSpPr>
        <p:spPr>
          <a:xfrm>
            <a:off x="1134568" y="2996952"/>
            <a:ext cx="16561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11AF0E6C-AB64-4607-87F9-3EC44EC60FC2}"/>
              </a:ext>
            </a:extLst>
          </p:cNvPr>
          <p:cNvCxnSpPr/>
          <p:nvPr/>
        </p:nvCxnSpPr>
        <p:spPr>
          <a:xfrm>
            <a:off x="1134568" y="3214700"/>
            <a:ext cx="16561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650831AA-0847-41A9-8567-682E1DF242A3}"/>
              </a:ext>
            </a:extLst>
          </p:cNvPr>
          <p:cNvCxnSpPr/>
          <p:nvPr/>
        </p:nvCxnSpPr>
        <p:spPr>
          <a:xfrm>
            <a:off x="1134568" y="3445520"/>
            <a:ext cx="16561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59750171-0AB8-48B1-9E51-B31DB768570A}"/>
              </a:ext>
            </a:extLst>
          </p:cNvPr>
          <p:cNvCxnSpPr/>
          <p:nvPr/>
        </p:nvCxnSpPr>
        <p:spPr>
          <a:xfrm>
            <a:off x="1115616" y="3717032"/>
            <a:ext cx="16561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46BA8C7D-28B4-463B-AB75-A3A12879FF9F}"/>
              </a:ext>
            </a:extLst>
          </p:cNvPr>
          <p:cNvCxnSpPr/>
          <p:nvPr/>
        </p:nvCxnSpPr>
        <p:spPr>
          <a:xfrm>
            <a:off x="5364088" y="2708920"/>
            <a:ext cx="16561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045E8B8E-BE76-44EB-BC66-0B65C92C532C}"/>
              </a:ext>
            </a:extLst>
          </p:cNvPr>
          <p:cNvCxnSpPr/>
          <p:nvPr/>
        </p:nvCxnSpPr>
        <p:spPr>
          <a:xfrm>
            <a:off x="5364088" y="2780928"/>
            <a:ext cx="16561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EFBC2EBD-7AE6-4379-A12C-0DA1D242EC1D}"/>
              </a:ext>
            </a:extLst>
          </p:cNvPr>
          <p:cNvCxnSpPr/>
          <p:nvPr/>
        </p:nvCxnSpPr>
        <p:spPr>
          <a:xfrm>
            <a:off x="5364088" y="2852936"/>
            <a:ext cx="16561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48DFD2A2-AA07-4485-B61C-7FAED41888F4}"/>
              </a:ext>
            </a:extLst>
          </p:cNvPr>
          <p:cNvCxnSpPr/>
          <p:nvPr/>
        </p:nvCxnSpPr>
        <p:spPr>
          <a:xfrm>
            <a:off x="5364088" y="2924944"/>
            <a:ext cx="16561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453204B5-7AE7-4DF6-852F-642A794A2DA0}"/>
              </a:ext>
            </a:extLst>
          </p:cNvPr>
          <p:cNvCxnSpPr/>
          <p:nvPr/>
        </p:nvCxnSpPr>
        <p:spPr>
          <a:xfrm>
            <a:off x="5364088" y="2996952"/>
            <a:ext cx="16561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7F8D5A5B-5E3C-4C0B-AE3F-6DEECDD1AABD}"/>
              </a:ext>
            </a:extLst>
          </p:cNvPr>
          <p:cNvCxnSpPr/>
          <p:nvPr/>
        </p:nvCxnSpPr>
        <p:spPr>
          <a:xfrm>
            <a:off x="5364088" y="3068960"/>
            <a:ext cx="16561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228D361B-D24A-4020-AA14-4543E6319376}"/>
              </a:ext>
            </a:extLst>
          </p:cNvPr>
          <p:cNvCxnSpPr/>
          <p:nvPr/>
        </p:nvCxnSpPr>
        <p:spPr>
          <a:xfrm>
            <a:off x="5364088" y="3140968"/>
            <a:ext cx="16561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DAC6E2C6-C8D7-491F-865E-2CB22F7AB388}"/>
              </a:ext>
            </a:extLst>
          </p:cNvPr>
          <p:cNvCxnSpPr/>
          <p:nvPr/>
        </p:nvCxnSpPr>
        <p:spPr>
          <a:xfrm>
            <a:off x="5364088" y="3212976"/>
            <a:ext cx="16561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C63161FF-EBBA-49CD-A3CE-09A023CC6F88}"/>
              </a:ext>
            </a:extLst>
          </p:cNvPr>
          <p:cNvCxnSpPr/>
          <p:nvPr/>
        </p:nvCxnSpPr>
        <p:spPr>
          <a:xfrm>
            <a:off x="5364088" y="3284984"/>
            <a:ext cx="16561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9FAD81F2-8E13-4E4A-94C2-AFCDE50DE224}"/>
              </a:ext>
            </a:extLst>
          </p:cNvPr>
          <p:cNvCxnSpPr/>
          <p:nvPr/>
        </p:nvCxnSpPr>
        <p:spPr>
          <a:xfrm>
            <a:off x="5364088" y="3356992"/>
            <a:ext cx="16561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8622D734-5310-4E55-A86D-2A614D3FF69C}"/>
              </a:ext>
            </a:extLst>
          </p:cNvPr>
          <p:cNvCxnSpPr/>
          <p:nvPr/>
        </p:nvCxnSpPr>
        <p:spPr>
          <a:xfrm>
            <a:off x="5364088" y="3429000"/>
            <a:ext cx="16561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04F935EE-B850-43D7-9F42-82964901045D}"/>
              </a:ext>
            </a:extLst>
          </p:cNvPr>
          <p:cNvCxnSpPr/>
          <p:nvPr/>
        </p:nvCxnSpPr>
        <p:spPr>
          <a:xfrm>
            <a:off x="5364088" y="3509392"/>
            <a:ext cx="16561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3C71756B-F1F4-4723-8096-DB11EBFDA199}"/>
              </a:ext>
            </a:extLst>
          </p:cNvPr>
          <p:cNvCxnSpPr/>
          <p:nvPr/>
        </p:nvCxnSpPr>
        <p:spPr>
          <a:xfrm>
            <a:off x="5364088" y="3573016"/>
            <a:ext cx="16561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8829E806-AEFF-4E26-8ED5-EF78D05BB3BB}"/>
              </a:ext>
            </a:extLst>
          </p:cNvPr>
          <p:cNvCxnSpPr/>
          <p:nvPr/>
        </p:nvCxnSpPr>
        <p:spPr>
          <a:xfrm>
            <a:off x="5364088" y="3645024"/>
            <a:ext cx="16561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D8C01B0C-4B40-4502-9B7D-C794BA31B3A9}"/>
              </a:ext>
            </a:extLst>
          </p:cNvPr>
          <p:cNvCxnSpPr/>
          <p:nvPr/>
        </p:nvCxnSpPr>
        <p:spPr>
          <a:xfrm>
            <a:off x="5364088" y="3717032"/>
            <a:ext cx="16561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BF45F583-8317-464D-A4AF-6CD145954765}"/>
              </a:ext>
            </a:extLst>
          </p:cNvPr>
          <p:cNvCxnSpPr/>
          <p:nvPr/>
        </p:nvCxnSpPr>
        <p:spPr>
          <a:xfrm>
            <a:off x="5364088" y="3789040"/>
            <a:ext cx="16561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>
            <a:extLst>
              <a:ext uri="{FF2B5EF4-FFF2-40B4-BE49-F238E27FC236}">
                <a16:creationId xmlns:a16="http://schemas.microsoft.com/office/drawing/2014/main" id="{F6BA2B81-FBF6-4B9E-A43D-5079E71B5BEE}"/>
              </a:ext>
            </a:extLst>
          </p:cNvPr>
          <p:cNvCxnSpPr/>
          <p:nvPr/>
        </p:nvCxnSpPr>
        <p:spPr>
          <a:xfrm>
            <a:off x="5364088" y="3861048"/>
            <a:ext cx="16561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2CFD19D-68D6-44D4-B5A8-C40B3B0E809B}"/>
              </a:ext>
            </a:extLst>
          </p:cNvPr>
          <p:cNvSpPr txBox="1"/>
          <p:nvPr/>
        </p:nvSpPr>
        <p:spPr>
          <a:xfrm>
            <a:off x="1700408" y="1855567"/>
            <a:ext cx="5245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+mn-lt"/>
              </a:rPr>
              <a:t>Е</a:t>
            </a:r>
            <a:r>
              <a:rPr lang="ru-RU" sz="2800" baseline="-25000" dirty="0">
                <a:latin typeface="+mn-lt"/>
              </a:rPr>
              <a:t>1</a:t>
            </a:r>
            <a:endParaRPr lang="ru-RU" sz="2800" dirty="0">
              <a:latin typeface="+mn-lt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2A20EEB-5345-4852-A2EF-E948658418E8}"/>
              </a:ext>
            </a:extLst>
          </p:cNvPr>
          <p:cNvSpPr txBox="1"/>
          <p:nvPr/>
        </p:nvSpPr>
        <p:spPr>
          <a:xfrm>
            <a:off x="5569253" y="1978061"/>
            <a:ext cx="12458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+mn-lt"/>
              </a:rPr>
              <a:t>Е</a:t>
            </a:r>
            <a:r>
              <a:rPr lang="ru-RU" sz="2800" baseline="-25000" dirty="0">
                <a:latin typeface="+mn-lt"/>
              </a:rPr>
              <a:t>2</a:t>
            </a:r>
            <a:r>
              <a:rPr lang="ru-RU" sz="2800" dirty="0">
                <a:latin typeface="+mn-lt"/>
              </a:rPr>
              <a:t> </a:t>
            </a:r>
            <a:r>
              <a:rPr lang="en-US" sz="2800" dirty="0">
                <a:latin typeface="+mn-lt"/>
              </a:rPr>
              <a:t>&gt; </a:t>
            </a:r>
            <a:r>
              <a:rPr lang="ru-RU" sz="2800" dirty="0">
                <a:latin typeface="+mn-lt"/>
              </a:rPr>
              <a:t>Е</a:t>
            </a:r>
            <a:r>
              <a:rPr lang="ru-RU" sz="2800" baseline="-25000" dirty="0">
                <a:latin typeface="+mn-lt"/>
              </a:rPr>
              <a:t>1</a:t>
            </a:r>
            <a:endParaRPr lang="ru-RU" sz="2800" dirty="0">
              <a:latin typeface="+mn-lt"/>
            </a:endParaRPr>
          </a:p>
        </p:txBody>
      </p:sp>
      <p:sp>
        <p:nvSpPr>
          <p:cNvPr id="32" name="Левая фигурная скобка 31">
            <a:extLst>
              <a:ext uri="{FF2B5EF4-FFF2-40B4-BE49-F238E27FC236}">
                <a16:creationId xmlns:a16="http://schemas.microsoft.com/office/drawing/2014/main" id="{B1D4FA3D-F6BD-4DFB-8475-8A120CCBB267}"/>
              </a:ext>
            </a:extLst>
          </p:cNvPr>
          <p:cNvSpPr/>
          <p:nvPr/>
        </p:nvSpPr>
        <p:spPr>
          <a:xfrm>
            <a:off x="683568" y="2564904"/>
            <a:ext cx="144016" cy="1368152"/>
          </a:xfrm>
          <a:prstGeom prst="lef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9793D7D-D04C-4D45-963C-989414A7509A}"/>
              </a:ext>
            </a:extLst>
          </p:cNvPr>
          <p:cNvSpPr txBox="1"/>
          <p:nvPr/>
        </p:nvSpPr>
        <p:spPr>
          <a:xfrm>
            <a:off x="49881" y="2996952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Δ</a:t>
            </a:r>
            <a:r>
              <a:rPr lang="en-US" dirty="0"/>
              <a:t>E</a:t>
            </a:r>
            <a:endParaRPr lang="ru-RU" dirty="0"/>
          </a:p>
        </p:txBody>
      </p:sp>
      <p:sp>
        <p:nvSpPr>
          <p:cNvPr id="34" name="Левая фигурная скобка 33">
            <a:extLst>
              <a:ext uri="{FF2B5EF4-FFF2-40B4-BE49-F238E27FC236}">
                <a16:creationId xmlns:a16="http://schemas.microsoft.com/office/drawing/2014/main" id="{C6C20109-131F-4D9C-99B5-E2A095E2D26C}"/>
              </a:ext>
            </a:extLst>
          </p:cNvPr>
          <p:cNvSpPr/>
          <p:nvPr/>
        </p:nvSpPr>
        <p:spPr>
          <a:xfrm>
            <a:off x="5004048" y="2564904"/>
            <a:ext cx="144016" cy="1368152"/>
          </a:xfrm>
          <a:prstGeom prst="leftBrac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B1664DB-69BA-4821-81E8-AEDDC8E3B32B}"/>
              </a:ext>
            </a:extLst>
          </p:cNvPr>
          <p:cNvSpPr txBox="1"/>
          <p:nvPr/>
        </p:nvSpPr>
        <p:spPr>
          <a:xfrm>
            <a:off x="4264997" y="3039343"/>
            <a:ext cx="5950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Δ</a:t>
            </a:r>
            <a:r>
              <a:rPr lang="en-US" dirty="0"/>
              <a:t>E</a:t>
            </a:r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4AC1ECA-3843-4BA7-A99F-F1023EEC2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3816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48B866AF-57A3-4158-9301-F39ED843D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20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56F6FE-5576-4B7D-8CAD-0EA9AE8EA199}"/>
              </a:ext>
            </a:extLst>
          </p:cNvPr>
          <p:cNvSpPr txBox="1"/>
          <p:nvPr/>
        </p:nvSpPr>
        <p:spPr>
          <a:xfrm>
            <a:off x="1275127" y="1795244"/>
            <a:ext cx="60791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СВЯЗЬ  с  ТЕРМОДИНАМИКОЙ</a:t>
            </a:r>
          </a:p>
        </p:txBody>
      </p:sp>
    </p:spTree>
    <p:extLst>
      <p:ext uri="{BB962C8B-B14F-4D97-AF65-F5344CB8AC3E}">
        <p14:creationId xmlns:p14="http://schemas.microsoft.com/office/powerpoint/2010/main" val="1864870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E1F842C6-193F-4668-960F-51B2E134F8B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6671013"/>
              </p:ext>
            </p:extLst>
          </p:nvPr>
        </p:nvGraphicFramePr>
        <p:xfrm>
          <a:off x="927100" y="1571625"/>
          <a:ext cx="728980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8" name="Equation" r:id="rId3" imgW="7289640" imgH="1600200" progId="Equation.DSMT4">
                  <p:embed/>
                </p:oleObj>
              </mc:Choice>
              <mc:Fallback>
                <p:oleObj name="Equation" r:id="rId3" imgW="7289640" imgH="1600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7100" y="1571625"/>
                        <a:ext cx="7289800" cy="160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F26ACF77-20A2-4874-A191-F287A9249A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3812080"/>
              </p:ext>
            </p:extLst>
          </p:nvPr>
        </p:nvGraphicFramePr>
        <p:xfrm>
          <a:off x="625475" y="3340100"/>
          <a:ext cx="6548438" cy="157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9" name="Equation" r:id="rId5" imgW="4686120" imgH="1130040" progId="Equation.DSMT4">
                  <p:embed/>
                </p:oleObj>
              </mc:Choice>
              <mc:Fallback>
                <p:oleObj name="Equation" r:id="rId5" imgW="4686120" imgH="1130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25475" y="3340100"/>
                        <a:ext cx="6548438" cy="1577975"/>
                      </a:xfrm>
                      <a:prstGeom prst="rect">
                        <a:avLst/>
                      </a:prstGeom>
                      <a:ln w="22225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4FEFBCF-6C0E-4585-8988-AD3B9A6F34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5498757"/>
              </p:ext>
            </p:extLst>
          </p:nvPr>
        </p:nvGraphicFramePr>
        <p:xfrm>
          <a:off x="2074863" y="5397500"/>
          <a:ext cx="4184650" cy="958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0" name="Equation" r:id="rId7" imgW="3162240" imgH="723600" progId="Equation.DSMT4">
                  <p:embed/>
                </p:oleObj>
              </mc:Choice>
              <mc:Fallback>
                <p:oleObj name="Equation" r:id="rId7" imgW="3162240" imgH="723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074863" y="5397500"/>
                        <a:ext cx="4184650" cy="958850"/>
                      </a:xfrm>
                      <a:prstGeom prst="rect">
                        <a:avLst/>
                      </a:prstGeom>
                      <a:ln w="28575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D689FD0-4A4A-4DD2-910B-1E5A805B4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21</a:t>
            </a:fld>
            <a:endParaRPr lang="ru-RU"/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267F3CA2-359B-4DE5-B50A-CBE9138B65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4668768"/>
              </p:ext>
            </p:extLst>
          </p:nvPr>
        </p:nvGraphicFramePr>
        <p:xfrm>
          <a:off x="2035897" y="408280"/>
          <a:ext cx="4261620" cy="6861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1" name="Equation" r:id="rId9" imgW="2997000" imgH="482400" progId="Equation.DSMT4">
                  <p:embed/>
                </p:oleObj>
              </mc:Choice>
              <mc:Fallback>
                <p:oleObj name="Equation" r:id="rId9" imgW="2997000" imgH="482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035897" y="408280"/>
                        <a:ext cx="4261620" cy="6861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6194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6F0FE0-6F69-4C4A-A49C-1463505C28FF}"/>
              </a:ext>
            </a:extLst>
          </p:cNvPr>
          <p:cNvSpPr txBox="1"/>
          <p:nvPr/>
        </p:nvSpPr>
        <p:spPr>
          <a:xfrm>
            <a:off x="1299758" y="317281"/>
            <a:ext cx="66438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Канонический ансамбль.  Т/д   величины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78E4FF43-D9A8-4142-B0A2-09D0693A5C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9888229"/>
              </p:ext>
            </p:extLst>
          </p:nvPr>
        </p:nvGraphicFramePr>
        <p:xfrm>
          <a:off x="479374" y="1226263"/>
          <a:ext cx="7999413" cy="831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9" name="Equation" r:id="rId3" imgW="4279680" imgH="444240" progId="Equation.DSMT4">
                  <p:embed/>
                </p:oleObj>
              </mc:Choice>
              <mc:Fallback>
                <p:oleObj name="Equation" r:id="rId3" imgW="4279680" imgH="444240" progId="Equation.DSMT4">
                  <p:embed/>
                  <p:pic>
                    <p:nvPicPr>
                      <p:cNvPr id="3" name="Объект 2">
                        <a:extLst>
                          <a:ext uri="{FF2B5EF4-FFF2-40B4-BE49-F238E27FC236}">
                            <a16:creationId xmlns:a16="http://schemas.microsoft.com/office/drawing/2014/main" id="{78E4FF43-D9A8-4142-B0A2-09D0693A5C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9374" y="1226263"/>
                        <a:ext cx="7999413" cy="831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FC351036-D8C3-45A1-B6F0-0D2CE7EBAD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7222074"/>
              </p:ext>
            </p:extLst>
          </p:nvPr>
        </p:nvGraphicFramePr>
        <p:xfrm>
          <a:off x="946150" y="2559050"/>
          <a:ext cx="6864350" cy="120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0" name="Equation" r:id="rId5" imgW="4419360" imgH="774360" progId="Equation.DSMT4">
                  <p:embed/>
                </p:oleObj>
              </mc:Choice>
              <mc:Fallback>
                <p:oleObj name="Equation" r:id="rId5" imgW="4419360" imgH="774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46150" y="2559050"/>
                        <a:ext cx="6864350" cy="1203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5A2F0AC7-1B36-4EA5-BB6E-35AAD437E6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5960231"/>
              </p:ext>
            </p:extLst>
          </p:nvPr>
        </p:nvGraphicFramePr>
        <p:xfrm>
          <a:off x="1150318" y="4339993"/>
          <a:ext cx="6843364" cy="6814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1" name="Equation" r:id="rId7" imgW="3060360" imgH="304560" progId="Equation.DSMT4">
                  <p:embed/>
                </p:oleObj>
              </mc:Choice>
              <mc:Fallback>
                <p:oleObj name="Equation" r:id="rId7" imgW="3060360" imgH="304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50318" y="4339993"/>
                        <a:ext cx="6843364" cy="6814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F15C6ED-355D-4D2C-8CCF-28A5E548E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7314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722" name="Picture 2" descr="Rosetta ston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533400"/>
            <a:ext cx="3733800" cy="280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8723" name="Text Box 3"/>
          <p:cNvSpPr txBox="1">
            <a:spLocks noChangeArrowheads="1"/>
          </p:cNvSpPr>
          <p:nvPr/>
        </p:nvSpPr>
        <p:spPr bwMode="auto">
          <a:xfrm>
            <a:off x="4724400" y="381000"/>
            <a:ext cx="4114800" cy="2954655"/>
          </a:xfrm>
          <a:prstGeom prst="rect">
            <a:avLst/>
          </a:prstGeom>
          <a:solidFill>
            <a:srgbClr val="99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endParaRPr lang="en-US" altLang="ru-RU" sz="3600" b="1" baseline="-25000" dirty="0"/>
          </a:p>
          <a:p>
            <a:pPr algn="ctr">
              <a:spcBef>
                <a:spcPct val="50000"/>
              </a:spcBef>
            </a:pPr>
            <a:endParaRPr lang="en-US" altLang="ru-RU" sz="3600" b="1" dirty="0"/>
          </a:p>
          <a:p>
            <a:pPr algn="ctr">
              <a:spcBef>
                <a:spcPct val="50000"/>
              </a:spcBef>
            </a:pPr>
            <a:endParaRPr lang="en-US" altLang="ru-RU" sz="3600" b="1" dirty="0"/>
          </a:p>
          <a:p>
            <a:pPr algn="ctr">
              <a:spcBef>
                <a:spcPct val="50000"/>
              </a:spcBef>
            </a:pPr>
            <a:endParaRPr lang="ru-RU" altLang="ru-RU" sz="3600" b="1" dirty="0"/>
          </a:p>
        </p:txBody>
      </p:sp>
      <p:sp>
        <p:nvSpPr>
          <p:cNvPr id="158725" name="Line 5"/>
          <p:cNvSpPr>
            <a:spLocks noChangeShapeType="1"/>
          </p:cNvSpPr>
          <p:nvPr/>
        </p:nvSpPr>
        <p:spPr bwMode="auto">
          <a:xfrm flipH="1">
            <a:off x="5715000" y="3581400"/>
            <a:ext cx="152400" cy="762000"/>
          </a:xfrm>
          <a:prstGeom prst="line">
            <a:avLst/>
          </a:prstGeom>
          <a:noFill/>
          <a:ln w="603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EF32FC-6AFA-4940-BD00-5EA162AF8DD2}"/>
              </a:ext>
            </a:extLst>
          </p:cNvPr>
          <p:cNvSpPr txBox="1"/>
          <p:nvPr/>
        </p:nvSpPr>
        <p:spPr>
          <a:xfrm>
            <a:off x="1119907" y="3500735"/>
            <a:ext cx="24613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1799 г. Розетта (Египет)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10E5E0-D5C8-4525-B018-F69293AD2582}"/>
              </a:ext>
            </a:extLst>
          </p:cNvPr>
          <p:cNvSpPr txBox="1"/>
          <p:nvPr/>
        </p:nvSpPr>
        <p:spPr>
          <a:xfrm>
            <a:off x="620785" y="4343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814859DE-DB3A-4DEE-9BAE-598FE7E67B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0447974"/>
              </p:ext>
            </p:extLst>
          </p:nvPr>
        </p:nvGraphicFramePr>
        <p:xfrm>
          <a:off x="5257020" y="655788"/>
          <a:ext cx="3069768" cy="7880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29" name="Equation" r:id="rId4" imgW="2044440" imgH="419040" progId="Equation.DSMT4">
                  <p:embed/>
                </p:oleObj>
              </mc:Choice>
              <mc:Fallback>
                <p:oleObj name="Equation" r:id="rId4" imgW="204444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57020" y="655788"/>
                        <a:ext cx="3069768" cy="7880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4D166E74-D386-4767-95E9-173A1770154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009501"/>
              </p:ext>
            </p:extLst>
          </p:nvPr>
        </p:nvGraphicFramePr>
        <p:xfrm>
          <a:off x="5282601" y="1855038"/>
          <a:ext cx="2734478" cy="12671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30" name="Equation" r:id="rId6" imgW="1562040" imgH="723600" progId="Equation.DSMT4">
                  <p:embed/>
                </p:oleObj>
              </mc:Choice>
              <mc:Fallback>
                <p:oleObj name="Equation" r:id="rId6" imgW="1562040" imgH="7236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282601" y="1855038"/>
                        <a:ext cx="2734478" cy="126719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406569D3-B147-4095-8478-31DE07348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23</a:t>
            </a:fld>
            <a:endParaRPr lang="ru-RU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F97835B9-E3DE-4ECA-8D34-74B92B57F68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3566205"/>
              </p:ext>
            </p:extLst>
          </p:nvPr>
        </p:nvGraphicFramePr>
        <p:xfrm>
          <a:off x="2535040" y="4849201"/>
          <a:ext cx="41148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31" name="Equation" r:id="rId8" imgW="4114800" imgH="419040" progId="Equation.DSMT4">
                  <p:embed/>
                </p:oleObj>
              </mc:Choice>
              <mc:Fallback>
                <p:oleObj name="Equation" r:id="rId8" imgW="411480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535040" y="4849201"/>
                        <a:ext cx="4114800" cy="419100"/>
                      </a:xfrm>
                      <a:prstGeom prst="rect">
                        <a:avLst/>
                      </a:prstGeom>
                      <a:ln w="41275">
                        <a:solidFill>
                          <a:schemeClr val="accent6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CF95ABCB-5F98-4AE8-8636-626BA3270C20}"/>
              </a:ext>
            </a:extLst>
          </p:cNvPr>
          <p:cNvCxnSpPr>
            <a:cxnSpLocks/>
          </p:cNvCxnSpPr>
          <p:nvPr/>
        </p:nvCxnSpPr>
        <p:spPr>
          <a:xfrm flipV="1">
            <a:off x="2625754" y="5402510"/>
            <a:ext cx="302004" cy="536896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630565E-0033-486D-BBC3-563888827B73}"/>
              </a:ext>
            </a:extLst>
          </p:cNvPr>
          <p:cNvSpPr txBox="1"/>
          <p:nvPr/>
        </p:nvSpPr>
        <p:spPr>
          <a:xfrm>
            <a:off x="805516" y="5939406"/>
            <a:ext cx="77207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В каноническом ансамбле температура во всех микросостояниях одинакова!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7115714"/>
              </p:ext>
            </p:extLst>
          </p:nvPr>
        </p:nvGraphicFramePr>
        <p:xfrm>
          <a:off x="460375" y="723900"/>
          <a:ext cx="6875463" cy="1082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8" name="Equation" r:id="rId3" imgW="2501640" imgH="393480" progId="Equation.DSMT4">
                  <p:embed/>
                </p:oleObj>
              </mc:Choice>
              <mc:Fallback>
                <p:oleObj name="Equation" r:id="rId3" imgW="2501640" imgH="393480" progId="Equation.DSMT4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0375" y="723900"/>
                        <a:ext cx="6875463" cy="1082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231892" y="76447"/>
            <a:ext cx="39080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Канонический ансамбль</a:t>
            </a:r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/>
        </p:nvGraphicFramePr>
        <p:xfrm>
          <a:off x="1560513" y="2284413"/>
          <a:ext cx="6383337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9" name="Equation" r:id="rId5" imgW="3377880" imgH="457200" progId="Equation.DSMT4">
                  <p:embed/>
                </p:oleObj>
              </mc:Choice>
              <mc:Fallback>
                <p:oleObj name="Equation" r:id="rId5" imgW="3377880" imgH="457200" progId="Equation.DSMT4">
                  <p:embed/>
                  <p:pic>
                    <p:nvPicPr>
                      <p:cNvPr id="6" name="Объект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60513" y="2284413"/>
                        <a:ext cx="6383337" cy="86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/>
        </p:nvGraphicFramePr>
        <p:xfrm>
          <a:off x="755576" y="3790684"/>
          <a:ext cx="8055590" cy="8868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0" name="Equation" r:id="rId7" imgW="4152600" imgH="457200" progId="Equation.DSMT4">
                  <p:embed/>
                </p:oleObj>
              </mc:Choice>
              <mc:Fallback>
                <p:oleObj name="Equation" r:id="rId7" imgW="4152600" imgH="457200" progId="Equation.DSMT4">
                  <p:embed/>
                  <p:pic>
                    <p:nvPicPr>
                      <p:cNvPr id="8" name="Объект 7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55576" y="3790684"/>
                        <a:ext cx="8055590" cy="8868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8929672"/>
              </p:ext>
            </p:extLst>
          </p:nvPr>
        </p:nvGraphicFramePr>
        <p:xfrm>
          <a:off x="879475" y="5157788"/>
          <a:ext cx="7726363" cy="1008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1" name="Equation" r:id="rId9" imgW="3797280" imgH="495000" progId="Equation.DSMT4">
                  <p:embed/>
                </p:oleObj>
              </mc:Choice>
              <mc:Fallback>
                <p:oleObj name="Equation" r:id="rId9" imgW="3797280" imgH="495000" progId="Equation.DSMT4">
                  <p:embed/>
                  <p:pic>
                    <p:nvPicPr>
                      <p:cNvPr id="9" name="Объект 8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79475" y="5157788"/>
                        <a:ext cx="7726363" cy="1008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3B13D7F-EFFC-4125-A1C2-0FF342240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23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5A6EB90-ECE2-4213-B76E-6FF578AE2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25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10CD660-F0B5-4EF2-93FB-A028A0BF91EA}"/>
              </a:ext>
            </a:extLst>
          </p:cNvPr>
          <p:cNvSpPr txBox="1"/>
          <p:nvPr/>
        </p:nvSpPr>
        <p:spPr>
          <a:xfrm>
            <a:off x="503339" y="2214694"/>
            <a:ext cx="84644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и для каких систем мы будем считать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08457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645370B-9191-48E2-B0A1-72C77541F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26</a:t>
            </a:fld>
            <a:endParaRPr lang="ru-RU"/>
          </a:p>
        </p:txBody>
      </p:sp>
      <p:sp>
        <p:nvSpPr>
          <p:cNvPr id="3" name="Text Box 20">
            <a:extLst>
              <a:ext uri="{FF2B5EF4-FFF2-40B4-BE49-F238E27FC236}">
                <a16:creationId xmlns:a16="http://schemas.microsoft.com/office/drawing/2014/main" id="{9D444698-D77B-483F-A39E-0CAFFD92CB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0384" y="425681"/>
            <a:ext cx="451476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 dirty="0"/>
              <a:t>Сумма или Интеграл ?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C3621A4-12E4-4BFF-B7CD-9626852817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0813530"/>
              </p:ext>
            </p:extLst>
          </p:nvPr>
        </p:nvGraphicFramePr>
        <p:xfrm>
          <a:off x="282575" y="1341438"/>
          <a:ext cx="8062913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3" name="Equation" r:id="rId3" imgW="5994360" imgH="876240" progId="Equation.DSMT4">
                  <p:embed/>
                </p:oleObj>
              </mc:Choice>
              <mc:Fallback>
                <p:oleObj name="Equation" r:id="rId3" imgW="5994360" imgH="876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2575" y="1341438"/>
                        <a:ext cx="8062913" cy="1177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381E1D29-1C92-44E9-8502-688163FE00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9694250"/>
              </p:ext>
            </p:extLst>
          </p:nvPr>
        </p:nvGraphicFramePr>
        <p:xfrm>
          <a:off x="838200" y="2849563"/>
          <a:ext cx="79248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4" name="Equation" r:id="rId5" imgW="7924680" imgH="761760" progId="Equation.DSMT4">
                  <p:embed/>
                </p:oleObj>
              </mc:Choice>
              <mc:Fallback>
                <p:oleObj name="Equation" r:id="rId5" imgW="7924680" imgH="761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38200" y="2849563"/>
                        <a:ext cx="7924800" cy="76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D92D3238-EA3D-46ED-89EE-3F9CFC54CA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0126973"/>
              </p:ext>
            </p:extLst>
          </p:nvPr>
        </p:nvGraphicFramePr>
        <p:xfrm>
          <a:off x="419100" y="4298950"/>
          <a:ext cx="7440613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05" name="Equation" r:id="rId7" imgW="5448240" imgH="787320" progId="Equation.DSMT4">
                  <p:embed/>
                </p:oleObj>
              </mc:Choice>
              <mc:Fallback>
                <p:oleObj name="Equation" r:id="rId7" imgW="5448240" imgH="787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19100" y="4298950"/>
                        <a:ext cx="7440613" cy="1076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213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Freeform 2"/>
          <p:cNvSpPr>
            <a:spLocks/>
          </p:cNvSpPr>
          <p:nvPr/>
        </p:nvSpPr>
        <p:spPr bwMode="auto">
          <a:xfrm>
            <a:off x="1041401" y="2075517"/>
            <a:ext cx="4635500" cy="3972769"/>
          </a:xfrm>
          <a:custGeom>
            <a:avLst/>
            <a:gdLst>
              <a:gd name="T0" fmla="*/ 536 w 3552"/>
              <a:gd name="T1" fmla="*/ 256 h 3656"/>
              <a:gd name="T2" fmla="*/ 104 w 3552"/>
              <a:gd name="T3" fmla="*/ 1072 h 3656"/>
              <a:gd name="T4" fmla="*/ 152 w 3552"/>
              <a:gd name="T5" fmla="*/ 2320 h 3656"/>
              <a:gd name="T6" fmla="*/ 1016 w 3552"/>
              <a:gd name="T7" fmla="*/ 3328 h 3656"/>
              <a:gd name="T8" fmla="*/ 3176 w 3552"/>
              <a:gd name="T9" fmla="*/ 3184 h 3656"/>
              <a:gd name="T10" fmla="*/ 3272 w 3552"/>
              <a:gd name="T11" fmla="*/ 496 h 3656"/>
              <a:gd name="T12" fmla="*/ 1640 w 3552"/>
              <a:gd name="T13" fmla="*/ 208 h 3656"/>
              <a:gd name="T14" fmla="*/ 536 w 3552"/>
              <a:gd name="T15" fmla="*/ 256 h 36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552" h="3656">
                <a:moveTo>
                  <a:pt x="536" y="256"/>
                </a:moveTo>
                <a:cubicBezTo>
                  <a:pt x="280" y="400"/>
                  <a:pt x="168" y="728"/>
                  <a:pt x="104" y="1072"/>
                </a:cubicBezTo>
                <a:cubicBezTo>
                  <a:pt x="40" y="1416"/>
                  <a:pt x="0" y="1944"/>
                  <a:pt x="152" y="2320"/>
                </a:cubicBezTo>
                <a:cubicBezTo>
                  <a:pt x="304" y="2696"/>
                  <a:pt x="512" y="3184"/>
                  <a:pt x="1016" y="3328"/>
                </a:cubicBezTo>
                <a:cubicBezTo>
                  <a:pt x="1520" y="3472"/>
                  <a:pt x="2800" y="3656"/>
                  <a:pt x="3176" y="3184"/>
                </a:cubicBezTo>
                <a:cubicBezTo>
                  <a:pt x="3552" y="2712"/>
                  <a:pt x="3528" y="992"/>
                  <a:pt x="3272" y="496"/>
                </a:cubicBezTo>
                <a:cubicBezTo>
                  <a:pt x="3016" y="0"/>
                  <a:pt x="2096" y="248"/>
                  <a:pt x="1640" y="208"/>
                </a:cubicBezTo>
                <a:cubicBezTo>
                  <a:pt x="1184" y="168"/>
                  <a:pt x="792" y="112"/>
                  <a:pt x="536" y="256"/>
                </a:cubicBezTo>
                <a:close/>
              </a:path>
            </a:pathLst>
          </a:custGeom>
          <a:solidFill>
            <a:srgbClr val="EEBCD7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8487" name="Line 7"/>
          <p:cNvSpPr>
            <a:spLocks noChangeShapeType="1"/>
          </p:cNvSpPr>
          <p:nvPr/>
        </p:nvSpPr>
        <p:spPr bwMode="auto">
          <a:xfrm>
            <a:off x="5049357" y="2351830"/>
            <a:ext cx="0" cy="3327517"/>
          </a:xfrm>
          <a:prstGeom prst="line">
            <a:avLst/>
          </a:prstGeom>
          <a:noFill/>
          <a:ln w="25400">
            <a:solidFill>
              <a:schemeClr val="tx1">
                <a:alpha val="77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90" name="Line 10"/>
          <p:cNvSpPr>
            <a:spLocks noChangeShapeType="1"/>
          </p:cNvSpPr>
          <p:nvPr/>
        </p:nvSpPr>
        <p:spPr bwMode="auto">
          <a:xfrm>
            <a:off x="1249959" y="2895599"/>
            <a:ext cx="4160939" cy="6991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8494" name="Line 14"/>
          <p:cNvSpPr>
            <a:spLocks noChangeShapeType="1"/>
          </p:cNvSpPr>
          <p:nvPr/>
        </p:nvSpPr>
        <p:spPr bwMode="auto">
          <a:xfrm flipH="1">
            <a:off x="4780677" y="4095578"/>
            <a:ext cx="2224557" cy="831206"/>
          </a:xfrm>
          <a:prstGeom prst="line">
            <a:avLst/>
          </a:prstGeom>
          <a:noFill/>
          <a:ln w="603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148496" name="Object 16"/>
          <p:cNvGraphicFramePr>
            <a:graphicFrameLocks noChangeAspect="1"/>
          </p:cNvGraphicFramePr>
          <p:nvPr/>
        </p:nvGraphicFramePr>
        <p:xfrm>
          <a:off x="7186613" y="3860800"/>
          <a:ext cx="1189037" cy="509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4" name="Equation" r:id="rId4" imgW="622080" imgH="266400" progId="Equation.DSMT4">
                  <p:embed/>
                </p:oleObj>
              </mc:Choice>
              <mc:Fallback>
                <p:oleObj name="Equation" r:id="rId4" imgW="622080" imgH="266400" progId="Equation.DSMT4">
                  <p:embed/>
                  <p:pic>
                    <p:nvPicPr>
                      <p:cNvPr id="148496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6613" y="3860800"/>
                        <a:ext cx="1189037" cy="509588"/>
                      </a:xfrm>
                      <a:prstGeom prst="rect">
                        <a:avLst/>
                      </a:prstGeom>
                      <a:noFill/>
                      <a:ln w="476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8497" name="Text Box 17"/>
          <p:cNvSpPr txBox="1">
            <a:spLocks noChangeArrowheads="1"/>
          </p:cNvSpPr>
          <p:nvPr/>
        </p:nvSpPr>
        <p:spPr bwMode="auto">
          <a:xfrm>
            <a:off x="956319" y="120654"/>
            <a:ext cx="714744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Квазиклассический канонический ансамбль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02358" y="6080386"/>
            <a:ext cx="5602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+mj-lt"/>
              </a:rPr>
              <a:t>Все микросостояния внутри клетки – одинаковы!</a:t>
            </a:r>
          </a:p>
        </p:txBody>
      </p:sp>
      <p:sp>
        <p:nvSpPr>
          <p:cNvPr id="19" name="Line 7">
            <a:extLst>
              <a:ext uri="{FF2B5EF4-FFF2-40B4-BE49-F238E27FC236}">
                <a16:creationId xmlns:a16="http://schemas.microsoft.com/office/drawing/2014/main" id="{5AE7DA50-D962-4A37-8B11-D32B7F1A5B1C}"/>
              </a:ext>
            </a:extLst>
          </p:cNvPr>
          <p:cNvSpPr>
            <a:spLocks noChangeShapeType="1"/>
          </p:cNvSpPr>
          <p:nvPr/>
        </p:nvSpPr>
        <p:spPr bwMode="auto">
          <a:xfrm>
            <a:off x="1711933" y="2370006"/>
            <a:ext cx="0" cy="3327517"/>
          </a:xfrm>
          <a:prstGeom prst="line">
            <a:avLst/>
          </a:prstGeom>
          <a:noFill/>
          <a:ln w="25400">
            <a:solidFill>
              <a:schemeClr val="tx1">
                <a:alpha val="77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" name="Line 7">
            <a:extLst>
              <a:ext uri="{FF2B5EF4-FFF2-40B4-BE49-F238E27FC236}">
                <a16:creationId xmlns:a16="http://schemas.microsoft.com/office/drawing/2014/main" id="{F07730F7-6F2F-41B1-90BF-A9ABC3ADC084}"/>
              </a:ext>
            </a:extLst>
          </p:cNvPr>
          <p:cNvSpPr>
            <a:spLocks noChangeShapeType="1"/>
          </p:cNvSpPr>
          <p:nvPr/>
        </p:nvSpPr>
        <p:spPr bwMode="auto">
          <a:xfrm>
            <a:off x="4230031" y="2312681"/>
            <a:ext cx="0" cy="3327517"/>
          </a:xfrm>
          <a:prstGeom prst="line">
            <a:avLst/>
          </a:prstGeom>
          <a:noFill/>
          <a:ln w="25400">
            <a:solidFill>
              <a:schemeClr val="tx1">
                <a:alpha val="77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2" name="Line 7">
            <a:extLst>
              <a:ext uri="{FF2B5EF4-FFF2-40B4-BE49-F238E27FC236}">
                <a16:creationId xmlns:a16="http://schemas.microsoft.com/office/drawing/2014/main" id="{685C134A-B017-41CB-83F2-91EEA12B2C5E}"/>
              </a:ext>
            </a:extLst>
          </p:cNvPr>
          <p:cNvSpPr>
            <a:spLocks noChangeShapeType="1"/>
          </p:cNvSpPr>
          <p:nvPr/>
        </p:nvSpPr>
        <p:spPr bwMode="auto">
          <a:xfrm>
            <a:off x="2399831" y="2252560"/>
            <a:ext cx="0" cy="3327517"/>
          </a:xfrm>
          <a:prstGeom prst="line">
            <a:avLst/>
          </a:prstGeom>
          <a:noFill/>
          <a:ln w="25400">
            <a:solidFill>
              <a:schemeClr val="tx1">
                <a:alpha val="77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" name="Line 7">
            <a:extLst>
              <a:ext uri="{FF2B5EF4-FFF2-40B4-BE49-F238E27FC236}">
                <a16:creationId xmlns:a16="http://schemas.microsoft.com/office/drawing/2014/main" id="{1C46D53C-299A-4378-B0B1-EB65A862BAC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2287" y="2370006"/>
            <a:ext cx="0" cy="3327517"/>
          </a:xfrm>
          <a:prstGeom prst="line">
            <a:avLst/>
          </a:prstGeom>
          <a:noFill/>
          <a:ln w="25400">
            <a:solidFill>
              <a:schemeClr val="tx1">
                <a:alpha val="77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" name="Line 10">
            <a:extLst>
              <a:ext uri="{FF2B5EF4-FFF2-40B4-BE49-F238E27FC236}">
                <a16:creationId xmlns:a16="http://schemas.microsoft.com/office/drawing/2014/main" id="{116A2740-191F-4BF0-B0D2-435AB56217A1}"/>
              </a:ext>
            </a:extLst>
          </p:cNvPr>
          <p:cNvSpPr>
            <a:spLocks noChangeShapeType="1"/>
          </p:cNvSpPr>
          <p:nvPr/>
        </p:nvSpPr>
        <p:spPr bwMode="auto">
          <a:xfrm>
            <a:off x="1220947" y="4566142"/>
            <a:ext cx="4160939" cy="6991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" name="Line 10">
            <a:extLst>
              <a:ext uri="{FF2B5EF4-FFF2-40B4-BE49-F238E27FC236}">
                <a16:creationId xmlns:a16="http://schemas.microsoft.com/office/drawing/2014/main" id="{E1351F7F-EF9A-481A-8B38-69292FAEA11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2358" y="3798292"/>
            <a:ext cx="4160939" cy="6991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" name="Line 10">
            <a:extLst>
              <a:ext uri="{FF2B5EF4-FFF2-40B4-BE49-F238E27FC236}">
                <a16:creationId xmlns:a16="http://schemas.microsoft.com/office/drawing/2014/main" id="{9682AA22-1FD4-407F-9874-DBF568A93CF7}"/>
              </a:ext>
            </a:extLst>
          </p:cNvPr>
          <p:cNvSpPr>
            <a:spLocks noChangeShapeType="1"/>
          </p:cNvSpPr>
          <p:nvPr/>
        </p:nvSpPr>
        <p:spPr bwMode="auto">
          <a:xfrm>
            <a:off x="1526799" y="5236926"/>
            <a:ext cx="3855087" cy="57927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468A0F7C-08A2-4165-8CEB-7658228BA2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5475" y="1077913"/>
          <a:ext cx="7669213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5" name="Equation" r:id="rId6" imgW="5029200" imgH="469800" progId="Equation.DSMT4">
                  <p:embed/>
                </p:oleObj>
              </mc:Choice>
              <mc:Fallback>
                <p:oleObj name="Equation" r:id="rId6" imgW="5029200" imgH="469800" progId="Equation.DSMT4">
                  <p:embed/>
                  <p:pic>
                    <p:nvPicPr>
                      <p:cNvPr id="2" name="Объект 1">
                        <a:extLst>
                          <a:ext uri="{FF2B5EF4-FFF2-40B4-BE49-F238E27FC236}">
                            <a16:creationId xmlns:a16="http://schemas.microsoft.com/office/drawing/2014/main" id="{468A0F7C-08A2-4165-8CEB-7658228BA2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25475" y="1077913"/>
                        <a:ext cx="7669213" cy="717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2A689D1-7BB3-4CE5-98EE-235A52DE67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27</a:t>
            </a:fld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8B887C-134D-4682-8637-B85414DE5767}"/>
              </a:ext>
            </a:extLst>
          </p:cNvPr>
          <p:cNvSpPr txBox="1"/>
          <p:nvPr/>
        </p:nvSpPr>
        <p:spPr>
          <a:xfrm>
            <a:off x="2545157" y="3080368"/>
            <a:ext cx="57738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  E</a:t>
            </a:r>
            <a:endParaRPr lang="ru-RU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759D608-BC15-4654-80E2-F5E5AB4E8CCD}"/>
              </a:ext>
            </a:extLst>
          </p:cNvPr>
          <p:cNvSpPr txBox="1"/>
          <p:nvPr/>
        </p:nvSpPr>
        <p:spPr>
          <a:xfrm>
            <a:off x="2540672" y="4674197"/>
            <a:ext cx="57738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  E</a:t>
            </a:r>
            <a:endParaRPr lang="ru-RU" sz="2400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8224DC8-E08C-4EA3-B770-2063E2B9C989}"/>
              </a:ext>
            </a:extLst>
          </p:cNvPr>
          <p:cNvSpPr txBox="1"/>
          <p:nvPr/>
        </p:nvSpPr>
        <p:spPr>
          <a:xfrm>
            <a:off x="4378620" y="3129898"/>
            <a:ext cx="57738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  E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6251261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Line 2"/>
          <p:cNvSpPr>
            <a:spLocks noChangeShapeType="1"/>
          </p:cNvSpPr>
          <p:nvPr/>
        </p:nvSpPr>
        <p:spPr bwMode="auto">
          <a:xfrm flipV="1">
            <a:off x="1042988" y="981075"/>
            <a:ext cx="0" cy="4968875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79" name="Line 3"/>
          <p:cNvSpPr>
            <a:spLocks noChangeShapeType="1"/>
          </p:cNvSpPr>
          <p:nvPr/>
        </p:nvSpPr>
        <p:spPr bwMode="auto">
          <a:xfrm>
            <a:off x="1042988" y="5949950"/>
            <a:ext cx="7345362" cy="0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0" name="Line 4"/>
          <p:cNvSpPr>
            <a:spLocks noChangeShapeType="1"/>
          </p:cNvSpPr>
          <p:nvPr/>
        </p:nvSpPr>
        <p:spPr bwMode="auto">
          <a:xfrm flipV="1">
            <a:off x="1692275" y="1916112"/>
            <a:ext cx="0" cy="4033838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auto">
          <a:xfrm flipV="1">
            <a:off x="2700338" y="2205038"/>
            <a:ext cx="0" cy="3744912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 flipV="1">
            <a:off x="3708400" y="2492375"/>
            <a:ext cx="0" cy="3457575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 flipV="1">
            <a:off x="4716463" y="2636838"/>
            <a:ext cx="0" cy="3313112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>
            <a:off x="1692275" y="2205038"/>
            <a:ext cx="1008063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>
            <a:off x="2700338" y="2492375"/>
            <a:ext cx="1008062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>
            <a:off x="3708400" y="2636838"/>
            <a:ext cx="1008063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8296275" y="60420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8224838" y="6011863"/>
            <a:ext cx="4318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3200" b="1" i="1"/>
              <a:t>n</a:t>
            </a:r>
            <a:endParaRPr lang="ru-RU" altLang="ru-RU" sz="3200" b="1" i="1"/>
          </a:p>
        </p:txBody>
      </p:sp>
      <p:graphicFrame>
        <p:nvGraphicFramePr>
          <p:cNvPr id="24589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0644992"/>
              </p:ext>
            </p:extLst>
          </p:nvPr>
        </p:nvGraphicFramePr>
        <p:xfrm>
          <a:off x="-47625" y="962025"/>
          <a:ext cx="1150938" cy="1001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3" name="Equation" r:id="rId4" imgW="406080" imgH="355320" progId="Equation.DSMT4">
                  <p:embed/>
                </p:oleObj>
              </mc:Choice>
              <mc:Fallback>
                <p:oleObj name="Equation" r:id="rId4" imgW="406080" imgH="355320" progId="Equation.DSMT4">
                  <p:embed/>
                  <p:pic>
                    <p:nvPicPr>
                      <p:cNvPr id="24589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47625" y="962025"/>
                        <a:ext cx="1150938" cy="10017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1527175" y="6061075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800" b="1" dirty="0"/>
              <a:t>1</a:t>
            </a:r>
            <a:endParaRPr lang="ru-RU" altLang="ru-RU" sz="2800" b="1" dirty="0"/>
          </a:p>
        </p:txBody>
      </p:sp>
      <p:sp>
        <p:nvSpPr>
          <p:cNvPr id="24591" name="Text Box 15"/>
          <p:cNvSpPr txBox="1">
            <a:spLocks noChangeArrowheads="1"/>
          </p:cNvSpPr>
          <p:nvPr/>
        </p:nvSpPr>
        <p:spPr bwMode="auto">
          <a:xfrm>
            <a:off x="4549775" y="6092825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800" b="1"/>
              <a:t>4</a:t>
            </a:r>
            <a:endParaRPr lang="ru-RU" altLang="ru-RU" sz="2800" b="1"/>
          </a:p>
        </p:txBody>
      </p:sp>
      <p:sp>
        <p:nvSpPr>
          <p:cNvPr id="24592" name="Text Box 16"/>
          <p:cNvSpPr txBox="1">
            <a:spLocks noChangeArrowheads="1"/>
          </p:cNvSpPr>
          <p:nvPr/>
        </p:nvSpPr>
        <p:spPr bwMode="auto">
          <a:xfrm>
            <a:off x="3541713" y="6078538"/>
            <a:ext cx="3825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800" b="1"/>
              <a:t>3</a:t>
            </a:r>
            <a:endParaRPr lang="ru-RU" altLang="ru-RU" sz="2800" b="1"/>
          </a:p>
        </p:txBody>
      </p:sp>
      <p:sp>
        <p:nvSpPr>
          <p:cNvPr id="24593" name="Text Box 17"/>
          <p:cNvSpPr txBox="1">
            <a:spLocks noChangeArrowheads="1"/>
          </p:cNvSpPr>
          <p:nvPr/>
        </p:nvSpPr>
        <p:spPr bwMode="auto">
          <a:xfrm>
            <a:off x="2533650" y="6078538"/>
            <a:ext cx="3825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800" b="1"/>
              <a:t>2</a:t>
            </a:r>
            <a:endParaRPr lang="ru-RU" altLang="ru-RU" sz="2800" b="1"/>
          </a:p>
        </p:txBody>
      </p:sp>
      <p:sp>
        <p:nvSpPr>
          <p:cNvPr id="270354" name="Freeform 18"/>
          <p:cNvSpPr>
            <a:spLocks/>
          </p:cNvSpPr>
          <p:nvPr/>
        </p:nvSpPr>
        <p:spPr bwMode="auto">
          <a:xfrm>
            <a:off x="1692275" y="2222500"/>
            <a:ext cx="6689725" cy="1025525"/>
          </a:xfrm>
          <a:custGeom>
            <a:avLst/>
            <a:gdLst>
              <a:gd name="T0" fmla="*/ 0 w 4214"/>
              <a:gd name="T1" fmla="*/ 0 h 646"/>
              <a:gd name="T2" fmla="*/ 358775 w 4214"/>
              <a:gd name="T3" fmla="*/ 144463 h 646"/>
              <a:gd name="T4" fmla="*/ 1008063 w 4214"/>
              <a:gd name="T5" fmla="*/ 287338 h 646"/>
              <a:gd name="T6" fmla="*/ 1654175 w 4214"/>
              <a:gd name="T7" fmla="*/ 392113 h 646"/>
              <a:gd name="T8" fmla="*/ 6689725 w 4214"/>
              <a:gd name="T9" fmla="*/ 1025525 h 6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214" h="646">
                <a:moveTo>
                  <a:pt x="0" y="0"/>
                </a:moveTo>
                <a:cubicBezTo>
                  <a:pt x="60" y="30"/>
                  <a:pt x="120" y="61"/>
                  <a:pt x="226" y="91"/>
                </a:cubicBezTo>
                <a:cubicBezTo>
                  <a:pt x="332" y="121"/>
                  <a:pt x="499" y="155"/>
                  <a:pt x="635" y="181"/>
                </a:cubicBezTo>
                <a:cubicBezTo>
                  <a:pt x="771" y="207"/>
                  <a:pt x="446" y="170"/>
                  <a:pt x="1042" y="247"/>
                </a:cubicBezTo>
                <a:cubicBezTo>
                  <a:pt x="1638" y="324"/>
                  <a:pt x="3553" y="563"/>
                  <a:pt x="4214" y="646"/>
                </a:cubicBezTo>
              </a:path>
            </a:pathLst>
          </a:custGeom>
          <a:noFill/>
          <a:ln w="34925">
            <a:solidFill>
              <a:srgbClr val="0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270355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97339755"/>
              </p:ext>
            </p:extLst>
          </p:nvPr>
        </p:nvGraphicFramePr>
        <p:xfrm>
          <a:off x="5967401" y="706438"/>
          <a:ext cx="1559227" cy="944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4" name="Equation" r:id="rId6" imgW="774360" imgH="469800" progId="Equation.DSMT4">
                  <p:embed/>
                </p:oleObj>
              </mc:Choice>
              <mc:Fallback>
                <p:oleObj name="Equation" r:id="rId6" imgW="774360" imgH="469800" progId="Equation.DSMT4">
                  <p:embed/>
                  <p:pic>
                    <p:nvPicPr>
                      <p:cNvPr id="270355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7401" y="706438"/>
                        <a:ext cx="1559227" cy="944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6" name="Text Box 20"/>
          <p:cNvSpPr txBox="1">
            <a:spLocks noChangeArrowheads="1"/>
          </p:cNvSpPr>
          <p:nvPr/>
        </p:nvSpPr>
        <p:spPr bwMode="auto">
          <a:xfrm>
            <a:off x="2106828" y="81732"/>
            <a:ext cx="451476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 dirty="0"/>
              <a:t>Сумма или Интеграл ?</a:t>
            </a:r>
          </a:p>
        </p:txBody>
      </p:sp>
      <p:graphicFrame>
        <p:nvGraphicFramePr>
          <p:cNvPr id="270357" name="Object 21"/>
          <p:cNvGraphicFramePr>
            <a:graphicFrameLocks noChangeAspect="1"/>
          </p:cNvGraphicFramePr>
          <p:nvPr/>
        </p:nvGraphicFramePr>
        <p:xfrm>
          <a:off x="8278813" y="5478916"/>
          <a:ext cx="469899" cy="4399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5" name="Equation" r:id="rId8" imgW="203040" imgH="190440" progId="Equation.DSMT4">
                  <p:embed/>
                </p:oleObj>
              </mc:Choice>
              <mc:Fallback>
                <p:oleObj name="Equation" r:id="rId8" imgW="203040" imgH="190440" progId="Equation.DSMT4">
                  <p:embed/>
                  <p:pic>
                    <p:nvPicPr>
                      <p:cNvPr id="270357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8813" y="5478916"/>
                        <a:ext cx="469899" cy="439954"/>
                      </a:xfrm>
                      <a:prstGeom prst="rect">
                        <a:avLst/>
                      </a:prstGeom>
                      <a:noFill/>
                      <a:ln w="349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0358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0500263"/>
              </p:ext>
            </p:extLst>
          </p:nvPr>
        </p:nvGraphicFramePr>
        <p:xfrm>
          <a:off x="1750601" y="642849"/>
          <a:ext cx="3454400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6" name="Equation" r:id="rId10" imgW="1726920" imgH="507960" progId="Equation.DSMT4">
                  <p:embed/>
                </p:oleObj>
              </mc:Choice>
              <mc:Fallback>
                <p:oleObj name="Equation" r:id="rId10" imgW="1726920" imgH="507960" progId="Equation.DSMT4">
                  <p:embed/>
                  <p:pic>
                    <p:nvPicPr>
                      <p:cNvPr id="270358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0601" y="642849"/>
                        <a:ext cx="3454400" cy="1020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0359" name="Line 23"/>
          <p:cNvSpPr>
            <a:spLocks noChangeShapeType="1"/>
          </p:cNvSpPr>
          <p:nvPr/>
        </p:nvSpPr>
        <p:spPr bwMode="auto">
          <a:xfrm flipH="1">
            <a:off x="1846531" y="1542256"/>
            <a:ext cx="576263" cy="504825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0360" name="Line 24"/>
          <p:cNvSpPr>
            <a:spLocks noChangeShapeType="1"/>
          </p:cNvSpPr>
          <p:nvPr/>
        </p:nvSpPr>
        <p:spPr bwMode="auto">
          <a:xfrm rot="16200000" flipH="1" flipV="1">
            <a:off x="4917965" y="1248924"/>
            <a:ext cx="1038225" cy="1866899"/>
          </a:xfrm>
          <a:prstGeom prst="line">
            <a:avLst/>
          </a:prstGeom>
          <a:noFill/>
          <a:ln w="34925">
            <a:solidFill>
              <a:srgbClr val="000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0361" name="Freeform 25"/>
          <p:cNvSpPr>
            <a:spLocks/>
          </p:cNvSpPr>
          <p:nvPr/>
        </p:nvSpPr>
        <p:spPr bwMode="auto">
          <a:xfrm>
            <a:off x="1042988" y="1916113"/>
            <a:ext cx="649287" cy="288925"/>
          </a:xfrm>
          <a:custGeom>
            <a:avLst/>
            <a:gdLst>
              <a:gd name="T0" fmla="*/ 649287 w 409"/>
              <a:gd name="T1" fmla="*/ 288925 h 182"/>
              <a:gd name="T2" fmla="*/ 398462 w 409"/>
              <a:gd name="T3" fmla="*/ 193675 h 182"/>
              <a:gd name="T4" fmla="*/ 128587 w 409"/>
              <a:gd name="T5" fmla="*/ 53975 h 182"/>
              <a:gd name="T6" fmla="*/ 0 w 409"/>
              <a:gd name="T7" fmla="*/ 0 h 18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09" h="182">
                <a:moveTo>
                  <a:pt x="409" y="182"/>
                </a:moveTo>
                <a:cubicBezTo>
                  <a:pt x="383" y="172"/>
                  <a:pt x="306" y="147"/>
                  <a:pt x="251" y="122"/>
                </a:cubicBezTo>
                <a:cubicBezTo>
                  <a:pt x="196" y="97"/>
                  <a:pt x="123" y="54"/>
                  <a:pt x="81" y="34"/>
                </a:cubicBezTo>
                <a:cubicBezTo>
                  <a:pt x="39" y="14"/>
                  <a:pt x="17" y="7"/>
                  <a:pt x="0" y="0"/>
                </a:cubicBezTo>
              </a:path>
            </a:pathLst>
          </a:custGeom>
          <a:noFill/>
          <a:ln w="22225" cap="flat">
            <a:solidFill>
              <a:srgbClr val="000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603" name="Line 27"/>
          <p:cNvSpPr>
            <a:spLocks noChangeShapeType="1"/>
          </p:cNvSpPr>
          <p:nvPr/>
        </p:nvSpPr>
        <p:spPr bwMode="auto">
          <a:xfrm flipV="1">
            <a:off x="5724525" y="2781300"/>
            <a:ext cx="0" cy="316865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604" name="Line 28"/>
          <p:cNvSpPr>
            <a:spLocks noChangeShapeType="1"/>
          </p:cNvSpPr>
          <p:nvPr/>
        </p:nvSpPr>
        <p:spPr bwMode="auto">
          <a:xfrm flipV="1">
            <a:off x="6732588" y="2924175"/>
            <a:ext cx="0" cy="3025775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605" name="Line 29"/>
          <p:cNvSpPr>
            <a:spLocks noChangeShapeType="1"/>
          </p:cNvSpPr>
          <p:nvPr/>
        </p:nvSpPr>
        <p:spPr bwMode="auto">
          <a:xfrm>
            <a:off x="4716463" y="2781300"/>
            <a:ext cx="1008062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606" name="Line 30"/>
          <p:cNvSpPr>
            <a:spLocks noChangeShapeType="1"/>
          </p:cNvSpPr>
          <p:nvPr/>
        </p:nvSpPr>
        <p:spPr bwMode="auto">
          <a:xfrm>
            <a:off x="5724525" y="2924175"/>
            <a:ext cx="1008063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607" name="Line 31"/>
          <p:cNvSpPr>
            <a:spLocks noChangeShapeType="1"/>
          </p:cNvSpPr>
          <p:nvPr/>
        </p:nvSpPr>
        <p:spPr bwMode="auto">
          <a:xfrm flipV="1">
            <a:off x="7740650" y="3068638"/>
            <a:ext cx="0" cy="2881312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608" name="Line 32"/>
          <p:cNvSpPr>
            <a:spLocks noChangeShapeType="1"/>
          </p:cNvSpPr>
          <p:nvPr/>
        </p:nvSpPr>
        <p:spPr bwMode="auto">
          <a:xfrm>
            <a:off x="6732588" y="3068638"/>
            <a:ext cx="1008062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609" name="Line 33"/>
          <p:cNvSpPr>
            <a:spLocks noChangeShapeType="1"/>
          </p:cNvSpPr>
          <p:nvPr/>
        </p:nvSpPr>
        <p:spPr bwMode="auto">
          <a:xfrm>
            <a:off x="7740650" y="3141663"/>
            <a:ext cx="1008063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610" name="Text Box 34"/>
          <p:cNvSpPr txBox="1">
            <a:spLocks noChangeArrowheads="1"/>
          </p:cNvSpPr>
          <p:nvPr/>
        </p:nvSpPr>
        <p:spPr bwMode="auto">
          <a:xfrm>
            <a:off x="5557838" y="6092825"/>
            <a:ext cx="3825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/>
              <a:t>5</a:t>
            </a:r>
          </a:p>
        </p:txBody>
      </p:sp>
      <p:sp>
        <p:nvSpPr>
          <p:cNvPr id="24611" name="Text Box 35"/>
          <p:cNvSpPr txBox="1">
            <a:spLocks noChangeArrowheads="1"/>
          </p:cNvSpPr>
          <p:nvPr/>
        </p:nvSpPr>
        <p:spPr bwMode="auto">
          <a:xfrm>
            <a:off x="6565900" y="6092825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/>
              <a:t>6</a:t>
            </a:r>
          </a:p>
        </p:txBody>
      </p:sp>
      <p:sp>
        <p:nvSpPr>
          <p:cNvPr id="24612" name="Text Box 36"/>
          <p:cNvSpPr txBox="1">
            <a:spLocks noChangeArrowheads="1"/>
          </p:cNvSpPr>
          <p:nvPr/>
        </p:nvSpPr>
        <p:spPr bwMode="auto">
          <a:xfrm>
            <a:off x="7573963" y="6078240"/>
            <a:ext cx="3825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 dirty="0"/>
              <a:t>7</a:t>
            </a:r>
          </a:p>
        </p:txBody>
      </p:sp>
      <p:sp>
        <p:nvSpPr>
          <p:cNvPr id="37" name="Text Box 14"/>
          <p:cNvSpPr txBox="1">
            <a:spLocks noChangeArrowheads="1"/>
          </p:cNvSpPr>
          <p:nvPr/>
        </p:nvSpPr>
        <p:spPr bwMode="auto">
          <a:xfrm>
            <a:off x="877044" y="6074132"/>
            <a:ext cx="38504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 dirty="0"/>
              <a:t>0</a:t>
            </a:r>
          </a:p>
        </p:txBody>
      </p:sp>
      <p:sp>
        <p:nvSpPr>
          <p:cNvPr id="38" name="Line 8"/>
          <p:cNvSpPr>
            <a:spLocks noChangeShapeType="1"/>
          </p:cNvSpPr>
          <p:nvPr/>
        </p:nvSpPr>
        <p:spPr bwMode="auto">
          <a:xfrm flipV="1">
            <a:off x="1043608" y="1916112"/>
            <a:ext cx="648667" cy="72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92D5647-EDD3-4C00-B089-BFDBB6242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28</a:t>
            </a:fld>
            <a:endParaRPr lang="ru-RU"/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F650A87C-8A9C-4629-AE0D-D1AA17CBDF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8181765"/>
              </p:ext>
            </p:extLst>
          </p:nvPr>
        </p:nvGraphicFramePr>
        <p:xfrm>
          <a:off x="7135192" y="1854200"/>
          <a:ext cx="1930400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47" name="Equation" r:id="rId12" imgW="1930320" imgH="787320" progId="Equation.DSMT4">
                  <p:embed/>
                </p:oleObj>
              </mc:Choice>
              <mc:Fallback>
                <p:oleObj name="Equation" r:id="rId12" imgW="1930320" imgH="7873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135192" y="1854200"/>
                        <a:ext cx="1930400" cy="787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Line 23">
            <a:extLst>
              <a:ext uri="{FF2B5EF4-FFF2-40B4-BE49-F238E27FC236}">
                <a16:creationId xmlns:a16="http://schemas.microsoft.com/office/drawing/2014/main" id="{9FF74581-44A8-4DFB-B7D8-B8D7F86900E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940425" y="2482849"/>
            <a:ext cx="1205396" cy="94614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596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0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70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70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0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7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70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70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0354" grpId="0" animBg="1"/>
      <p:bldP spid="270359" grpId="0" animBg="1"/>
      <p:bldP spid="270360" grpId="0" animBg="1"/>
      <p:bldP spid="270361" grpId="0" animBg="1"/>
      <p:bldP spid="4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EC99E3F-A778-4903-8A89-9EB1A9243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29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FA2F4A-808A-448B-988F-C200CE1F8545}"/>
              </a:ext>
            </a:extLst>
          </p:cNvPr>
          <p:cNvSpPr txBox="1"/>
          <p:nvPr/>
        </p:nvSpPr>
        <p:spPr>
          <a:xfrm>
            <a:off x="1115736" y="209724"/>
            <a:ext cx="58857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 каких систем можно считать </a:t>
            </a:r>
            <a:r>
              <a:rPr 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 ?</a:t>
            </a:r>
            <a:endParaRPr lang="ru-RU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1A03EC7E-5C1B-40DF-85BD-5BAB379EFEA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60970"/>
              </p:ext>
            </p:extLst>
          </p:nvPr>
        </p:nvGraphicFramePr>
        <p:xfrm>
          <a:off x="1267494" y="1225098"/>
          <a:ext cx="5270500" cy="889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8" name="Equation" r:id="rId3" imgW="5270400" imgH="888840" progId="Equation.DSMT4">
                  <p:embed/>
                </p:oleObj>
              </mc:Choice>
              <mc:Fallback>
                <p:oleObj name="Equation" r:id="rId3" imgW="5270400" imgH="8888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67494" y="1225098"/>
                        <a:ext cx="5270500" cy="889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6DA7CDC-EFD2-46EC-9CF2-A8D66ADE04F7}"/>
              </a:ext>
            </a:extLst>
          </p:cNvPr>
          <p:cNvSpPr txBox="1"/>
          <p:nvPr/>
        </p:nvSpPr>
        <p:spPr>
          <a:xfrm>
            <a:off x="403942" y="1863718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Энергия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AE5931-2205-4734-8125-7B231F7CF7BD}"/>
              </a:ext>
            </a:extLst>
          </p:cNvPr>
          <p:cNvSpPr txBox="1"/>
          <p:nvPr/>
        </p:nvSpPr>
        <p:spPr>
          <a:xfrm>
            <a:off x="2441355" y="1848627"/>
            <a:ext cx="13933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Кин.энергия</a:t>
            </a: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C649BF4-F99E-4DCE-A151-498CDDA3F109}"/>
              </a:ext>
            </a:extLst>
          </p:cNvPr>
          <p:cNvSpPr txBox="1"/>
          <p:nvPr/>
        </p:nvSpPr>
        <p:spPr>
          <a:xfrm>
            <a:off x="4177243" y="1848627"/>
            <a:ext cx="1417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Пот. энергия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931C2C-1A70-4F85-870D-7A9A12602482}"/>
              </a:ext>
            </a:extLst>
          </p:cNvPr>
          <p:cNvSpPr txBox="1"/>
          <p:nvPr/>
        </p:nvSpPr>
        <p:spPr>
          <a:xfrm>
            <a:off x="6136535" y="1804242"/>
            <a:ext cx="14527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Внут.энергия</a:t>
            </a:r>
            <a:endParaRPr lang="ru-RU" dirty="0"/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7E4383C1-36C2-41F4-ACB8-30569C3A3E72}"/>
              </a:ext>
            </a:extLst>
          </p:cNvPr>
          <p:cNvCxnSpPr/>
          <p:nvPr/>
        </p:nvCxnSpPr>
        <p:spPr>
          <a:xfrm flipV="1">
            <a:off x="1115736" y="1669598"/>
            <a:ext cx="274373" cy="179029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F638691D-FED4-4A5F-BAED-3669F4871A38}"/>
              </a:ext>
            </a:extLst>
          </p:cNvPr>
          <p:cNvCxnSpPr>
            <a:stCxn id="9" idx="0"/>
          </p:cNvCxnSpPr>
          <p:nvPr/>
        </p:nvCxnSpPr>
        <p:spPr>
          <a:xfrm flipV="1">
            <a:off x="3138020" y="1577130"/>
            <a:ext cx="83352" cy="271497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32ADBE43-D2AC-4EBB-AB21-6D5AE712E2E2}"/>
              </a:ext>
            </a:extLst>
          </p:cNvPr>
          <p:cNvCxnSpPr>
            <a:cxnSpLocks/>
          </p:cNvCxnSpPr>
          <p:nvPr/>
        </p:nvCxnSpPr>
        <p:spPr>
          <a:xfrm flipV="1">
            <a:off x="4729556" y="1636042"/>
            <a:ext cx="0" cy="271498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1A6C1CFC-371D-4250-A460-492390584E61}"/>
              </a:ext>
            </a:extLst>
          </p:cNvPr>
          <p:cNvCxnSpPr>
            <a:cxnSpLocks/>
          </p:cNvCxnSpPr>
          <p:nvPr/>
        </p:nvCxnSpPr>
        <p:spPr>
          <a:xfrm flipH="1" flipV="1">
            <a:off x="6367244" y="1636042"/>
            <a:ext cx="217001" cy="227677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0" name="Объект 19">
            <a:extLst>
              <a:ext uri="{FF2B5EF4-FFF2-40B4-BE49-F238E27FC236}">
                <a16:creationId xmlns:a16="http://schemas.microsoft.com/office/drawing/2014/main" id="{9D99ADE3-FD90-45DE-B4B4-74C43C56D9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508887"/>
              </p:ext>
            </p:extLst>
          </p:nvPr>
        </p:nvGraphicFramePr>
        <p:xfrm>
          <a:off x="1115736" y="2778593"/>
          <a:ext cx="66167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9" name="Equation" r:id="rId5" imgW="6616440" imgH="431640" progId="Equation.DSMT4">
                  <p:embed/>
                </p:oleObj>
              </mc:Choice>
              <mc:Fallback>
                <p:oleObj name="Equation" r:id="rId5" imgW="661644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15736" y="2778593"/>
                        <a:ext cx="6616700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Объект 20">
            <a:extLst>
              <a:ext uri="{FF2B5EF4-FFF2-40B4-BE49-F238E27FC236}">
                <a16:creationId xmlns:a16="http://schemas.microsoft.com/office/drawing/2014/main" id="{CD0F5403-0F05-4273-905D-5676366F30C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9161217"/>
              </p:ext>
            </p:extLst>
          </p:nvPr>
        </p:nvGraphicFramePr>
        <p:xfrm>
          <a:off x="1125988" y="3647608"/>
          <a:ext cx="62992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0" name="Equation" r:id="rId7" imgW="6298920" imgH="609480" progId="Equation.DSMT4">
                  <p:embed/>
                </p:oleObj>
              </mc:Choice>
              <mc:Fallback>
                <p:oleObj name="Equation" r:id="rId7" imgW="6298920" imgH="609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125988" y="3647608"/>
                        <a:ext cx="62992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Объект 21">
            <a:extLst>
              <a:ext uri="{FF2B5EF4-FFF2-40B4-BE49-F238E27FC236}">
                <a16:creationId xmlns:a16="http://schemas.microsoft.com/office/drawing/2014/main" id="{B9274E35-32AB-4739-B877-AEA5773DE5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1079359"/>
              </p:ext>
            </p:extLst>
          </p:nvPr>
        </p:nvGraphicFramePr>
        <p:xfrm>
          <a:off x="1222904" y="4577877"/>
          <a:ext cx="6604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1" name="Equation" r:id="rId9" imgW="6603840" imgH="431640" progId="Equation.DSMT4">
                  <p:embed/>
                </p:oleObj>
              </mc:Choice>
              <mc:Fallback>
                <p:oleObj name="Equation" r:id="rId9" imgW="660384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222904" y="4577877"/>
                        <a:ext cx="6604000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>
            <a:extLst>
              <a:ext uri="{FF2B5EF4-FFF2-40B4-BE49-F238E27FC236}">
                <a16:creationId xmlns:a16="http://schemas.microsoft.com/office/drawing/2014/main" id="{64ADD75A-2B05-4C80-A323-E0AFBFC3FC91}"/>
              </a:ext>
            </a:extLst>
          </p:cNvPr>
          <p:cNvSpPr txBox="1"/>
          <p:nvPr/>
        </p:nvSpPr>
        <p:spPr>
          <a:xfrm>
            <a:off x="3065561" y="5160577"/>
            <a:ext cx="2793201" cy="461665"/>
          </a:xfrm>
          <a:prstGeom prst="rect">
            <a:avLst/>
          </a:prstGeom>
          <a:solidFill>
            <a:srgbClr val="FFC000">
              <a:alpha val="33000"/>
            </a:srgbClr>
          </a:solidFill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ИДЕАЛЬНЫЙ ГАЗ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06D5187-ED42-4C15-B0EB-E9201BBD4F6B}"/>
              </a:ext>
            </a:extLst>
          </p:cNvPr>
          <p:cNvSpPr txBox="1"/>
          <p:nvPr/>
        </p:nvSpPr>
        <p:spPr>
          <a:xfrm>
            <a:off x="897025" y="5971769"/>
            <a:ext cx="22128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Реальный Газ  (?) 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26FD23-FBE5-4CE4-9CEE-4114F7D22FAA}"/>
              </a:ext>
            </a:extLst>
          </p:cNvPr>
          <p:cNvSpPr txBox="1"/>
          <p:nvPr/>
        </p:nvSpPr>
        <p:spPr>
          <a:xfrm>
            <a:off x="3544512" y="5971769"/>
            <a:ext cx="1548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Кристалл (?) 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5AA0189-1C1B-4B1E-B292-18DD22512918}"/>
              </a:ext>
            </a:extLst>
          </p:cNvPr>
          <p:cNvSpPr txBox="1"/>
          <p:nvPr/>
        </p:nvSpPr>
        <p:spPr>
          <a:xfrm>
            <a:off x="5572244" y="5971769"/>
            <a:ext cx="2858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Жидкость, растворы  (???)  </a:t>
            </a:r>
          </a:p>
        </p:txBody>
      </p:sp>
    </p:spTree>
    <p:extLst>
      <p:ext uri="{BB962C8B-B14F-4D97-AF65-F5344CB8AC3E}">
        <p14:creationId xmlns:p14="http://schemas.microsoft.com/office/powerpoint/2010/main" val="245726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5" grpId="0"/>
      <p:bldP spid="2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830E28E-040C-4DF3-A394-B5A314361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30</a:t>
            </a:fld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662317-E1D2-4836-BBB3-7A6610B1EDA9}"/>
              </a:ext>
            </a:extLst>
          </p:cNvPr>
          <p:cNvSpPr txBox="1"/>
          <p:nvPr/>
        </p:nvSpPr>
        <p:spPr>
          <a:xfrm>
            <a:off x="1518407" y="2088859"/>
            <a:ext cx="66696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для ИДЕАЛЬНОГО ГАЗА</a:t>
            </a:r>
          </a:p>
        </p:txBody>
      </p:sp>
    </p:spTree>
    <p:extLst>
      <p:ext uri="{BB962C8B-B14F-4D97-AF65-F5344CB8AC3E}">
        <p14:creationId xmlns:p14="http://schemas.microsoft.com/office/powerpoint/2010/main" val="36454258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F645370B-9191-48E2-B0A1-72C77541F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31</a:t>
            </a:fld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C3621A4-12E4-4BFF-B7CD-9626852817E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5042161"/>
              </p:ext>
            </p:extLst>
          </p:nvPr>
        </p:nvGraphicFramePr>
        <p:xfrm>
          <a:off x="774408" y="2272208"/>
          <a:ext cx="7595183" cy="8289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22" name="Equation" r:id="rId3" imgW="8026200" imgH="876240" progId="Equation.DSMT4">
                  <p:embed/>
                </p:oleObj>
              </mc:Choice>
              <mc:Fallback>
                <p:oleObj name="Equation" r:id="rId3" imgW="8026200" imgH="876240" progId="Equation.DSMT4">
                  <p:embed/>
                  <p:pic>
                    <p:nvPicPr>
                      <p:cNvPr id="4" name="Объект 3">
                        <a:extLst>
                          <a:ext uri="{FF2B5EF4-FFF2-40B4-BE49-F238E27FC236}">
                            <a16:creationId xmlns:a16="http://schemas.microsoft.com/office/drawing/2014/main" id="{6C3621A4-12E4-4BFF-B7CD-9626852817E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74408" y="2272208"/>
                        <a:ext cx="7595183" cy="8289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FD92CC3F-5E92-4680-8900-0BEF568CA97B}"/>
              </a:ext>
            </a:extLst>
          </p:cNvPr>
          <p:cNvSpPr txBox="1"/>
          <p:nvPr/>
        </p:nvSpPr>
        <p:spPr>
          <a:xfrm>
            <a:off x="1837189" y="212915"/>
            <a:ext cx="42704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Суммы по состояниям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Z,Q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EDDB04-DF9A-4124-A2AF-9227383CA3F0}"/>
              </a:ext>
            </a:extLst>
          </p:cNvPr>
          <p:cNvSpPr txBox="1"/>
          <p:nvPr/>
        </p:nvSpPr>
        <p:spPr>
          <a:xfrm>
            <a:off x="1363149" y="1144684"/>
            <a:ext cx="56800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 (Сумма)  по состояниям СИСТЕМЫ!</a:t>
            </a:r>
            <a:r>
              <a:rPr lang="ru-RU" sz="2000" dirty="0"/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BD5D53-81B8-41BE-8F36-A74494EEA17E}"/>
              </a:ext>
            </a:extLst>
          </p:cNvPr>
          <p:cNvSpPr txBox="1"/>
          <p:nvPr/>
        </p:nvSpPr>
        <p:spPr>
          <a:xfrm>
            <a:off x="1743981" y="3671392"/>
            <a:ext cx="56560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ИНТЕГРАЛ (Сумма)  по состояниям ЧАСТИЦЫ! </a:t>
            </a:r>
          </a:p>
        </p:txBody>
      </p:sp>
      <p:graphicFrame>
        <p:nvGraphicFramePr>
          <p:cNvPr id="13" name="Объект 12">
            <a:extLst>
              <a:ext uri="{FF2B5EF4-FFF2-40B4-BE49-F238E27FC236}">
                <a16:creationId xmlns:a16="http://schemas.microsoft.com/office/drawing/2014/main" id="{EE388BD3-763C-4A27-AAC4-E0C5E65CD5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0175585"/>
              </p:ext>
            </p:extLst>
          </p:nvPr>
        </p:nvGraphicFramePr>
        <p:xfrm>
          <a:off x="571791" y="4798916"/>
          <a:ext cx="7797800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23" name="Equation" r:id="rId5" imgW="7797600" imgH="914400" progId="Equation.DSMT4">
                  <p:embed/>
                </p:oleObj>
              </mc:Choice>
              <mc:Fallback>
                <p:oleObj name="Equation" r:id="rId5" imgW="7797600" imgH="9144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1791" y="4798916"/>
                        <a:ext cx="7797800" cy="914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626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899592" y="2132855"/>
            <a:ext cx="1107178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2350559"/>
              </p:ext>
            </p:extLst>
          </p:nvPr>
        </p:nvGraphicFramePr>
        <p:xfrm>
          <a:off x="2927646" y="4874900"/>
          <a:ext cx="1885831" cy="13967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6" name="Equation" r:id="rId3" imgW="838080" imgH="596880" progId="Equation.DSMT4">
                  <p:embed/>
                </p:oleObj>
              </mc:Choice>
              <mc:Fallback>
                <p:oleObj name="Equation" r:id="rId3" imgW="838080" imgH="596880" progId="Equation.DSMT4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7646" y="4874900"/>
                        <a:ext cx="1885831" cy="1396711"/>
                      </a:xfrm>
                      <a:prstGeom prst="rect">
                        <a:avLst/>
                      </a:prstGeom>
                      <a:solidFill>
                        <a:srgbClr val="FFC000">
                          <a:alpha val="29000"/>
                        </a:srgb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979712" y="504890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741407" y="112915"/>
            <a:ext cx="366118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+mn-lt"/>
              </a:rPr>
              <a:t>Расчет   </a:t>
            </a:r>
            <a:r>
              <a:rPr lang="en-US" sz="3200" dirty="0">
                <a:latin typeface="+mn-lt"/>
              </a:rPr>
              <a:t>Z </a:t>
            </a:r>
            <a:r>
              <a:rPr lang="ru-RU" sz="3200" dirty="0">
                <a:latin typeface="+mn-lt"/>
              </a:rPr>
              <a:t>через </a:t>
            </a:r>
            <a:r>
              <a:rPr lang="en-US" sz="3200" dirty="0">
                <a:latin typeface="+mn-lt"/>
              </a:rPr>
              <a:t>Q</a:t>
            </a:r>
            <a:endParaRPr lang="ru-RU" sz="3200" dirty="0">
              <a:latin typeface="+mn-lt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017BE8-DB38-4103-B02E-BC39770CE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32</a:t>
            </a:fld>
            <a:endParaRPr lang="ru-RU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13A81987-4BCE-4349-B93D-397B35C67C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8915298"/>
              </p:ext>
            </p:extLst>
          </p:nvPr>
        </p:nvGraphicFramePr>
        <p:xfrm>
          <a:off x="137834" y="1126982"/>
          <a:ext cx="7624317" cy="11987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7" name="Equation" r:id="rId5" imgW="6057720" imgH="952200" progId="Equation.DSMT4">
                  <p:embed/>
                </p:oleObj>
              </mc:Choice>
              <mc:Fallback>
                <p:oleObj name="Equation" r:id="rId5" imgW="6057720" imgH="9522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7834" y="1126982"/>
                        <a:ext cx="7624317" cy="11987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EEF0F5FD-3DC7-499E-92DF-D1FE4FD28C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672310"/>
              </p:ext>
            </p:extLst>
          </p:nvPr>
        </p:nvGraphicFramePr>
        <p:xfrm>
          <a:off x="326983" y="2843320"/>
          <a:ext cx="8490033" cy="9828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98" name="Equation" r:id="rId7" imgW="6362640" imgH="736560" progId="Equation.DSMT4">
                  <p:embed/>
                </p:oleObj>
              </mc:Choice>
              <mc:Fallback>
                <p:oleObj name="Equation" r:id="rId7" imgW="6362640" imgH="7365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6983" y="2843320"/>
                        <a:ext cx="8490033" cy="9828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73440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899592" y="2132855"/>
            <a:ext cx="11071784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5319700"/>
              </p:ext>
            </p:extLst>
          </p:nvPr>
        </p:nvGraphicFramePr>
        <p:xfrm>
          <a:off x="395535" y="1380673"/>
          <a:ext cx="8352929" cy="9413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6" name="Equation" r:id="rId3" imgW="6159240" imgH="698400" progId="Equation.DSMT4">
                  <p:embed/>
                </p:oleObj>
              </mc:Choice>
              <mc:Fallback>
                <p:oleObj name="Equation" r:id="rId3" imgW="6159240" imgH="698400" progId="Equation.DSMT4">
                  <p:embed/>
                  <p:pic>
                    <p:nvPicPr>
                      <p:cNvPr id="3" name="Объект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5" y="1380673"/>
                        <a:ext cx="8352929" cy="94137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2301003"/>
              </p:ext>
            </p:extLst>
          </p:nvPr>
        </p:nvGraphicFramePr>
        <p:xfrm>
          <a:off x="1112599" y="3053672"/>
          <a:ext cx="6197911" cy="6481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7" name="Equation" r:id="rId5" imgW="2311200" imgH="241200" progId="Equation.DSMT4">
                  <p:embed/>
                </p:oleObj>
              </mc:Choice>
              <mc:Fallback>
                <p:oleObj name="Equation" r:id="rId5" imgW="2311200" imgH="241200" progId="Equation.DSMT4">
                  <p:embed/>
                  <p:pic>
                    <p:nvPicPr>
                      <p:cNvPr id="5" name="Объект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12599" y="3053672"/>
                        <a:ext cx="6197911" cy="6481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1979712" y="504890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7908915"/>
              </p:ext>
            </p:extLst>
          </p:nvPr>
        </p:nvGraphicFramePr>
        <p:xfrm>
          <a:off x="563925" y="4509786"/>
          <a:ext cx="7295257" cy="1372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68" name="Equation" r:id="rId7" imgW="2565360" imgH="482400" progId="Equation.DSMT4">
                  <p:embed/>
                </p:oleObj>
              </mc:Choice>
              <mc:Fallback>
                <p:oleObj name="Equation" r:id="rId7" imgW="2565360" imgH="482400" progId="Equation.DSMT4">
                  <p:embed/>
                  <p:pic>
                    <p:nvPicPr>
                      <p:cNvPr id="4" name="Объект 3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3925" y="4509786"/>
                        <a:ext cx="7295257" cy="13723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927039" y="304723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latin typeface="+mn-lt"/>
              </a:rPr>
              <a:t>Расчет   </a:t>
            </a:r>
            <a:r>
              <a:rPr lang="en-US" sz="3200" dirty="0">
                <a:latin typeface="+mn-lt"/>
              </a:rPr>
              <a:t>Z </a:t>
            </a:r>
            <a:r>
              <a:rPr lang="ru-RU" sz="3200" dirty="0">
                <a:latin typeface="+mn-lt"/>
              </a:rPr>
              <a:t>и </a:t>
            </a:r>
            <a:r>
              <a:rPr lang="en-US" sz="3200" dirty="0">
                <a:latin typeface="+mn-lt"/>
              </a:rPr>
              <a:t>Q</a:t>
            </a:r>
            <a:endParaRPr lang="ru-RU" sz="3200" dirty="0">
              <a:latin typeface="+mn-lt"/>
            </a:endParaRP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DB825827-23CD-43AF-8F75-2E25F9355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4021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2EB8EFDB-2CBF-43D1-A4D7-8E784C6E1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34</a:t>
            </a:fld>
            <a:endParaRPr lang="ru-RU"/>
          </a:p>
        </p:txBody>
      </p:sp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14FACB46-BC32-4817-B552-4AACBA79BB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3424134"/>
              </p:ext>
            </p:extLst>
          </p:nvPr>
        </p:nvGraphicFramePr>
        <p:xfrm>
          <a:off x="341313" y="1744663"/>
          <a:ext cx="80264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5" name="Equation" r:id="rId3" imgW="8026200" imgH="431640" progId="Equation.DSMT4">
                  <p:embed/>
                </p:oleObj>
              </mc:Choice>
              <mc:Fallback>
                <p:oleObj name="Equation" r:id="rId3" imgW="8026200" imgH="4316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41313" y="1744663"/>
                        <a:ext cx="8026400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D218D947-0D71-48DB-AE54-3910BCF1A429}"/>
              </a:ext>
            </a:extLst>
          </p:cNvPr>
          <p:cNvSpPr txBox="1"/>
          <p:nvPr/>
        </p:nvSpPr>
        <p:spPr>
          <a:xfrm>
            <a:off x="2718032" y="2556545"/>
            <a:ext cx="21445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Частоты колебаний,</a:t>
            </a:r>
          </a:p>
          <a:p>
            <a:r>
              <a:rPr lang="ru-RU" dirty="0"/>
              <a:t>ИК - спектры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16680505-10C7-457A-8F24-3F76260EBC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671873"/>
              </p:ext>
            </p:extLst>
          </p:nvPr>
        </p:nvGraphicFramePr>
        <p:xfrm>
          <a:off x="862959" y="589881"/>
          <a:ext cx="2019300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36" name="Equation" r:id="rId5" imgW="2019240" imgH="774360" progId="Equation.DSMT4">
                  <p:embed/>
                </p:oleObj>
              </mc:Choice>
              <mc:Fallback>
                <p:oleObj name="Equation" r:id="rId5" imgW="2019240" imgH="7743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62959" y="589881"/>
                        <a:ext cx="2019300" cy="774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EA306DC8-15D0-4AF8-A451-2E312364468D}"/>
              </a:ext>
            </a:extLst>
          </p:cNvPr>
          <p:cNvCxnSpPr/>
          <p:nvPr/>
        </p:nvCxnSpPr>
        <p:spPr>
          <a:xfrm>
            <a:off x="1686187" y="1266738"/>
            <a:ext cx="285226" cy="40267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>
            <a:extLst>
              <a:ext uri="{FF2B5EF4-FFF2-40B4-BE49-F238E27FC236}">
                <a16:creationId xmlns:a16="http://schemas.microsoft.com/office/drawing/2014/main" id="{C7E63E8D-42F8-4AF4-A512-68FEFDE0D6E4}"/>
              </a:ext>
            </a:extLst>
          </p:cNvPr>
          <p:cNvCxnSpPr>
            <a:cxnSpLocks/>
          </p:cNvCxnSpPr>
          <p:nvPr/>
        </p:nvCxnSpPr>
        <p:spPr>
          <a:xfrm flipH="1" flipV="1">
            <a:off x="3363985" y="2176463"/>
            <a:ext cx="75501" cy="47445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A497FC6-781D-4B2D-A37B-2B0A178C1CDD}"/>
              </a:ext>
            </a:extLst>
          </p:cNvPr>
          <p:cNvSpPr txBox="1"/>
          <p:nvPr/>
        </p:nvSpPr>
        <p:spPr>
          <a:xfrm>
            <a:off x="4498759" y="441251"/>
            <a:ext cx="19591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Момент инерции,</a:t>
            </a:r>
          </a:p>
          <a:p>
            <a:r>
              <a:rPr lang="ru-RU" dirty="0"/>
              <a:t>Строение;</a:t>
            </a:r>
          </a:p>
          <a:p>
            <a:r>
              <a:rPr lang="ru-RU" dirty="0"/>
              <a:t>Электронография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AE8F3C56-E5FB-4BFB-818F-EAA48732F138}"/>
              </a:ext>
            </a:extLst>
          </p:cNvPr>
          <p:cNvCxnSpPr>
            <a:cxnSpLocks/>
          </p:cNvCxnSpPr>
          <p:nvPr/>
        </p:nvCxnSpPr>
        <p:spPr>
          <a:xfrm flipH="1" flipV="1">
            <a:off x="6541841" y="2107374"/>
            <a:ext cx="68684" cy="38415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C467FA2-7A6E-47CF-893B-1E8A4EB9CABA}"/>
              </a:ext>
            </a:extLst>
          </p:cNvPr>
          <p:cNvSpPr txBox="1"/>
          <p:nvPr/>
        </p:nvSpPr>
        <p:spPr>
          <a:xfrm>
            <a:off x="5740704" y="2650921"/>
            <a:ext cx="19126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Фотоэлектронная</a:t>
            </a:r>
          </a:p>
          <a:p>
            <a:r>
              <a:rPr lang="ru-RU" dirty="0"/>
              <a:t>спектроскопия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AA2CD3AF-BAC5-418C-87AB-05DB8A4BFC60}"/>
              </a:ext>
            </a:extLst>
          </p:cNvPr>
          <p:cNvCxnSpPr>
            <a:cxnSpLocks/>
          </p:cNvCxnSpPr>
          <p:nvPr/>
        </p:nvCxnSpPr>
        <p:spPr>
          <a:xfrm flipH="1">
            <a:off x="5147819" y="1364581"/>
            <a:ext cx="128856" cy="40339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5938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Line 2"/>
          <p:cNvSpPr>
            <a:spLocks noChangeShapeType="1"/>
          </p:cNvSpPr>
          <p:nvPr/>
        </p:nvSpPr>
        <p:spPr bwMode="auto">
          <a:xfrm flipV="1">
            <a:off x="1042988" y="981075"/>
            <a:ext cx="0" cy="4968875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79" name="Line 3"/>
          <p:cNvSpPr>
            <a:spLocks noChangeShapeType="1"/>
          </p:cNvSpPr>
          <p:nvPr/>
        </p:nvSpPr>
        <p:spPr bwMode="auto">
          <a:xfrm>
            <a:off x="1042988" y="5949950"/>
            <a:ext cx="7345362" cy="0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0" name="Line 4"/>
          <p:cNvSpPr>
            <a:spLocks noChangeShapeType="1"/>
          </p:cNvSpPr>
          <p:nvPr/>
        </p:nvSpPr>
        <p:spPr bwMode="auto">
          <a:xfrm flipV="1">
            <a:off x="1692275" y="1916112"/>
            <a:ext cx="0" cy="4033838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auto">
          <a:xfrm flipV="1">
            <a:off x="2700338" y="2205038"/>
            <a:ext cx="0" cy="3744912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 flipV="1">
            <a:off x="3708400" y="2492375"/>
            <a:ext cx="0" cy="3457575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 flipV="1">
            <a:off x="4716463" y="2636838"/>
            <a:ext cx="0" cy="3313112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>
            <a:off x="1692275" y="2205038"/>
            <a:ext cx="1008063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5" name="Line 9"/>
          <p:cNvSpPr>
            <a:spLocks noChangeShapeType="1"/>
          </p:cNvSpPr>
          <p:nvPr/>
        </p:nvSpPr>
        <p:spPr bwMode="auto">
          <a:xfrm>
            <a:off x="2700338" y="2492375"/>
            <a:ext cx="1008062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6" name="Line 10"/>
          <p:cNvSpPr>
            <a:spLocks noChangeShapeType="1"/>
          </p:cNvSpPr>
          <p:nvPr/>
        </p:nvSpPr>
        <p:spPr bwMode="auto">
          <a:xfrm>
            <a:off x="3708400" y="2636838"/>
            <a:ext cx="1008063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8296275" y="60420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8224838" y="6011863"/>
            <a:ext cx="4318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3200" b="1" i="1"/>
              <a:t>n</a:t>
            </a:r>
            <a:endParaRPr lang="ru-RU" altLang="ru-RU" sz="3200" b="1" i="1"/>
          </a:p>
        </p:txBody>
      </p:sp>
      <p:graphicFrame>
        <p:nvGraphicFramePr>
          <p:cNvPr id="24589" name="Object 13"/>
          <p:cNvGraphicFramePr>
            <a:graphicFrameLocks noChangeAspect="1"/>
          </p:cNvGraphicFramePr>
          <p:nvPr/>
        </p:nvGraphicFramePr>
        <p:xfrm>
          <a:off x="-29931" y="978840"/>
          <a:ext cx="1114833" cy="967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30" name="Equation" r:id="rId4" imgW="393480" imgH="342720" progId="Equation.DSMT4">
                  <p:embed/>
                </p:oleObj>
              </mc:Choice>
              <mc:Fallback>
                <p:oleObj name="Equation" r:id="rId4" imgW="393480" imgH="342720" progId="Equation.DSMT4">
                  <p:embed/>
                  <p:pic>
                    <p:nvPicPr>
                      <p:cNvPr id="24589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9931" y="978840"/>
                        <a:ext cx="1114833" cy="9679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1527175" y="6061075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800" b="1" dirty="0"/>
              <a:t>1</a:t>
            </a:r>
            <a:endParaRPr lang="ru-RU" altLang="ru-RU" sz="2800" b="1" dirty="0"/>
          </a:p>
        </p:txBody>
      </p:sp>
      <p:sp>
        <p:nvSpPr>
          <p:cNvPr id="24591" name="Text Box 15"/>
          <p:cNvSpPr txBox="1">
            <a:spLocks noChangeArrowheads="1"/>
          </p:cNvSpPr>
          <p:nvPr/>
        </p:nvSpPr>
        <p:spPr bwMode="auto">
          <a:xfrm>
            <a:off x="4549775" y="6092825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800" b="1"/>
              <a:t>4</a:t>
            </a:r>
            <a:endParaRPr lang="ru-RU" altLang="ru-RU" sz="2800" b="1"/>
          </a:p>
        </p:txBody>
      </p:sp>
      <p:sp>
        <p:nvSpPr>
          <p:cNvPr id="24592" name="Text Box 16"/>
          <p:cNvSpPr txBox="1">
            <a:spLocks noChangeArrowheads="1"/>
          </p:cNvSpPr>
          <p:nvPr/>
        </p:nvSpPr>
        <p:spPr bwMode="auto">
          <a:xfrm>
            <a:off x="3541713" y="6078538"/>
            <a:ext cx="3825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800" b="1"/>
              <a:t>3</a:t>
            </a:r>
            <a:endParaRPr lang="ru-RU" altLang="ru-RU" sz="2800" b="1"/>
          </a:p>
        </p:txBody>
      </p:sp>
      <p:sp>
        <p:nvSpPr>
          <p:cNvPr id="24593" name="Text Box 17"/>
          <p:cNvSpPr txBox="1">
            <a:spLocks noChangeArrowheads="1"/>
          </p:cNvSpPr>
          <p:nvPr/>
        </p:nvSpPr>
        <p:spPr bwMode="auto">
          <a:xfrm>
            <a:off x="2533650" y="6078538"/>
            <a:ext cx="3825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ru-RU" sz="2800" b="1"/>
              <a:t>2</a:t>
            </a:r>
            <a:endParaRPr lang="ru-RU" altLang="ru-RU" sz="2800" b="1"/>
          </a:p>
        </p:txBody>
      </p:sp>
      <p:sp>
        <p:nvSpPr>
          <p:cNvPr id="270354" name="Freeform 18"/>
          <p:cNvSpPr>
            <a:spLocks/>
          </p:cNvSpPr>
          <p:nvPr/>
        </p:nvSpPr>
        <p:spPr bwMode="auto">
          <a:xfrm>
            <a:off x="1692275" y="2222500"/>
            <a:ext cx="6689725" cy="1025525"/>
          </a:xfrm>
          <a:custGeom>
            <a:avLst/>
            <a:gdLst>
              <a:gd name="T0" fmla="*/ 0 w 4214"/>
              <a:gd name="T1" fmla="*/ 0 h 646"/>
              <a:gd name="T2" fmla="*/ 358775 w 4214"/>
              <a:gd name="T3" fmla="*/ 144463 h 646"/>
              <a:gd name="T4" fmla="*/ 1008063 w 4214"/>
              <a:gd name="T5" fmla="*/ 287338 h 646"/>
              <a:gd name="T6" fmla="*/ 1654175 w 4214"/>
              <a:gd name="T7" fmla="*/ 392113 h 646"/>
              <a:gd name="T8" fmla="*/ 6689725 w 4214"/>
              <a:gd name="T9" fmla="*/ 1025525 h 64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214" h="646">
                <a:moveTo>
                  <a:pt x="0" y="0"/>
                </a:moveTo>
                <a:cubicBezTo>
                  <a:pt x="60" y="30"/>
                  <a:pt x="120" y="61"/>
                  <a:pt x="226" y="91"/>
                </a:cubicBezTo>
                <a:cubicBezTo>
                  <a:pt x="332" y="121"/>
                  <a:pt x="499" y="155"/>
                  <a:pt x="635" y="181"/>
                </a:cubicBezTo>
                <a:cubicBezTo>
                  <a:pt x="771" y="207"/>
                  <a:pt x="446" y="170"/>
                  <a:pt x="1042" y="247"/>
                </a:cubicBezTo>
                <a:cubicBezTo>
                  <a:pt x="1638" y="324"/>
                  <a:pt x="3553" y="563"/>
                  <a:pt x="4214" y="646"/>
                </a:cubicBezTo>
              </a:path>
            </a:pathLst>
          </a:custGeom>
          <a:noFill/>
          <a:ln w="34925">
            <a:solidFill>
              <a:srgbClr val="0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270355" name="Object 19"/>
          <p:cNvGraphicFramePr>
            <a:graphicFrameLocks noChangeAspect="1"/>
          </p:cNvGraphicFramePr>
          <p:nvPr/>
        </p:nvGraphicFramePr>
        <p:xfrm>
          <a:off x="6407179" y="1059805"/>
          <a:ext cx="1660525" cy="109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31" name="Equation" r:id="rId6" imgW="558720" imgH="368280" progId="Equation.DSMT4">
                  <p:embed/>
                </p:oleObj>
              </mc:Choice>
              <mc:Fallback>
                <p:oleObj name="Equation" r:id="rId6" imgW="558720" imgH="368280" progId="Equation.DSMT4">
                  <p:embed/>
                  <p:pic>
                    <p:nvPicPr>
                      <p:cNvPr id="270355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7179" y="1059805"/>
                        <a:ext cx="1660525" cy="1093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96" name="Text Box 20"/>
          <p:cNvSpPr txBox="1">
            <a:spLocks noChangeArrowheads="1"/>
          </p:cNvSpPr>
          <p:nvPr/>
        </p:nvSpPr>
        <p:spPr bwMode="auto">
          <a:xfrm>
            <a:off x="2106828" y="81732"/>
            <a:ext cx="451476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 dirty="0"/>
              <a:t>Сумма или Интеграл ?</a:t>
            </a:r>
          </a:p>
        </p:txBody>
      </p:sp>
      <p:graphicFrame>
        <p:nvGraphicFramePr>
          <p:cNvPr id="270357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6156709"/>
              </p:ext>
            </p:extLst>
          </p:nvPr>
        </p:nvGraphicFramePr>
        <p:xfrm>
          <a:off x="8337550" y="5464175"/>
          <a:ext cx="352425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32" name="Equation" r:id="rId8" imgW="152280" imgH="203040" progId="Equation.DSMT4">
                  <p:embed/>
                </p:oleObj>
              </mc:Choice>
              <mc:Fallback>
                <p:oleObj name="Equation" r:id="rId8" imgW="152280" imgH="203040" progId="Equation.DSMT4">
                  <p:embed/>
                  <p:pic>
                    <p:nvPicPr>
                      <p:cNvPr id="270357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37550" y="5464175"/>
                        <a:ext cx="352425" cy="469900"/>
                      </a:xfrm>
                      <a:prstGeom prst="rect">
                        <a:avLst/>
                      </a:prstGeom>
                      <a:noFill/>
                      <a:ln w="34925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0358" name="Object 22"/>
          <p:cNvGraphicFramePr>
            <a:graphicFrameLocks noChangeAspect="1"/>
          </p:cNvGraphicFramePr>
          <p:nvPr/>
        </p:nvGraphicFramePr>
        <p:xfrm>
          <a:off x="2241796" y="859245"/>
          <a:ext cx="3301784" cy="9679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33" name="Equation" r:id="rId10" imgW="1650960" imgH="482400" progId="Equation.DSMT4">
                  <p:embed/>
                </p:oleObj>
              </mc:Choice>
              <mc:Fallback>
                <p:oleObj name="Equation" r:id="rId10" imgW="1650960" imgH="482400" progId="Equation.DSMT4">
                  <p:embed/>
                  <p:pic>
                    <p:nvPicPr>
                      <p:cNvPr id="270358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41796" y="859245"/>
                        <a:ext cx="3301784" cy="96796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0359" name="Line 23"/>
          <p:cNvSpPr>
            <a:spLocks noChangeShapeType="1"/>
          </p:cNvSpPr>
          <p:nvPr/>
        </p:nvSpPr>
        <p:spPr bwMode="auto">
          <a:xfrm flipH="1">
            <a:off x="2771775" y="1844675"/>
            <a:ext cx="576263" cy="504825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0360" name="Line 24"/>
          <p:cNvSpPr>
            <a:spLocks noChangeShapeType="1"/>
          </p:cNvSpPr>
          <p:nvPr/>
        </p:nvSpPr>
        <p:spPr bwMode="auto">
          <a:xfrm rot="16200000" flipH="1" flipV="1">
            <a:off x="4986337" y="1256507"/>
            <a:ext cx="1038225" cy="1866899"/>
          </a:xfrm>
          <a:prstGeom prst="line">
            <a:avLst/>
          </a:prstGeom>
          <a:noFill/>
          <a:ln w="34925">
            <a:solidFill>
              <a:srgbClr val="00008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70361" name="Freeform 25"/>
          <p:cNvSpPr>
            <a:spLocks/>
          </p:cNvSpPr>
          <p:nvPr/>
        </p:nvSpPr>
        <p:spPr bwMode="auto">
          <a:xfrm>
            <a:off x="1042988" y="1916113"/>
            <a:ext cx="649287" cy="288925"/>
          </a:xfrm>
          <a:custGeom>
            <a:avLst/>
            <a:gdLst>
              <a:gd name="T0" fmla="*/ 649287 w 409"/>
              <a:gd name="T1" fmla="*/ 288925 h 182"/>
              <a:gd name="T2" fmla="*/ 398462 w 409"/>
              <a:gd name="T3" fmla="*/ 193675 h 182"/>
              <a:gd name="T4" fmla="*/ 128587 w 409"/>
              <a:gd name="T5" fmla="*/ 53975 h 182"/>
              <a:gd name="T6" fmla="*/ 0 w 409"/>
              <a:gd name="T7" fmla="*/ 0 h 18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09" h="182">
                <a:moveTo>
                  <a:pt x="409" y="182"/>
                </a:moveTo>
                <a:cubicBezTo>
                  <a:pt x="383" y="172"/>
                  <a:pt x="306" y="147"/>
                  <a:pt x="251" y="122"/>
                </a:cubicBezTo>
                <a:cubicBezTo>
                  <a:pt x="196" y="97"/>
                  <a:pt x="123" y="54"/>
                  <a:pt x="81" y="34"/>
                </a:cubicBezTo>
                <a:cubicBezTo>
                  <a:pt x="39" y="14"/>
                  <a:pt x="17" y="7"/>
                  <a:pt x="0" y="0"/>
                </a:cubicBezTo>
              </a:path>
            </a:pathLst>
          </a:custGeom>
          <a:noFill/>
          <a:ln w="22225" cap="flat">
            <a:solidFill>
              <a:srgbClr val="000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603" name="Line 27"/>
          <p:cNvSpPr>
            <a:spLocks noChangeShapeType="1"/>
          </p:cNvSpPr>
          <p:nvPr/>
        </p:nvSpPr>
        <p:spPr bwMode="auto">
          <a:xfrm flipV="1">
            <a:off x="5724525" y="2781300"/>
            <a:ext cx="0" cy="316865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604" name="Line 28"/>
          <p:cNvSpPr>
            <a:spLocks noChangeShapeType="1"/>
          </p:cNvSpPr>
          <p:nvPr/>
        </p:nvSpPr>
        <p:spPr bwMode="auto">
          <a:xfrm flipV="1">
            <a:off x="6732588" y="2924175"/>
            <a:ext cx="0" cy="3025775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605" name="Line 29"/>
          <p:cNvSpPr>
            <a:spLocks noChangeShapeType="1"/>
          </p:cNvSpPr>
          <p:nvPr/>
        </p:nvSpPr>
        <p:spPr bwMode="auto">
          <a:xfrm>
            <a:off x="4716463" y="2781300"/>
            <a:ext cx="1008062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606" name="Line 30"/>
          <p:cNvSpPr>
            <a:spLocks noChangeShapeType="1"/>
          </p:cNvSpPr>
          <p:nvPr/>
        </p:nvSpPr>
        <p:spPr bwMode="auto">
          <a:xfrm>
            <a:off x="5724525" y="2924175"/>
            <a:ext cx="1008063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607" name="Line 31"/>
          <p:cNvSpPr>
            <a:spLocks noChangeShapeType="1"/>
          </p:cNvSpPr>
          <p:nvPr/>
        </p:nvSpPr>
        <p:spPr bwMode="auto">
          <a:xfrm flipV="1">
            <a:off x="7740650" y="3068638"/>
            <a:ext cx="0" cy="2881312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608" name="Line 32"/>
          <p:cNvSpPr>
            <a:spLocks noChangeShapeType="1"/>
          </p:cNvSpPr>
          <p:nvPr/>
        </p:nvSpPr>
        <p:spPr bwMode="auto">
          <a:xfrm>
            <a:off x="6732588" y="3068638"/>
            <a:ext cx="1008062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609" name="Line 33"/>
          <p:cNvSpPr>
            <a:spLocks noChangeShapeType="1"/>
          </p:cNvSpPr>
          <p:nvPr/>
        </p:nvSpPr>
        <p:spPr bwMode="auto">
          <a:xfrm>
            <a:off x="7740650" y="3141663"/>
            <a:ext cx="1008063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4610" name="Text Box 34"/>
          <p:cNvSpPr txBox="1">
            <a:spLocks noChangeArrowheads="1"/>
          </p:cNvSpPr>
          <p:nvPr/>
        </p:nvSpPr>
        <p:spPr bwMode="auto">
          <a:xfrm>
            <a:off x="5557838" y="6092825"/>
            <a:ext cx="382587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/>
              <a:t>5</a:t>
            </a:r>
          </a:p>
        </p:txBody>
      </p:sp>
      <p:sp>
        <p:nvSpPr>
          <p:cNvPr id="24611" name="Text Box 35"/>
          <p:cNvSpPr txBox="1">
            <a:spLocks noChangeArrowheads="1"/>
          </p:cNvSpPr>
          <p:nvPr/>
        </p:nvSpPr>
        <p:spPr bwMode="auto">
          <a:xfrm>
            <a:off x="6565900" y="6092825"/>
            <a:ext cx="38258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/>
              <a:t>6</a:t>
            </a:r>
          </a:p>
        </p:txBody>
      </p:sp>
      <p:sp>
        <p:nvSpPr>
          <p:cNvPr id="24612" name="Text Box 36"/>
          <p:cNvSpPr txBox="1">
            <a:spLocks noChangeArrowheads="1"/>
          </p:cNvSpPr>
          <p:nvPr/>
        </p:nvSpPr>
        <p:spPr bwMode="auto">
          <a:xfrm>
            <a:off x="7573963" y="6078240"/>
            <a:ext cx="3825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 dirty="0"/>
              <a:t>7</a:t>
            </a:r>
          </a:p>
        </p:txBody>
      </p:sp>
      <p:sp>
        <p:nvSpPr>
          <p:cNvPr id="37" name="Text Box 14"/>
          <p:cNvSpPr txBox="1">
            <a:spLocks noChangeArrowheads="1"/>
          </p:cNvSpPr>
          <p:nvPr/>
        </p:nvSpPr>
        <p:spPr bwMode="auto">
          <a:xfrm>
            <a:off x="877044" y="6074132"/>
            <a:ext cx="38504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b="1" dirty="0"/>
              <a:t>0</a:t>
            </a:r>
          </a:p>
        </p:txBody>
      </p:sp>
      <p:sp>
        <p:nvSpPr>
          <p:cNvPr id="38" name="Line 8"/>
          <p:cNvSpPr>
            <a:spLocks noChangeShapeType="1"/>
          </p:cNvSpPr>
          <p:nvPr/>
        </p:nvSpPr>
        <p:spPr bwMode="auto">
          <a:xfrm flipV="1">
            <a:off x="1043608" y="1916112"/>
            <a:ext cx="648667" cy="72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D92D5647-EDD3-4C00-B089-BFDBB6242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02709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4736" y="2070922"/>
            <a:ext cx="54775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Характеристическая температура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740038BE-58A9-44F9-B17B-9CD70A4A3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3748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Line 2"/>
          <p:cNvSpPr>
            <a:spLocks noChangeShapeType="1"/>
          </p:cNvSpPr>
          <p:nvPr/>
        </p:nvSpPr>
        <p:spPr bwMode="auto">
          <a:xfrm>
            <a:off x="4572000" y="4114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5" name="Line 3"/>
          <p:cNvSpPr>
            <a:spLocks noChangeShapeType="1"/>
          </p:cNvSpPr>
          <p:nvPr/>
        </p:nvSpPr>
        <p:spPr bwMode="auto">
          <a:xfrm>
            <a:off x="4572000" y="53340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6" name="Line 4"/>
          <p:cNvSpPr>
            <a:spLocks noChangeShapeType="1"/>
          </p:cNvSpPr>
          <p:nvPr/>
        </p:nvSpPr>
        <p:spPr bwMode="auto">
          <a:xfrm>
            <a:off x="4572000" y="4114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7" name="Line 5"/>
          <p:cNvSpPr>
            <a:spLocks noChangeShapeType="1"/>
          </p:cNvSpPr>
          <p:nvPr/>
        </p:nvSpPr>
        <p:spPr bwMode="auto">
          <a:xfrm>
            <a:off x="4572000" y="5257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8" name="Line 6"/>
          <p:cNvSpPr>
            <a:spLocks noChangeShapeType="1"/>
          </p:cNvSpPr>
          <p:nvPr/>
        </p:nvSpPr>
        <p:spPr bwMode="auto">
          <a:xfrm>
            <a:off x="4572000" y="51054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4572000" y="47244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4572000" y="45720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1" name="Line 9"/>
          <p:cNvSpPr>
            <a:spLocks noChangeShapeType="1"/>
          </p:cNvSpPr>
          <p:nvPr/>
        </p:nvSpPr>
        <p:spPr bwMode="auto">
          <a:xfrm>
            <a:off x="4572000" y="4437063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2" name="Line 10"/>
          <p:cNvSpPr>
            <a:spLocks noChangeShapeType="1"/>
          </p:cNvSpPr>
          <p:nvPr/>
        </p:nvSpPr>
        <p:spPr bwMode="auto">
          <a:xfrm>
            <a:off x="4572000" y="43434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3" name="Line 11"/>
          <p:cNvSpPr>
            <a:spLocks noChangeShapeType="1"/>
          </p:cNvSpPr>
          <p:nvPr/>
        </p:nvSpPr>
        <p:spPr bwMode="auto">
          <a:xfrm>
            <a:off x="4572000" y="4221163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4" name="Line 12"/>
          <p:cNvSpPr>
            <a:spLocks noChangeShapeType="1"/>
          </p:cNvSpPr>
          <p:nvPr/>
        </p:nvSpPr>
        <p:spPr bwMode="auto">
          <a:xfrm>
            <a:off x="4572000" y="4114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5" name="Line 13"/>
          <p:cNvSpPr>
            <a:spLocks noChangeShapeType="1"/>
          </p:cNvSpPr>
          <p:nvPr/>
        </p:nvSpPr>
        <p:spPr bwMode="auto">
          <a:xfrm>
            <a:off x="4572000" y="4114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6" name="Line 14"/>
          <p:cNvSpPr>
            <a:spLocks noChangeShapeType="1"/>
          </p:cNvSpPr>
          <p:nvPr/>
        </p:nvSpPr>
        <p:spPr bwMode="auto">
          <a:xfrm>
            <a:off x="4572000" y="4114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>
            <a:off x="4572000" y="4114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>
            <a:off x="4572000" y="4114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89" name="Line 17"/>
          <p:cNvSpPr>
            <a:spLocks noChangeShapeType="1"/>
          </p:cNvSpPr>
          <p:nvPr/>
        </p:nvSpPr>
        <p:spPr bwMode="auto">
          <a:xfrm>
            <a:off x="4572000" y="4876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0" name="Line 18"/>
          <p:cNvSpPr>
            <a:spLocks noChangeShapeType="1"/>
          </p:cNvSpPr>
          <p:nvPr/>
        </p:nvSpPr>
        <p:spPr bwMode="auto">
          <a:xfrm>
            <a:off x="4572000" y="4876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1" name="Line 19"/>
          <p:cNvSpPr>
            <a:spLocks noChangeShapeType="1"/>
          </p:cNvSpPr>
          <p:nvPr/>
        </p:nvSpPr>
        <p:spPr bwMode="auto">
          <a:xfrm>
            <a:off x="4572000" y="5013325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2" name="Line 20"/>
          <p:cNvSpPr>
            <a:spLocks noChangeShapeType="1"/>
          </p:cNvSpPr>
          <p:nvPr/>
        </p:nvSpPr>
        <p:spPr bwMode="auto">
          <a:xfrm>
            <a:off x="4572000" y="4005263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3" name="Line 21"/>
          <p:cNvSpPr>
            <a:spLocks noChangeShapeType="1"/>
          </p:cNvSpPr>
          <p:nvPr/>
        </p:nvSpPr>
        <p:spPr bwMode="auto">
          <a:xfrm>
            <a:off x="4572000" y="5157788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4" name="Line 22"/>
          <p:cNvSpPr>
            <a:spLocks noChangeShapeType="1"/>
          </p:cNvSpPr>
          <p:nvPr/>
        </p:nvSpPr>
        <p:spPr bwMode="auto">
          <a:xfrm>
            <a:off x="4572000" y="3860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5" name="Line 23"/>
          <p:cNvSpPr>
            <a:spLocks noChangeShapeType="1"/>
          </p:cNvSpPr>
          <p:nvPr/>
        </p:nvSpPr>
        <p:spPr bwMode="auto">
          <a:xfrm>
            <a:off x="4572000" y="3716338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6" name="Line 24"/>
          <p:cNvSpPr>
            <a:spLocks noChangeShapeType="1"/>
          </p:cNvSpPr>
          <p:nvPr/>
        </p:nvSpPr>
        <p:spPr bwMode="auto">
          <a:xfrm>
            <a:off x="1524000" y="1828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7" name="Line 25"/>
          <p:cNvSpPr>
            <a:spLocks noChangeShapeType="1"/>
          </p:cNvSpPr>
          <p:nvPr/>
        </p:nvSpPr>
        <p:spPr bwMode="auto">
          <a:xfrm>
            <a:off x="1524000" y="24384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8" name="Line 26"/>
          <p:cNvSpPr>
            <a:spLocks noChangeShapeType="1"/>
          </p:cNvSpPr>
          <p:nvPr/>
        </p:nvSpPr>
        <p:spPr bwMode="auto">
          <a:xfrm>
            <a:off x="1524000" y="32004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699" name="Line 27"/>
          <p:cNvSpPr>
            <a:spLocks noChangeShapeType="1"/>
          </p:cNvSpPr>
          <p:nvPr/>
        </p:nvSpPr>
        <p:spPr bwMode="auto">
          <a:xfrm>
            <a:off x="1524000" y="40386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700" name="Line 28"/>
          <p:cNvSpPr>
            <a:spLocks noChangeShapeType="1"/>
          </p:cNvSpPr>
          <p:nvPr/>
        </p:nvSpPr>
        <p:spPr bwMode="auto">
          <a:xfrm>
            <a:off x="1600200" y="48768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701" name="Line 29"/>
          <p:cNvSpPr>
            <a:spLocks noChangeShapeType="1"/>
          </p:cNvSpPr>
          <p:nvPr/>
        </p:nvSpPr>
        <p:spPr bwMode="auto">
          <a:xfrm>
            <a:off x="7105650" y="12192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8702" name="Line 30"/>
          <p:cNvSpPr>
            <a:spLocks noChangeShapeType="1"/>
          </p:cNvSpPr>
          <p:nvPr/>
        </p:nvSpPr>
        <p:spPr bwMode="auto">
          <a:xfrm>
            <a:off x="7034213" y="5410200"/>
            <a:ext cx="1066800" cy="0"/>
          </a:xfrm>
          <a:prstGeom prst="line">
            <a:avLst/>
          </a:prstGeom>
          <a:noFill/>
          <a:ln w="603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28703" name="Object 31"/>
          <p:cNvGraphicFramePr>
            <a:graphicFrameLocks noChangeAspect="1"/>
          </p:cNvGraphicFramePr>
          <p:nvPr/>
        </p:nvGraphicFramePr>
        <p:xfrm>
          <a:off x="3276600" y="5562600"/>
          <a:ext cx="2768600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8" name="Equation" r:id="rId4" imgW="1066800" imgH="330200" progId="Equation.DSMT4">
                  <p:embed/>
                </p:oleObj>
              </mc:Choice>
              <mc:Fallback>
                <p:oleObj name="Equation" r:id="rId4" imgW="1066800" imgH="330200" progId="Equation.DSMT4">
                  <p:embed/>
                  <p:pic>
                    <p:nvPicPr>
                      <p:cNvPr id="28703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5562600"/>
                        <a:ext cx="2768600" cy="857250"/>
                      </a:xfrm>
                      <a:prstGeom prst="rect">
                        <a:avLst/>
                      </a:prstGeom>
                      <a:noFill/>
                      <a:ln w="349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04" name="Object 32"/>
          <p:cNvGraphicFramePr>
            <a:graphicFrameLocks noChangeAspect="1"/>
          </p:cNvGraphicFramePr>
          <p:nvPr/>
        </p:nvGraphicFramePr>
        <p:xfrm>
          <a:off x="152400" y="5181600"/>
          <a:ext cx="2438400" cy="88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99" name="Equation" r:id="rId6" imgW="914400" imgH="330200" progId="Equation.DSMT4">
                  <p:embed/>
                </p:oleObj>
              </mc:Choice>
              <mc:Fallback>
                <p:oleObj name="Equation" r:id="rId6" imgW="914400" imgH="330200" progId="Equation.DSMT4">
                  <p:embed/>
                  <p:pic>
                    <p:nvPicPr>
                      <p:cNvPr id="28704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5181600"/>
                        <a:ext cx="2438400" cy="881063"/>
                      </a:xfrm>
                      <a:prstGeom prst="rect">
                        <a:avLst/>
                      </a:prstGeom>
                      <a:noFill/>
                      <a:ln w="349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05" name="Object 33"/>
          <p:cNvGraphicFramePr>
            <a:graphicFrameLocks noChangeAspect="1"/>
          </p:cNvGraphicFramePr>
          <p:nvPr/>
        </p:nvGraphicFramePr>
        <p:xfrm>
          <a:off x="6400800" y="5791200"/>
          <a:ext cx="2590800" cy="85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0" name="Equation" r:id="rId8" imgW="1002865" imgH="330057" progId="Equation.DSMT4">
                  <p:embed/>
                </p:oleObj>
              </mc:Choice>
              <mc:Fallback>
                <p:oleObj name="Equation" r:id="rId8" imgW="1002865" imgH="330057" progId="Equation.DSMT4">
                  <p:embed/>
                  <p:pic>
                    <p:nvPicPr>
                      <p:cNvPr id="28705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00800" y="5791200"/>
                        <a:ext cx="2590800" cy="852488"/>
                      </a:xfrm>
                      <a:prstGeom prst="rect">
                        <a:avLst/>
                      </a:prstGeom>
                      <a:noFill/>
                      <a:ln w="349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06" name="Text Box 34"/>
          <p:cNvSpPr txBox="1">
            <a:spLocks noChangeArrowheads="1"/>
          </p:cNvSpPr>
          <p:nvPr/>
        </p:nvSpPr>
        <p:spPr bwMode="auto">
          <a:xfrm>
            <a:off x="1143000" y="0"/>
            <a:ext cx="529093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Характеристическая температура</a:t>
            </a:r>
          </a:p>
        </p:txBody>
      </p:sp>
      <p:sp>
        <p:nvSpPr>
          <p:cNvPr id="28707" name="AutoShape 35"/>
          <p:cNvSpPr>
            <a:spLocks/>
          </p:cNvSpPr>
          <p:nvPr/>
        </p:nvSpPr>
        <p:spPr bwMode="auto">
          <a:xfrm>
            <a:off x="1219200" y="4038600"/>
            <a:ext cx="457200" cy="838200"/>
          </a:xfrm>
          <a:prstGeom prst="leftBrace">
            <a:avLst>
              <a:gd name="adj1" fmla="val 15278"/>
              <a:gd name="adj2" fmla="val 52343"/>
            </a:avLst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8708" name="Object 36"/>
          <p:cNvGraphicFramePr>
            <a:graphicFrameLocks noChangeAspect="1"/>
          </p:cNvGraphicFramePr>
          <p:nvPr/>
        </p:nvGraphicFramePr>
        <p:xfrm>
          <a:off x="3525838" y="822325"/>
          <a:ext cx="2244725" cy="1443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1" name="Equation" r:id="rId10" imgW="888840" imgH="571320" progId="Equation.DSMT4">
                  <p:embed/>
                </p:oleObj>
              </mc:Choice>
              <mc:Fallback>
                <p:oleObj name="Equation" r:id="rId10" imgW="888840" imgH="571320" progId="Equation.DSMT4">
                  <p:embed/>
                  <p:pic>
                    <p:nvPicPr>
                      <p:cNvPr id="28708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25838" y="822325"/>
                        <a:ext cx="2244725" cy="1443038"/>
                      </a:xfrm>
                      <a:prstGeom prst="rect">
                        <a:avLst/>
                      </a:prstGeom>
                      <a:noFill/>
                      <a:ln w="222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09" name="AutoShape 37"/>
          <p:cNvSpPr>
            <a:spLocks/>
          </p:cNvSpPr>
          <p:nvPr/>
        </p:nvSpPr>
        <p:spPr bwMode="auto">
          <a:xfrm>
            <a:off x="7543800" y="1219200"/>
            <a:ext cx="381000" cy="4191000"/>
          </a:xfrm>
          <a:prstGeom prst="rightBrace">
            <a:avLst>
              <a:gd name="adj1" fmla="val 91667"/>
              <a:gd name="adj2" fmla="val 49556"/>
            </a:avLst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8710" name="Object 38"/>
          <p:cNvGraphicFramePr>
            <a:graphicFrameLocks noChangeAspect="1"/>
          </p:cNvGraphicFramePr>
          <p:nvPr/>
        </p:nvGraphicFramePr>
        <p:xfrm>
          <a:off x="0" y="4114800"/>
          <a:ext cx="1239838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2" name="Equation" r:id="rId12" imgW="469696" imgH="330057" progId="Equation.DSMT4">
                  <p:embed/>
                </p:oleObj>
              </mc:Choice>
              <mc:Fallback>
                <p:oleObj name="Equation" r:id="rId12" imgW="469696" imgH="330057" progId="Equation.DSMT4">
                  <p:embed/>
                  <p:pic>
                    <p:nvPicPr>
                      <p:cNvPr id="28710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4114800"/>
                        <a:ext cx="1239838" cy="871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11" name="Object 39"/>
          <p:cNvGraphicFramePr>
            <a:graphicFrameLocks noChangeAspect="1"/>
          </p:cNvGraphicFramePr>
          <p:nvPr/>
        </p:nvGraphicFramePr>
        <p:xfrm>
          <a:off x="7994650" y="2795588"/>
          <a:ext cx="1004888" cy="80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3" name="Equation" r:id="rId14" imgW="380835" imgH="304668" progId="Equation.DSMT4">
                  <p:embed/>
                </p:oleObj>
              </mc:Choice>
              <mc:Fallback>
                <p:oleObj name="Equation" r:id="rId14" imgW="380835" imgH="304668" progId="Equation.DSMT4">
                  <p:embed/>
                  <p:pic>
                    <p:nvPicPr>
                      <p:cNvPr id="28711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94650" y="2795588"/>
                        <a:ext cx="1004888" cy="804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12" name="AutoShape 40"/>
          <p:cNvSpPr>
            <a:spLocks/>
          </p:cNvSpPr>
          <p:nvPr/>
        </p:nvSpPr>
        <p:spPr bwMode="auto">
          <a:xfrm>
            <a:off x="1143000" y="2438400"/>
            <a:ext cx="381000" cy="2438400"/>
          </a:xfrm>
          <a:prstGeom prst="leftBrace">
            <a:avLst>
              <a:gd name="adj1" fmla="val 53333"/>
              <a:gd name="adj2" fmla="val 50000"/>
            </a:avLst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8713" name="Object 41"/>
          <p:cNvGraphicFramePr>
            <a:graphicFrameLocks noChangeAspect="1"/>
          </p:cNvGraphicFramePr>
          <p:nvPr/>
        </p:nvGraphicFramePr>
        <p:xfrm>
          <a:off x="0" y="3048000"/>
          <a:ext cx="1306513" cy="871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4" name="Equation" r:id="rId16" imgW="495085" imgH="330057" progId="Equation.DSMT4">
                  <p:embed/>
                </p:oleObj>
              </mc:Choice>
              <mc:Fallback>
                <p:oleObj name="Equation" r:id="rId16" imgW="495085" imgH="330057" progId="Equation.DSMT4">
                  <p:embed/>
                  <p:pic>
                    <p:nvPicPr>
                      <p:cNvPr id="28713" name="Object 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048000"/>
                        <a:ext cx="1306513" cy="871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14" name="AutoShape 42"/>
          <p:cNvSpPr>
            <a:spLocks/>
          </p:cNvSpPr>
          <p:nvPr/>
        </p:nvSpPr>
        <p:spPr bwMode="auto">
          <a:xfrm>
            <a:off x="5638800" y="5257800"/>
            <a:ext cx="609600" cy="76200"/>
          </a:xfrm>
          <a:prstGeom prst="rightBrace">
            <a:avLst>
              <a:gd name="adj1" fmla="val 8333"/>
              <a:gd name="adj2" fmla="val 50000"/>
            </a:avLst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aphicFrame>
        <p:nvGraphicFramePr>
          <p:cNvPr id="28715" name="Object 43"/>
          <p:cNvGraphicFramePr>
            <a:graphicFrameLocks noChangeAspect="1"/>
          </p:cNvGraphicFramePr>
          <p:nvPr/>
        </p:nvGraphicFramePr>
        <p:xfrm>
          <a:off x="6019800" y="4419600"/>
          <a:ext cx="1006475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5" name="Equation" r:id="rId18" imgW="380835" imgH="304668" progId="Equation.DSMT4">
                  <p:embed/>
                </p:oleObj>
              </mc:Choice>
              <mc:Fallback>
                <p:oleObj name="Equation" r:id="rId18" imgW="380835" imgH="304668" progId="Equation.DSMT4">
                  <p:embed/>
                  <p:pic>
                    <p:nvPicPr>
                      <p:cNvPr id="28715" name="Object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4419600"/>
                        <a:ext cx="1006475" cy="803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94D68E31-F01B-427A-ACB5-DC4F69A2A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37</a:t>
            </a:fld>
            <a:endParaRPr lang="ru-RU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Line 2"/>
          <p:cNvSpPr>
            <a:spLocks noChangeShapeType="1"/>
          </p:cNvSpPr>
          <p:nvPr/>
        </p:nvSpPr>
        <p:spPr bwMode="auto">
          <a:xfrm>
            <a:off x="468313" y="5949950"/>
            <a:ext cx="8424862" cy="0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23" name="Line 3"/>
          <p:cNvSpPr>
            <a:spLocks noChangeShapeType="1"/>
          </p:cNvSpPr>
          <p:nvPr/>
        </p:nvSpPr>
        <p:spPr bwMode="auto">
          <a:xfrm flipV="1">
            <a:off x="3708400" y="2205038"/>
            <a:ext cx="0" cy="3744912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24" name="Line 4"/>
          <p:cNvSpPr>
            <a:spLocks noChangeShapeType="1"/>
          </p:cNvSpPr>
          <p:nvPr/>
        </p:nvSpPr>
        <p:spPr bwMode="auto">
          <a:xfrm flipV="1">
            <a:off x="1187450" y="2205038"/>
            <a:ext cx="0" cy="3744912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25" name="Line 5"/>
          <p:cNvSpPr>
            <a:spLocks noChangeShapeType="1"/>
          </p:cNvSpPr>
          <p:nvPr/>
        </p:nvSpPr>
        <p:spPr bwMode="auto">
          <a:xfrm flipV="1">
            <a:off x="1908175" y="2349500"/>
            <a:ext cx="0" cy="360045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 flipV="1">
            <a:off x="2627313" y="2492375"/>
            <a:ext cx="0" cy="3457575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8296275" y="60420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>
              <a:latin typeface="Times New Roman" panose="02020603050405020304" pitchFamily="18" charset="0"/>
            </a:endParaRPr>
          </a:p>
        </p:txBody>
      </p:sp>
      <p:sp>
        <p:nvSpPr>
          <p:cNvPr id="30728" name="Freeform 8"/>
          <p:cNvSpPr>
            <a:spLocks/>
          </p:cNvSpPr>
          <p:nvPr/>
        </p:nvSpPr>
        <p:spPr bwMode="auto">
          <a:xfrm>
            <a:off x="468313" y="2205038"/>
            <a:ext cx="2159000" cy="360362"/>
          </a:xfrm>
          <a:custGeom>
            <a:avLst/>
            <a:gdLst>
              <a:gd name="T0" fmla="*/ 0 w 1360"/>
              <a:gd name="T1" fmla="*/ 0 h 227"/>
              <a:gd name="T2" fmla="*/ 115888 w 1360"/>
              <a:gd name="T3" fmla="*/ 50800 h 227"/>
              <a:gd name="T4" fmla="*/ 325438 w 1360"/>
              <a:gd name="T5" fmla="*/ 101600 h 227"/>
              <a:gd name="T6" fmla="*/ 1457325 w 1360"/>
              <a:gd name="T7" fmla="*/ 285750 h 227"/>
              <a:gd name="T8" fmla="*/ 2159000 w 1360"/>
              <a:gd name="T9" fmla="*/ 360362 h 22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60" h="227">
                <a:moveTo>
                  <a:pt x="0" y="0"/>
                </a:moveTo>
                <a:cubicBezTo>
                  <a:pt x="19" y="11"/>
                  <a:pt x="39" y="21"/>
                  <a:pt x="73" y="32"/>
                </a:cubicBezTo>
                <a:cubicBezTo>
                  <a:pt x="107" y="43"/>
                  <a:pt x="64" y="39"/>
                  <a:pt x="205" y="64"/>
                </a:cubicBezTo>
                <a:cubicBezTo>
                  <a:pt x="346" y="89"/>
                  <a:pt x="726" y="153"/>
                  <a:pt x="918" y="180"/>
                </a:cubicBezTo>
                <a:cubicBezTo>
                  <a:pt x="1110" y="207"/>
                  <a:pt x="1268" y="217"/>
                  <a:pt x="1360" y="227"/>
                </a:cubicBezTo>
              </a:path>
            </a:pathLst>
          </a:custGeom>
          <a:noFill/>
          <a:ln w="349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1116013" y="44450"/>
            <a:ext cx="66944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/>
              <a:t>Суммирование? Интегрирование?</a:t>
            </a:r>
          </a:p>
        </p:txBody>
      </p:sp>
      <p:sp>
        <p:nvSpPr>
          <p:cNvPr id="30730" name="Line 10"/>
          <p:cNvSpPr>
            <a:spLocks noChangeShapeType="1"/>
          </p:cNvSpPr>
          <p:nvPr/>
        </p:nvSpPr>
        <p:spPr bwMode="auto">
          <a:xfrm flipV="1">
            <a:off x="5148263" y="3284538"/>
            <a:ext cx="0" cy="2665412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31" name="Line 11"/>
          <p:cNvSpPr>
            <a:spLocks noChangeShapeType="1"/>
          </p:cNvSpPr>
          <p:nvPr/>
        </p:nvSpPr>
        <p:spPr bwMode="auto">
          <a:xfrm flipV="1">
            <a:off x="5867400" y="4365625"/>
            <a:ext cx="0" cy="1584325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32" name="Line 12"/>
          <p:cNvSpPr>
            <a:spLocks noChangeShapeType="1"/>
          </p:cNvSpPr>
          <p:nvPr/>
        </p:nvSpPr>
        <p:spPr bwMode="auto">
          <a:xfrm flipV="1">
            <a:off x="8172450" y="5734050"/>
            <a:ext cx="0" cy="21590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33" name="Line 13"/>
          <p:cNvSpPr>
            <a:spLocks noChangeShapeType="1"/>
          </p:cNvSpPr>
          <p:nvPr/>
        </p:nvSpPr>
        <p:spPr bwMode="auto">
          <a:xfrm flipV="1">
            <a:off x="468313" y="2205038"/>
            <a:ext cx="0" cy="3744912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34" name="Line 14"/>
          <p:cNvSpPr>
            <a:spLocks noChangeShapeType="1"/>
          </p:cNvSpPr>
          <p:nvPr/>
        </p:nvSpPr>
        <p:spPr bwMode="auto">
          <a:xfrm flipV="1">
            <a:off x="4427538" y="2205038"/>
            <a:ext cx="0" cy="3744912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35" name="Line 15"/>
          <p:cNvSpPr>
            <a:spLocks noChangeShapeType="1"/>
          </p:cNvSpPr>
          <p:nvPr/>
        </p:nvSpPr>
        <p:spPr bwMode="auto">
          <a:xfrm>
            <a:off x="468313" y="2205038"/>
            <a:ext cx="719137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36" name="Line 16"/>
          <p:cNvSpPr>
            <a:spLocks noChangeShapeType="1"/>
          </p:cNvSpPr>
          <p:nvPr/>
        </p:nvSpPr>
        <p:spPr bwMode="auto">
          <a:xfrm>
            <a:off x="1189038" y="2349500"/>
            <a:ext cx="719137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37" name="Line 17"/>
          <p:cNvSpPr>
            <a:spLocks noChangeShapeType="1"/>
          </p:cNvSpPr>
          <p:nvPr/>
        </p:nvSpPr>
        <p:spPr bwMode="auto">
          <a:xfrm>
            <a:off x="1908175" y="2492375"/>
            <a:ext cx="719138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38" name="Line 18"/>
          <p:cNvSpPr>
            <a:spLocks noChangeShapeType="1"/>
          </p:cNvSpPr>
          <p:nvPr/>
        </p:nvSpPr>
        <p:spPr bwMode="auto">
          <a:xfrm>
            <a:off x="3708400" y="2205038"/>
            <a:ext cx="719138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39" name="Line 19"/>
          <p:cNvSpPr>
            <a:spLocks noChangeShapeType="1"/>
          </p:cNvSpPr>
          <p:nvPr/>
        </p:nvSpPr>
        <p:spPr bwMode="auto">
          <a:xfrm>
            <a:off x="4429125" y="3284538"/>
            <a:ext cx="719138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40" name="Line 20"/>
          <p:cNvSpPr>
            <a:spLocks noChangeShapeType="1"/>
          </p:cNvSpPr>
          <p:nvPr/>
        </p:nvSpPr>
        <p:spPr bwMode="auto">
          <a:xfrm>
            <a:off x="5148263" y="4365625"/>
            <a:ext cx="719137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41" name="Freeform 21"/>
          <p:cNvSpPr>
            <a:spLocks/>
          </p:cNvSpPr>
          <p:nvPr/>
        </p:nvSpPr>
        <p:spPr bwMode="auto">
          <a:xfrm>
            <a:off x="3708400" y="2205038"/>
            <a:ext cx="2159000" cy="2879725"/>
          </a:xfrm>
          <a:custGeom>
            <a:avLst/>
            <a:gdLst>
              <a:gd name="T0" fmla="*/ 0 w 1360"/>
              <a:gd name="T1" fmla="*/ 0 h 1814"/>
              <a:gd name="T2" fmla="*/ 142875 w 1360"/>
              <a:gd name="T3" fmla="*/ 215900 h 1814"/>
              <a:gd name="T4" fmla="*/ 538163 w 1360"/>
              <a:gd name="T5" fmla="*/ 814388 h 1814"/>
              <a:gd name="T6" fmla="*/ 792163 w 1360"/>
              <a:gd name="T7" fmla="*/ 1223963 h 1814"/>
              <a:gd name="T8" fmla="*/ 1439863 w 1360"/>
              <a:gd name="T9" fmla="*/ 2160588 h 1814"/>
              <a:gd name="T10" fmla="*/ 2159000 w 1360"/>
              <a:gd name="T11" fmla="*/ 2879725 h 181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360" h="1814">
                <a:moveTo>
                  <a:pt x="0" y="0"/>
                </a:moveTo>
                <a:cubicBezTo>
                  <a:pt x="15" y="26"/>
                  <a:pt x="34" y="51"/>
                  <a:pt x="90" y="136"/>
                </a:cubicBezTo>
                <a:cubicBezTo>
                  <a:pt x="146" y="221"/>
                  <a:pt x="271" y="407"/>
                  <a:pt x="339" y="513"/>
                </a:cubicBezTo>
                <a:cubicBezTo>
                  <a:pt x="407" y="619"/>
                  <a:pt x="404" y="630"/>
                  <a:pt x="499" y="771"/>
                </a:cubicBezTo>
                <a:cubicBezTo>
                  <a:pt x="594" y="912"/>
                  <a:pt x="764" y="1187"/>
                  <a:pt x="907" y="1361"/>
                </a:cubicBezTo>
                <a:cubicBezTo>
                  <a:pt x="1050" y="1535"/>
                  <a:pt x="1285" y="1739"/>
                  <a:pt x="1360" y="1814"/>
                </a:cubicBezTo>
              </a:path>
            </a:pathLst>
          </a:custGeom>
          <a:noFill/>
          <a:ln w="349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42" name="Line 22"/>
          <p:cNvSpPr>
            <a:spLocks noChangeShapeType="1"/>
          </p:cNvSpPr>
          <p:nvPr/>
        </p:nvSpPr>
        <p:spPr bwMode="auto">
          <a:xfrm flipV="1">
            <a:off x="6732588" y="2205038"/>
            <a:ext cx="0" cy="3744912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43" name="Line 23"/>
          <p:cNvSpPr>
            <a:spLocks noChangeShapeType="1"/>
          </p:cNvSpPr>
          <p:nvPr/>
        </p:nvSpPr>
        <p:spPr bwMode="auto">
          <a:xfrm flipV="1">
            <a:off x="7451725" y="2205038"/>
            <a:ext cx="0" cy="3744912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44" name="Line 24"/>
          <p:cNvSpPr>
            <a:spLocks noChangeShapeType="1"/>
          </p:cNvSpPr>
          <p:nvPr/>
        </p:nvSpPr>
        <p:spPr bwMode="auto">
          <a:xfrm>
            <a:off x="6732588" y="2205038"/>
            <a:ext cx="719137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45" name="Line 25"/>
          <p:cNvSpPr>
            <a:spLocks noChangeShapeType="1"/>
          </p:cNvSpPr>
          <p:nvPr/>
        </p:nvSpPr>
        <p:spPr bwMode="auto">
          <a:xfrm>
            <a:off x="7451725" y="5734050"/>
            <a:ext cx="719138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30746" name="Freeform 26"/>
          <p:cNvSpPr>
            <a:spLocks/>
          </p:cNvSpPr>
          <p:nvPr/>
        </p:nvSpPr>
        <p:spPr bwMode="auto">
          <a:xfrm>
            <a:off x="6732588" y="2205038"/>
            <a:ext cx="1558925" cy="3770312"/>
          </a:xfrm>
          <a:custGeom>
            <a:avLst/>
            <a:gdLst>
              <a:gd name="T0" fmla="*/ 0 w 982"/>
              <a:gd name="T1" fmla="*/ 0 h 2375"/>
              <a:gd name="T2" fmla="*/ 71438 w 982"/>
              <a:gd name="T3" fmla="*/ 144462 h 2375"/>
              <a:gd name="T4" fmla="*/ 173038 w 982"/>
              <a:gd name="T5" fmla="*/ 790575 h 2375"/>
              <a:gd name="T6" fmla="*/ 196850 w 982"/>
              <a:gd name="T7" fmla="*/ 1019175 h 2375"/>
              <a:gd name="T8" fmla="*/ 233363 w 982"/>
              <a:gd name="T9" fmla="*/ 1284287 h 2375"/>
              <a:gd name="T10" fmla="*/ 293688 w 982"/>
              <a:gd name="T11" fmla="*/ 1825625 h 2375"/>
              <a:gd name="T12" fmla="*/ 377825 w 982"/>
              <a:gd name="T13" fmla="*/ 2403475 h 2375"/>
              <a:gd name="T14" fmla="*/ 438150 w 982"/>
              <a:gd name="T15" fmla="*/ 2740025 h 2375"/>
              <a:gd name="T16" fmla="*/ 511175 w 982"/>
              <a:gd name="T17" fmla="*/ 3065462 h 2375"/>
              <a:gd name="T18" fmla="*/ 727075 w 982"/>
              <a:gd name="T19" fmla="*/ 3522662 h 2375"/>
              <a:gd name="T20" fmla="*/ 1439863 w 982"/>
              <a:gd name="T21" fmla="*/ 3744912 h 2375"/>
              <a:gd name="T22" fmla="*/ 1439863 w 982"/>
              <a:gd name="T23" fmla="*/ 3671887 h 2375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982" h="2375">
                <a:moveTo>
                  <a:pt x="0" y="0"/>
                </a:moveTo>
                <a:cubicBezTo>
                  <a:pt x="0" y="4"/>
                  <a:pt x="27" y="8"/>
                  <a:pt x="45" y="91"/>
                </a:cubicBezTo>
                <a:cubicBezTo>
                  <a:pt x="63" y="174"/>
                  <a:pt x="96" y="406"/>
                  <a:pt x="109" y="498"/>
                </a:cubicBezTo>
                <a:cubicBezTo>
                  <a:pt x="122" y="590"/>
                  <a:pt x="118" y="590"/>
                  <a:pt x="124" y="642"/>
                </a:cubicBezTo>
                <a:cubicBezTo>
                  <a:pt x="130" y="694"/>
                  <a:pt x="137" y="724"/>
                  <a:pt x="147" y="809"/>
                </a:cubicBezTo>
                <a:cubicBezTo>
                  <a:pt x="157" y="894"/>
                  <a:pt x="170" y="1033"/>
                  <a:pt x="185" y="1150"/>
                </a:cubicBezTo>
                <a:cubicBezTo>
                  <a:pt x="200" y="1267"/>
                  <a:pt x="223" y="1418"/>
                  <a:pt x="238" y="1514"/>
                </a:cubicBezTo>
                <a:cubicBezTo>
                  <a:pt x="253" y="1610"/>
                  <a:pt x="262" y="1657"/>
                  <a:pt x="276" y="1726"/>
                </a:cubicBezTo>
                <a:cubicBezTo>
                  <a:pt x="290" y="1795"/>
                  <a:pt x="292" y="1849"/>
                  <a:pt x="322" y="1931"/>
                </a:cubicBezTo>
                <a:cubicBezTo>
                  <a:pt x="352" y="2013"/>
                  <a:pt x="360" y="2148"/>
                  <a:pt x="458" y="2219"/>
                </a:cubicBezTo>
                <a:cubicBezTo>
                  <a:pt x="556" y="2290"/>
                  <a:pt x="832" y="2343"/>
                  <a:pt x="907" y="2359"/>
                </a:cubicBezTo>
                <a:cubicBezTo>
                  <a:pt x="982" y="2375"/>
                  <a:pt x="941" y="2340"/>
                  <a:pt x="907" y="2313"/>
                </a:cubicBezTo>
              </a:path>
            </a:pathLst>
          </a:custGeom>
          <a:noFill/>
          <a:ln w="349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30747" name="Object 27"/>
          <p:cNvGraphicFramePr>
            <a:graphicFrameLocks noChangeAspect="1"/>
          </p:cNvGraphicFramePr>
          <p:nvPr/>
        </p:nvGraphicFramePr>
        <p:xfrm>
          <a:off x="168275" y="1052513"/>
          <a:ext cx="2543175" cy="750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4" name="Equation" r:id="rId4" imgW="1333500" imgH="393700" progId="Equation.DSMT4">
                  <p:embed/>
                </p:oleObj>
              </mc:Choice>
              <mc:Fallback>
                <p:oleObj name="Equation" r:id="rId4" imgW="1333500" imgH="393700" progId="Equation.DSMT4">
                  <p:embed/>
                  <p:pic>
                    <p:nvPicPr>
                      <p:cNvPr id="30747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8275" y="1052513"/>
                        <a:ext cx="2543175" cy="750887"/>
                      </a:xfrm>
                      <a:prstGeom prst="rect">
                        <a:avLst/>
                      </a:prstGeom>
                      <a:noFill/>
                      <a:ln w="222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48" name="Object 28"/>
          <p:cNvGraphicFramePr>
            <a:graphicFrameLocks noChangeAspect="1"/>
          </p:cNvGraphicFramePr>
          <p:nvPr/>
        </p:nvGraphicFramePr>
        <p:xfrm>
          <a:off x="3246438" y="1155700"/>
          <a:ext cx="2579687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5" name="Equation" r:id="rId6" imgW="1435100" imgH="342900" progId="Equation.DSMT4">
                  <p:embed/>
                </p:oleObj>
              </mc:Choice>
              <mc:Fallback>
                <p:oleObj name="Equation" r:id="rId6" imgW="1435100" imgH="342900" progId="Equation.DSMT4">
                  <p:embed/>
                  <p:pic>
                    <p:nvPicPr>
                      <p:cNvPr id="30748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46438" y="1155700"/>
                        <a:ext cx="2579687" cy="617538"/>
                      </a:xfrm>
                      <a:prstGeom prst="rect">
                        <a:avLst/>
                      </a:prstGeom>
                      <a:noFill/>
                      <a:ln w="222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49" name="Object 29"/>
          <p:cNvGraphicFramePr>
            <a:graphicFrameLocks noChangeAspect="1"/>
          </p:cNvGraphicFramePr>
          <p:nvPr/>
        </p:nvGraphicFramePr>
        <p:xfrm>
          <a:off x="6329363" y="1196975"/>
          <a:ext cx="2603500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6" name="Equation" r:id="rId8" imgW="1447172" imgH="291973" progId="Equation.DSMT4">
                  <p:embed/>
                </p:oleObj>
              </mc:Choice>
              <mc:Fallback>
                <p:oleObj name="Equation" r:id="rId8" imgW="1447172" imgH="291973" progId="Equation.DSMT4">
                  <p:embed/>
                  <p:pic>
                    <p:nvPicPr>
                      <p:cNvPr id="30749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9363" y="1196975"/>
                        <a:ext cx="2603500" cy="523875"/>
                      </a:xfrm>
                      <a:prstGeom prst="rect">
                        <a:avLst/>
                      </a:prstGeom>
                      <a:noFill/>
                      <a:ln w="222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7B5AA7D2-53E7-41FD-8AEF-D819F38F8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1166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9304" y="1860297"/>
            <a:ext cx="5509329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сумма по состояниям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CE17101D-472F-44C9-BFB1-EC0D0AA5F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1125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Line 2"/>
          <p:cNvSpPr>
            <a:spLocks noChangeShapeType="1"/>
          </p:cNvSpPr>
          <p:nvPr/>
        </p:nvSpPr>
        <p:spPr bwMode="auto">
          <a:xfrm flipV="1">
            <a:off x="900113" y="1341438"/>
            <a:ext cx="0" cy="4392612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55" name="Line 3"/>
          <p:cNvSpPr>
            <a:spLocks noChangeShapeType="1"/>
          </p:cNvSpPr>
          <p:nvPr/>
        </p:nvSpPr>
        <p:spPr bwMode="auto">
          <a:xfrm>
            <a:off x="900113" y="5734050"/>
            <a:ext cx="6119812" cy="0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56" name="Line 4"/>
          <p:cNvSpPr>
            <a:spLocks noChangeShapeType="1"/>
          </p:cNvSpPr>
          <p:nvPr/>
        </p:nvSpPr>
        <p:spPr bwMode="auto">
          <a:xfrm flipV="1">
            <a:off x="1619250" y="2276475"/>
            <a:ext cx="0" cy="3457575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57" name="Line 5"/>
          <p:cNvSpPr>
            <a:spLocks noChangeShapeType="1"/>
          </p:cNvSpPr>
          <p:nvPr/>
        </p:nvSpPr>
        <p:spPr bwMode="auto">
          <a:xfrm flipV="1">
            <a:off x="2555875" y="2276475"/>
            <a:ext cx="0" cy="3457575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58" name="Line 6"/>
          <p:cNvSpPr>
            <a:spLocks noChangeShapeType="1"/>
          </p:cNvSpPr>
          <p:nvPr/>
        </p:nvSpPr>
        <p:spPr bwMode="auto">
          <a:xfrm>
            <a:off x="1619250" y="2276475"/>
            <a:ext cx="936625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59" name="Line 7"/>
          <p:cNvSpPr>
            <a:spLocks noChangeShapeType="1"/>
          </p:cNvSpPr>
          <p:nvPr/>
        </p:nvSpPr>
        <p:spPr bwMode="auto">
          <a:xfrm flipV="1">
            <a:off x="3492500" y="5516563"/>
            <a:ext cx="0" cy="217487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60" name="Line 8"/>
          <p:cNvSpPr>
            <a:spLocks noChangeShapeType="1"/>
          </p:cNvSpPr>
          <p:nvPr/>
        </p:nvSpPr>
        <p:spPr bwMode="auto">
          <a:xfrm>
            <a:off x="2555875" y="5516563"/>
            <a:ext cx="936625" cy="0"/>
          </a:xfrm>
          <a:prstGeom prst="line">
            <a:avLst/>
          </a:prstGeom>
          <a:noFill/>
          <a:ln w="34925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61" name="Text Box 9"/>
          <p:cNvSpPr txBox="1">
            <a:spLocks noChangeArrowheads="1"/>
          </p:cNvSpPr>
          <p:nvPr/>
        </p:nvSpPr>
        <p:spPr bwMode="auto">
          <a:xfrm>
            <a:off x="1692275" y="260350"/>
            <a:ext cx="68357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sz="3200"/>
              <a:t>Электронная сумма по состояниям</a:t>
            </a:r>
          </a:p>
        </p:txBody>
      </p:sp>
      <p:graphicFrame>
        <p:nvGraphicFramePr>
          <p:cNvPr id="202762" name="Object 10"/>
          <p:cNvGraphicFramePr>
            <a:graphicFrameLocks noChangeAspect="1"/>
          </p:cNvGraphicFramePr>
          <p:nvPr/>
        </p:nvGraphicFramePr>
        <p:xfrm>
          <a:off x="4572000" y="2133600"/>
          <a:ext cx="3768725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1" name="Equation" r:id="rId4" imgW="1307880" imgH="393480" progId="Equation.DSMT4">
                  <p:embed/>
                </p:oleObj>
              </mc:Choice>
              <mc:Fallback>
                <p:oleObj name="Equation" r:id="rId4" imgW="1307880" imgH="393480" progId="Equation.DSMT4">
                  <p:embed/>
                  <p:pic>
                    <p:nvPicPr>
                      <p:cNvPr id="202762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133600"/>
                        <a:ext cx="3768725" cy="1133475"/>
                      </a:xfrm>
                      <a:prstGeom prst="rect">
                        <a:avLst/>
                      </a:prstGeom>
                      <a:noFill/>
                      <a:ln w="34925">
                        <a:solidFill>
                          <a:srgbClr val="666699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2763" name="Line 11"/>
          <p:cNvSpPr>
            <a:spLocks noChangeShapeType="1"/>
          </p:cNvSpPr>
          <p:nvPr/>
        </p:nvSpPr>
        <p:spPr bwMode="auto">
          <a:xfrm rot="1236140" flipH="1">
            <a:off x="3851275" y="5157788"/>
            <a:ext cx="576263" cy="503237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64" name="Freeform 12"/>
          <p:cNvSpPr>
            <a:spLocks/>
          </p:cNvSpPr>
          <p:nvPr/>
        </p:nvSpPr>
        <p:spPr bwMode="auto">
          <a:xfrm>
            <a:off x="1649413" y="2278063"/>
            <a:ext cx="1858962" cy="3417887"/>
          </a:xfrm>
          <a:custGeom>
            <a:avLst/>
            <a:gdLst>
              <a:gd name="T0" fmla="*/ 0 w 1171"/>
              <a:gd name="T1" fmla="*/ 0 h 2153"/>
              <a:gd name="T2" fmla="*/ 47 w 1171"/>
              <a:gd name="T3" fmla="*/ 217 h 2153"/>
              <a:gd name="T4" fmla="*/ 113 w 1171"/>
              <a:gd name="T5" fmla="*/ 529 h 2153"/>
              <a:gd name="T6" fmla="*/ 207 w 1171"/>
              <a:gd name="T7" fmla="*/ 897 h 2153"/>
              <a:gd name="T8" fmla="*/ 292 w 1171"/>
              <a:gd name="T9" fmla="*/ 1237 h 2153"/>
              <a:gd name="T10" fmla="*/ 435 w 1171"/>
              <a:gd name="T11" fmla="*/ 1768 h 2153"/>
              <a:gd name="T12" fmla="*/ 576 w 1171"/>
              <a:gd name="T13" fmla="*/ 2030 h 2153"/>
              <a:gd name="T14" fmla="*/ 689 w 1171"/>
              <a:gd name="T15" fmla="*/ 2078 h 2153"/>
              <a:gd name="T16" fmla="*/ 868 w 1171"/>
              <a:gd name="T17" fmla="*/ 2115 h 2153"/>
              <a:gd name="T18" fmla="*/ 982 w 1171"/>
              <a:gd name="T19" fmla="*/ 2125 h 2153"/>
              <a:gd name="T20" fmla="*/ 1171 w 1171"/>
              <a:gd name="T21" fmla="*/ 2153 h 2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171" h="2153">
                <a:moveTo>
                  <a:pt x="0" y="0"/>
                </a:moveTo>
                <a:cubicBezTo>
                  <a:pt x="8" y="38"/>
                  <a:pt x="28" y="129"/>
                  <a:pt x="47" y="217"/>
                </a:cubicBezTo>
                <a:cubicBezTo>
                  <a:pt x="66" y="305"/>
                  <a:pt x="86" y="416"/>
                  <a:pt x="113" y="529"/>
                </a:cubicBezTo>
                <a:cubicBezTo>
                  <a:pt x="140" y="642"/>
                  <a:pt x="177" y="779"/>
                  <a:pt x="207" y="897"/>
                </a:cubicBezTo>
                <a:cubicBezTo>
                  <a:pt x="237" y="1015"/>
                  <a:pt x="254" y="1092"/>
                  <a:pt x="292" y="1237"/>
                </a:cubicBezTo>
                <a:cubicBezTo>
                  <a:pt x="330" y="1382"/>
                  <a:pt x="388" y="1636"/>
                  <a:pt x="435" y="1768"/>
                </a:cubicBezTo>
                <a:cubicBezTo>
                  <a:pt x="482" y="1900"/>
                  <a:pt x="534" y="1978"/>
                  <a:pt x="576" y="2030"/>
                </a:cubicBezTo>
                <a:cubicBezTo>
                  <a:pt x="618" y="2082"/>
                  <a:pt x="640" y="2064"/>
                  <a:pt x="689" y="2078"/>
                </a:cubicBezTo>
                <a:cubicBezTo>
                  <a:pt x="738" y="2092"/>
                  <a:pt x="819" y="2107"/>
                  <a:pt x="868" y="2115"/>
                </a:cubicBezTo>
                <a:cubicBezTo>
                  <a:pt x="917" y="2123"/>
                  <a:pt x="932" y="2119"/>
                  <a:pt x="982" y="2125"/>
                </a:cubicBezTo>
                <a:cubicBezTo>
                  <a:pt x="1032" y="2131"/>
                  <a:pt x="1132" y="2147"/>
                  <a:pt x="1171" y="2153"/>
                </a:cubicBezTo>
              </a:path>
            </a:pathLst>
          </a:custGeom>
          <a:noFill/>
          <a:ln w="9525">
            <a:solidFill>
              <a:srgbClr val="33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2765" name="Text Box 13"/>
          <p:cNvSpPr txBox="1">
            <a:spLocks noChangeArrowheads="1"/>
          </p:cNvSpPr>
          <p:nvPr/>
        </p:nvSpPr>
        <p:spPr bwMode="auto">
          <a:xfrm>
            <a:off x="519113" y="2079625"/>
            <a:ext cx="3540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/>
              <a:t>1</a:t>
            </a:r>
          </a:p>
        </p:txBody>
      </p:sp>
      <p:graphicFrame>
        <p:nvGraphicFramePr>
          <p:cNvPr id="202766" name="Object 14"/>
          <p:cNvGraphicFramePr>
            <a:graphicFrameLocks noChangeAspect="1"/>
          </p:cNvGraphicFramePr>
          <p:nvPr/>
        </p:nvGraphicFramePr>
        <p:xfrm>
          <a:off x="1763713" y="5805488"/>
          <a:ext cx="560387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2" name="Equation" r:id="rId6" imgW="177480" imgH="228600" progId="Equation.DSMT4">
                  <p:embed/>
                </p:oleObj>
              </mc:Choice>
              <mc:Fallback>
                <p:oleObj name="Equation" r:id="rId6" imgW="177480" imgH="228600" progId="Equation.DSMT4">
                  <p:embed/>
                  <p:pic>
                    <p:nvPicPr>
                      <p:cNvPr id="202766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5805488"/>
                        <a:ext cx="560387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67" name="Object 15"/>
          <p:cNvGraphicFramePr>
            <a:graphicFrameLocks noChangeAspect="1"/>
          </p:cNvGraphicFramePr>
          <p:nvPr/>
        </p:nvGraphicFramePr>
        <p:xfrm>
          <a:off x="5003800" y="4065588"/>
          <a:ext cx="1655763" cy="1355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3" name="Equation" r:id="rId8" imgW="419040" imgH="342720" progId="Equation.DSMT4">
                  <p:embed/>
                </p:oleObj>
              </mc:Choice>
              <mc:Fallback>
                <p:oleObj name="Equation" r:id="rId8" imgW="419040" imgH="342720" progId="Equation.DSMT4">
                  <p:embed/>
                  <p:pic>
                    <p:nvPicPr>
                      <p:cNvPr id="202767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4065588"/>
                        <a:ext cx="1655763" cy="1355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68" name="Object 16"/>
          <p:cNvGraphicFramePr>
            <a:graphicFrameLocks noChangeAspect="1"/>
          </p:cNvGraphicFramePr>
          <p:nvPr/>
        </p:nvGraphicFramePr>
        <p:xfrm>
          <a:off x="2808288" y="5803900"/>
          <a:ext cx="519112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4" name="Equation" r:id="rId10" imgW="164880" imgH="228600" progId="Equation.DSMT4">
                  <p:embed/>
                </p:oleObj>
              </mc:Choice>
              <mc:Fallback>
                <p:oleObj name="Equation" r:id="rId10" imgW="164880" imgH="228600" progId="Equation.DSMT4">
                  <p:embed/>
                  <p:pic>
                    <p:nvPicPr>
                      <p:cNvPr id="202768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8288" y="5803900"/>
                        <a:ext cx="519112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69" name="Object 17"/>
          <p:cNvGraphicFramePr>
            <a:graphicFrameLocks noChangeAspect="1"/>
          </p:cNvGraphicFramePr>
          <p:nvPr/>
        </p:nvGraphicFramePr>
        <p:xfrm>
          <a:off x="2987675" y="1628775"/>
          <a:ext cx="1316038" cy="657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5" name="Equation" r:id="rId12" imgW="457200" imgH="228600" progId="Equation.DSMT4">
                  <p:embed/>
                </p:oleObj>
              </mc:Choice>
              <mc:Fallback>
                <p:oleObj name="Equation" r:id="rId12" imgW="457200" imgH="228600" progId="Equation.DSMT4">
                  <p:embed/>
                  <p:pic>
                    <p:nvPicPr>
                      <p:cNvPr id="202769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1628775"/>
                        <a:ext cx="1316038" cy="657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4925">
                            <a:solidFill>
                              <a:srgbClr val="666699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2770" name="Line 18"/>
          <p:cNvSpPr>
            <a:spLocks noChangeShapeType="1"/>
          </p:cNvSpPr>
          <p:nvPr/>
        </p:nvSpPr>
        <p:spPr bwMode="auto">
          <a:xfrm flipH="1">
            <a:off x="2700338" y="1989138"/>
            <a:ext cx="21590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606256D6-A5C6-4ECC-8943-EC7C0D83B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9691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403648" y="17008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2127282"/>
              </p:ext>
            </p:extLst>
          </p:nvPr>
        </p:nvGraphicFramePr>
        <p:xfrm>
          <a:off x="849237" y="1340271"/>
          <a:ext cx="6927850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0" name="Equation" r:id="rId3" imgW="5562360" imgH="723600" progId="Equation.DSMT4">
                  <p:embed/>
                </p:oleObj>
              </mc:Choice>
              <mc:Fallback>
                <p:oleObj name="Equation" r:id="rId3" imgW="5562360" imgH="723600" progId="Equation.DSMT4">
                  <p:embed/>
                  <p:pic>
                    <p:nvPicPr>
                      <p:cNvPr id="5" name="Объект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9237" y="1340271"/>
                        <a:ext cx="6927850" cy="8969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3160224"/>
              </p:ext>
            </p:extLst>
          </p:nvPr>
        </p:nvGraphicFramePr>
        <p:xfrm>
          <a:off x="751194" y="2809895"/>
          <a:ext cx="6646825" cy="5233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1" name="Equation" r:id="rId5" imgW="3225600" imgH="253800" progId="Equation.DSMT4">
                  <p:embed/>
                </p:oleObj>
              </mc:Choice>
              <mc:Fallback>
                <p:oleObj name="Equation" r:id="rId5" imgW="3225600" imgH="253800" progId="Equation.DSMT4">
                  <p:embed/>
                  <p:pic>
                    <p:nvPicPr>
                      <p:cNvPr id="6" name="Объект 5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51194" y="2809895"/>
                        <a:ext cx="6646825" cy="5233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11"/>
          <p:cNvSpPr>
            <a:spLocks noChangeArrowheads="1"/>
          </p:cNvSpPr>
          <p:nvPr/>
        </p:nvSpPr>
        <p:spPr bwMode="auto">
          <a:xfrm>
            <a:off x="2771799" y="5128391"/>
            <a:ext cx="1124565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9" name="Rectangle 13"/>
          <p:cNvSpPr>
            <a:spLocks noChangeArrowheads="1"/>
          </p:cNvSpPr>
          <p:nvPr/>
        </p:nvSpPr>
        <p:spPr bwMode="auto">
          <a:xfrm>
            <a:off x="2123727" y="4641460"/>
            <a:ext cx="10914901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0159998"/>
              </p:ext>
            </p:extLst>
          </p:nvPr>
        </p:nvGraphicFramePr>
        <p:xfrm>
          <a:off x="269682" y="4088804"/>
          <a:ext cx="8399537" cy="8969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92" name="Equation" r:id="rId7" imgW="5867280" imgH="634680" progId="Equation.DSMT4">
                  <p:embed/>
                </p:oleObj>
              </mc:Choice>
              <mc:Fallback>
                <p:oleObj name="Equation" r:id="rId7" imgW="5867280" imgH="634680" progId="Equation.DSMT4">
                  <p:embed/>
                  <p:pic>
                    <p:nvPicPr>
                      <p:cNvPr id="10" name="Объект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682" y="4088804"/>
                        <a:ext cx="8399537" cy="89693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403648" y="244365"/>
            <a:ext cx="55093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Электронная сумма по состояниям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13D1736F-3D76-4D18-BDF4-3E059DC4A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23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Text Box 2"/>
          <p:cNvSpPr txBox="1">
            <a:spLocks noChangeArrowheads="1"/>
          </p:cNvSpPr>
          <p:nvPr/>
        </p:nvSpPr>
        <p:spPr bwMode="auto">
          <a:xfrm>
            <a:off x="1600200" y="12160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ru-RU" altLang="ru-RU"/>
          </a:p>
        </p:txBody>
      </p:sp>
      <p:sp>
        <p:nvSpPr>
          <p:cNvPr id="204803" name="Rectangle 3"/>
          <p:cNvSpPr>
            <a:spLocks noChangeArrowheads="1"/>
          </p:cNvSpPr>
          <p:nvPr/>
        </p:nvSpPr>
        <p:spPr bwMode="auto">
          <a:xfrm>
            <a:off x="1979613" y="1052513"/>
            <a:ext cx="4968875" cy="4319587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04804" name="Line 4"/>
          <p:cNvSpPr>
            <a:spLocks noChangeShapeType="1"/>
          </p:cNvSpPr>
          <p:nvPr/>
        </p:nvSpPr>
        <p:spPr bwMode="auto">
          <a:xfrm>
            <a:off x="4500563" y="1052513"/>
            <a:ext cx="0" cy="4321175"/>
          </a:xfrm>
          <a:prstGeom prst="line">
            <a:avLst/>
          </a:prstGeom>
          <a:noFill/>
          <a:ln w="349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04806" name="Text Box 6"/>
          <p:cNvSpPr txBox="1">
            <a:spLocks noChangeArrowheads="1"/>
          </p:cNvSpPr>
          <p:nvPr/>
        </p:nvSpPr>
        <p:spPr bwMode="auto">
          <a:xfrm>
            <a:off x="2411413" y="1268413"/>
            <a:ext cx="1295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/>
              <a:t>Атом</a:t>
            </a:r>
          </a:p>
        </p:txBody>
      </p:sp>
      <p:sp>
        <p:nvSpPr>
          <p:cNvPr id="204807" name="Text Box 7"/>
          <p:cNvSpPr txBox="1">
            <a:spLocks noChangeArrowheads="1"/>
          </p:cNvSpPr>
          <p:nvPr/>
        </p:nvSpPr>
        <p:spPr bwMode="auto">
          <a:xfrm>
            <a:off x="5259388" y="1165225"/>
            <a:ext cx="49725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sz="2800" b="1" dirty="0"/>
              <a:t>z</a:t>
            </a:r>
            <a:r>
              <a:rPr lang="en-US" altLang="ru-RU" sz="2800" b="1" baseline="-25000" dirty="0"/>
              <a:t>0</a:t>
            </a:r>
            <a:endParaRPr lang="ru-RU" altLang="ru-RU" sz="2800" b="1" dirty="0"/>
          </a:p>
        </p:txBody>
      </p:sp>
      <p:sp>
        <p:nvSpPr>
          <p:cNvPr id="204808" name="Text Box 8"/>
          <p:cNvSpPr txBox="1">
            <a:spLocks noChangeArrowheads="1"/>
          </p:cNvSpPr>
          <p:nvPr/>
        </p:nvSpPr>
        <p:spPr bwMode="auto">
          <a:xfrm>
            <a:off x="3852863" y="2008188"/>
            <a:ext cx="574675" cy="337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b="1"/>
              <a:t>H</a:t>
            </a:r>
          </a:p>
          <a:p>
            <a:r>
              <a:rPr lang="en-US" altLang="ru-RU" b="1"/>
              <a:t>He</a:t>
            </a:r>
          </a:p>
          <a:p>
            <a:r>
              <a:rPr lang="en-US" altLang="ru-RU" b="1"/>
              <a:t>Li</a:t>
            </a:r>
          </a:p>
          <a:p>
            <a:r>
              <a:rPr lang="en-US" altLang="ru-RU" b="1"/>
              <a:t>Be</a:t>
            </a:r>
          </a:p>
          <a:p>
            <a:r>
              <a:rPr lang="en-US" altLang="ru-RU" b="1"/>
              <a:t>B</a:t>
            </a:r>
          </a:p>
          <a:p>
            <a:r>
              <a:rPr lang="en-US" altLang="ru-RU" b="1"/>
              <a:t>C</a:t>
            </a:r>
          </a:p>
          <a:p>
            <a:r>
              <a:rPr lang="en-US" altLang="ru-RU" b="1"/>
              <a:t>N</a:t>
            </a:r>
          </a:p>
          <a:p>
            <a:r>
              <a:rPr lang="en-US" altLang="ru-RU" b="1"/>
              <a:t>O</a:t>
            </a:r>
          </a:p>
          <a:p>
            <a:endParaRPr lang="ru-RU" altLang="ru-RU" b="1"/>
          </a:p>
        </p:txBody>
      </p:sp>
      <p:sp>
        <p:nvSpPr>
          <p:cNvPr id="204809" name="Text Box 9"/>
          <p:cNvSpPr txBox="1">
            <a:spLocks noChangeArrowheads="1"/>
          </p:cNvSpPr>
          <p:nvPr/>
        </p:nvSpPr>
        <p:spPr bwMode="auto">
          <a:xfrm>
            <a:off x="4624388" y="2000250"/>
            <a:ext cx="354012" cy="301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ru-RU" b="1">
                <a:solidFill>
                  <a:srgbClr val="FF0000"/>
                </a:solidFill>
              </a:rPr>
              <a:t>2</a:t>
            </a:r>
          </a:p>
          <a:p>
            <a:r>
              <a:rPr lang="en-US" altLang="ru-RU" b="1">
                <a:solidFill>
                  <a:srgbClr val="FF0000"/>
                </a:solidFill>
              </a:rPr>
              <a:t>1</a:t>
            </a:r>
          </a:p>
          <a:p>
            <a:r>
              <a:rPr lang="en-US" altLang="ru-RU" b="1">
                <a:solidFill>
                  <a:srgbClr val="FF0000"/>
                </a:solidFill>
              </a:rPr>
              <a:t>2</a:t>
            </a:r>
          </a:p>
          <a:p>
            <a:r>
              <a:rPr lang="en-US" altLang="ru-RU" b="1">
                <a:solidFill>
                  <a:srgbClr val="FF0000"/>
                </a:solidFill>
              </a:rPr>
              <a:t>1</a:t>
            </a:r>
          </a:p>
          <a:p>
            <a:r>
              <a:rPr lang="en-US" altLang="ru-RU" b="1">
                <a:solidFill>
                  <a:srgbClr val="FF0000"/>
                </a:solidFill>
              </a:rPr>
              <a:t>2</a:t>
            </a:r>
          </a:p>
          <a:p>
            <a:r>
              <a:rPr lang="en-US" altLang="ru-RU" b="1">
                <a:solidFill>
                  <a:srgbClr val="FF0000"/>
                </a:solidFill>
              </a:rPr>
              <a:t>1</a:t>
            </a:r>
          </a:p>
          <a:p>
            <a:r>
              <a:rPr lang="en-US" altLang="ru-RU" b="1">
                <a:solidFill>
                  <a:srgbClr val="FF0000"/>
                </a:solidFill>
              </a:rPr>
              <a:t>4</a:t>
            </a:r>
          </a:p>
          <a:p>
            <a:r>
              <a:rPr lang="en-US" altLang="ru-RU" b="1">
                <a:solidFill>
                  <a:srgbClr val="FF0000"/>
                </a:solidFill>
              </a:rPr>
              <a:t>5</a:t>
            </a:r>
            <a:endParaRPr lang="ru-RU" altLang="ru-RU" b="1">
              <a:solidFill>
                <a:srgbClr val="FF0000"/>
              </a:solidFill>
            </a:endParaRPr>
          </a:p>
        </p:txBody>
      </p:sp>
      <p:sp>
        <p:nvSpPr>
          <p:cNvPr id="204810" name="Text Box 10"/>
          <p:cNvSpPr txBox="1">
            <a:spLocks noChangeArrowheads="1"/>
          </p:cNvSpPr>
          <p:nvPr/>
        </p:nvSpPr>
        <p:spPr bwMode="auto">
          <a:xfrm>
            <a:off x="1023938" y="207963"/>
            <a:ext cx="7686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ru-RU" altLang="ru-RU" b="1"/>
              <a:t>Вырожденности основного электронного уровня</a:t>
            </a:r>
          </a:p>
        </p:txBody>
      </p:sp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1CC22B2-7050-47D8-84F9-C4F3D638C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9362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CD779D3-7DC1-427C-8780-3BD6A89085CD}"/>
              </a:ext>
            </a:extLst>
          </p:cNvPr>
          <p:cNvSpPr txBox="1"/>
          <p:nvPr/>
        </p:nvSpPr>
        <p:spPr>
          <a:xfrm>
            <a:off x="551286" y="2018903"/>
            <a:ext cx="83243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ПОСТУПАТЕЛЬНАЯ СУММА ПО СОСТОЯНИЯМ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EFFCF81-1DE9-4039-96BF-F5AAE77BC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74214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683568" y="3256002"/>
          <a:ext cx="7224713" cy="1031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2" name="Equation" r:id="rId3" imgW="3377880" imgH="482400" progId="Equation.DSMT4">
                  <p:embed/>
                </p:oleObj>
              </mc:Choice>
              <mc:Fallback>
                <p:oleObj name="Equation" r:id="rId3" imgW="3377880" imgH="482400" progId="Equation.DSMT4">
                  <p:embed/>
                  <p:pic>
                    <p:nvPicPr>
                      <p:cNvPr id="2" name="Объект 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83568" y="3256002"/>
                        <a:ext cx="7224713" cy="1031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/>
          <p:cNvGraphicFramePr>
            <a:graphicFrameLocks noChangeAspect="1"/>
          </p:cNvGraphicFramePr>
          <p:nvPr/>
        </p:nvGraphicFramePr>
        <p:xfrm>
          <a:off x="1230313" y="1008063"/>
          <a:ext cx="6007100" cy="912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3" name="Equation" r:id="rId5" imgW="3263760" imgH="495000" progId="Equation.DSMT4">
                  <p:embed/>
                </p:oleObj>
              </mc:Choice>
              <mc:Fallback>
                <p:oleObj name="Equation" r:id="rId5" imgW="3263760" imgH="495000" progId="Equation.DSMT4">
                  <p:embed/>
                  <p:pic>
                    <p:nvPicPr>
                      <p:cNvPr id="3" name="Объект 2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30313" y="1008063"/>
                        <a:ext cx="6007100" cy="912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4"/>
          <p:cNvGraphicFramePr>
            <a:graphicFrameLocks noChangeAspect="1"/>
          </p:cNvGraphicFramePr>
          <p:nvPr/>
        </p:nvGraphicFramePr>
        <p:xfrm>
          <a:off x="487660" y="5013176"/>
          <a:ext cx="8168680" cy="97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4" name="Equation" r:id="rId7" imgW="3504960" imgH="419040" progId="Equation.DSMT4">
                  <p:embed/>
                </p:oleObj>
              </mc:Choice>
              <mc:Fallback>
                <p:oleObj name="Equation" r:id="rId7" imgW="3504960" imgH="419040" progId="Equation.DSMT4">
                  <p:embed/>
                  <p:pic>
                    <p:nvPicPr>
                      <p:cNvPr id="5" name="Объект 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87660" y="5013176"/>
                        <a:ext cx="8168680" cy="977913"/>
                      </a:xfrm>
                      <a:prstGeom prst="rect">
                        <a:avLst/>
                      </a:prstGeom>
                      <a:solidFill>
                        <a:srgbClr val="C00000">
                          <a:alpha val="17000"/>
                        </a:srgb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41619" y="78890"/>
            <a:ext cx="7773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Классический расчет поступательного интеграла </a:t>
            </a: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B03B141C-5217-47DE-87E1-4B581A962A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82713" y="2053819"/>
          <a:ext cx="5702300" cy="938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5" name="Equation" r:id="rId9" imgW="5702825" imgH="937474" progId="Equation.DSMT4">
                  <p:embed/>
                </p:oleObj>
              </mc:Choice>
              <mc:Fallback>
                <p:oleObj name="Equation" r:id="rId9" imgW="5702825" imgH="937474" progId="Equation.DSMT4">
                  <p:embed/>
                  <p:pic>
                    <p:nvPicPr>
                      <p:cNvPr id="8" name="Объект 7">
                        <a:extLst>
                          <a:ext uri="{FF2B5EF4-FFF2-40B4-BE49-F238E27FC236}">
                            <a16:creationId xmlns:a16="http://schemas.microsoft.com/office/drawing/2014/main" id="{B03B141C-5217-47DE-87E1-4B581A962A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382713" y="2053819"/>
                        <a:ext cx="5702300" cy="938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3560FCA-C03D-4954-9169-12738FC32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290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482" name="Object 2"/>
          <p:cNvGraphicFramePr>
            <a:graphicFrameLocks noChangeAspect="1"/>
          </p:cNvGraphicFramePr>
          <p:nvPr/>
        </p:nvGraphicFramePr>
        <p:xfrm>
          <a:off x="971600" y="2322263"/>
          <a:ext cx="7668344" cy="13561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5" name="Equation" r:id="rId4" imgW="3797300" imgH="673100" progId="Equation.DSMT4">
                  <p:embed/>
                </p:oleObj>
              </mc:Choice>
              <mc:Fallback>
                <p:oleObj name="Equation" r:id="rId4" imgW="3797300" imgH="673100" progId="Equation.DSMT4">
                  <p:embed/>
                  <p:pic>
                    <p:nvPicPr>
                      <p:cNvPr id="27648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2322263"/>
                        <a:ext cx="7668344" cy="1356156"/>
                      </a:xfrm>
                      <a:prstGeom prst="rect">
                        <a:avLst/>
                      </a:prstGeom>
                      <a:noFill/>
                      <a:ln w="349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483" name="Object 3"/>
          <p:cNvGraphicFramePr>
            <a:graphicFrameLocks noChangeAspect="1"/>
          </p:cNvGraphicFramePr>
          <p:nvPr/>
        </p:nvGraphicFramePr>
        <p:xfrm>
          <a:off x="790575" y="4021138"/>
          <a:ext cx="8188325" cy="1436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6" name="Equation" r:id="rId6" imgW="4127400" imgH="723600" progId="Equation.DSMT4">
                  <p:embed/>
                </p:oleObj>
              </mc:Choice>
              <mc:Fallback>
                <p:oleObj name="Equation" r:id="rId6" imgW="4127400" imgH="723600" progId="Equation.DSMT4">
                  <p:embed/>
                  <p:pic>
                    <p:nvPicPr>
                      <p:cNvPr id="2764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0575" y="4021138"/>
                        <a:ext cx="8188325" cy="1436687"/>
                      </a:xfrm>
                      <a:prstGeom prst="rect">
                        <a:avLst/>
                      </a:prstGeom>
                      <a:noFill/>
                      <a:ln w="349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484" name="Object 4"/>
          <p:cNvGraphicFramePr>
            <a:graphicFrameLocks noChangeAspect="1"/>
          </p:cNvGraphicFramePr>
          <p:nvPr/>
        </p:nvGraphicFramePr>
        <p:xfrm>
          <a:off x="1825150" y="856850"/>
          <a:ext cx="3323456" cy="9327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7" name="Equation" r:id="rId8" imgW="2400300" imgH="673100" progId="Equation.DSMT4">
                  <p:embed/>
                </p:oleObj>
              </mc:Choice>
              <mc:Fallback>
                <p:oleObj name="Equation" r:id="rId8" imgW="2400300" imgH="673100" progId="Equation.DSMT4">
                  <p:embed/>
                  <p:pic>
                    <p:nvPicPr>
                      <p:cNvPr id="27648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5150" y="856850"/>
                        <a:ext cx="3323456" cy="932743"/>
                      </a:xfrm>
                      <a:prstGeom prst="rect">
                        <a:avLst/>
                      </a:prstGeom>
                      <a:noFill/>
                      <a:ln w="31750">
                        <a:noFill/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825150" y="80876"/>
            <a:ext cx="3970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Закура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-Тетроде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B94EB716-37C9-4273-9A8E-999CD1093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733280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6483" name="Object 3"/>
          <p:cNvGraphicFramePr>
            <a:graphicFrameLocks noChangeAspect="1"/>
          </p:cNvGraphicFramePr>
          <p:nvPr/>
        </p:nvGraphicFramePr>
        <p:xfrm>
          <a:off x="1331640" y="1035480"/>
          <a:ext cx="5668963" cy="146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0" name="Equation" r:id="rId4" imgW="2857320" imgH="736560" progId="Equation.DSMT4">
                  <p:embed/>
                </p:oleObj>
              </mc:Choice>
              <mc:Fallback>
                <p:oleObj name="Equation" r:id="rId4" imgW="2857320" imgH="736560" progId="Equation.DSMT4">
                  <p:embed/>
                  <p:pic>
                    <p:nvPicPr>
                      <p:cNvPr id="2764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640" y="1035480"/>
                        <a:ext cx="5668963" cy="1460500"/>
                      </a:xfrm>
                      <a:prstGeom prst="rect">
                        <a:avLst/>
                      </a:prstGeom>
                      <a:noFill/>
                      <a:ln w="349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485" name="Object 5"/>
          <p:cNvGraphicFramePr>
            <a:graphicFrameLocks noChangeAspect="1"/>
          </p:cNvGraphicFramePr>
          <p:nvPr/>
        </p:nvGraphicFramePr>
        <p:xfrm>
          <a:off x="1187624" y="3203753"/>
          <a:ext cx="6481092" cy="9409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51" name="Equation" r:id="rId6" imgW="3937000" imgH="571500" progId="Equation.DSMT4">
                  <p:embed/>
                </p:oleObj>
              </mc:Choice>
              <mc:Fallback>
                <p:oleObj name="Equation" r:id="rId6" imgW="3937000" imgH="571500" progId="Equation.DSMT4">
                  <p:embed/>
                  <p:pic>
                    <p:nvPicPr>
                      <p:cNvPr id="27648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3203753"/>
                        <a:ext cx="6481092" cy="940980"/>
                      </a:xfrm>
                      <a:prstGeom prst="rect">
                        <a:avLst/>
                      </a:prstGeom>
                      <a:noFill/>
                      <a:ln w="349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825150" y="80876"/>
            <a:ext cx="3970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Формула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Закура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-Тетроде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27788" y="5157192"/>
            <a:ext cx="74546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S {</a:t>
            </a:r>
            <a:r>
              <a:rPr lang="ru-RU" sz="3200" dirty="0"/>
              <a:t>Дж моль</a:t>
            </a:r>
            <a:r>
              <a:rPr lang="ru-RU" sz="3200" baseline="30000" dirty="0"/>
              <a:t>-1 </a:t>
            </a:r>
            <a:r>
              <a:rPr lang="en-US" sz="3200" dirty="0"/>
              <a:t>K</a:t>
            </a:r>
            <a:r>
              <a:rPr lang="ru-RU" sz="3200" baseline="30000" dirty="0"/>
              <a:t>-1</a:t>
            </a:r>
            <a:r>
              <a:rPr lang="en-US" sz="3200" dirty="0"/>
              <a:t>},  T{K}</a:t>
            </a:r>
            <a:r>
              <a:rPr lang="en-US" dirty="0"/>
              <a:t>,  </a:t>
            </a:r>
            <a:r>
              <a:rPr lang="en-US" sz="3200" dirty="0"/>
              <a:t>M</a:t>
            </a:r>
            <a:r>
              <a:rPr lang="ru-RU" sz="3200" dirty="0"/>
              <a:t> </a:t>
            </a:r>
            <a:r>
              <a:rPr lang="en-US" sz="3200" dirty="0"/>
              <a:t>{</a:t>
            </a:r>
            <a:r>
              <a:rPr lang="ru-RU" sz="3200" dirty="0"/>
              <a:t>у.</a:t>
            </a:r>
            <a:r>
              <a:rPr lang="en-US" sz="3200" dirty="0"/>
              <a:t>e</a:t>
            </a:r>
            <a:r>
              <a:rPr lang="ru-RU" sz="3200" dirty="0"/>
              <a:t>.</a:t>
            </a:r>
            <a:r>
              <a:rPr lang="en-US" sz="3200" dirty="0"/>
              <a:t>}, p{</a:t>
            </a:r>
            <a:r>
              <a:rPr lang="ru-RU" sz="3200" dirty="0"/>
              <a:t>бар</a:t>
            </a:r>
            <a:r>
              <a:rPr lang="en-US" sz="3200" dirty="0"/>
              <a:t>}</a:t>
            </a:r>
            <a:endParaRPr lang="ru-RU" sz="320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558E021-D7F6-45CA-A451-B89BC0206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DFE82E-72BB-4E5D-898A-CA26F3E32EF2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32356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1128</TotalTime>
  <Words>1143</Words>
  <Application>Microsoft Office PowerPoint</Application>
  <PresentationFormat>Экран (4:3)</PresentationFormat>
  <Paragraphs>256</Paragraphs>
  <Slides>46</Slides>
  <Notes>12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46</vt:i4>
      </vt:variant>
    </vt:vector>
  </HeadingPairs>
  <TitlesOfParts>
    <vt:vector size="53" baseType="lpstr">
      <vt:lpstr>Arial</vt:lpstr>
      <vt:lpstr>Calibri</vt:lpstr>
      <vt:lpstr>Calibri Light</vt:lpstr>
      <vt:lpstr>Times New Roman</vt:lpstr>
      <vt:lpstr>Тема Office</vt:lpstr>
      <vt:lpstr>Equation</vt:lpstr>
      <vt:lpstr>MathType 7.0 Equation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</dc:creator>
  <cp:lastModifiedBy>Михаил</cp:lastModifiedBy>
  <cp:revision>70</cp:revision>
  <dcterms:created xsi:type="dcterms:W3CDTF">2026-09-04T07:01:39Z</dcterms:created>
  <dcterms:modified xsi:type="dcterms:W3CDTF">2026-09-08T17:55:31Z</dcterms:modified>
</cp:coreProperties>
</file>