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1"/>
  </p:notesMasterIdLst>
  <p:sldIdLst>
    <p:sldId id="598" r:id="rId2"/>
    <p:sldId id="280" r:id="rId3"/>
    <p:sldId id="297" r:id="rId4"/>
    <p:sldId id="599" r:id="rId5"/>
    <p:sldId id="256" r:id="rId6"/>
    <p:sldId id="572" r:id="rId7"/>
    <p:sldId id="573" r:id="rId8"/>
    <p:sldId id="312" r:id="rId9"/>
    <p:sldId id="574" r:id="rId10"/>
    <p:sldId id="575" r:id="rId11"/>
    <p:sldId id="577" r:id="rId12"/>
    <p:sldId id="576" r:id="rId13"/>
    <p:sldId id="292" r:id="rId14"/>
    <p:sldId id="313" r:id="rId15"/>
    <p:sldId id="597" r:id="rId16"/>
    <p:sldId id="381" r:id="rId17"/>
    <p:sldId id="382" r:id="rId18"/>
    <p:sldId id="587" r:id="rId19"/>
    <p:sldId id="588" r:id="rId20"/>
    <p:sldId id="589" r:id="rId21"/>
    <p:sldId id="580" r:id="rId22"/>
    <p:sldId id="590" r:id="rId23"/>
    <p:sldId id="334" r:id="rId24"/>
    <p:sldId id="600" r:id="rId25"/>
    <p:sldId id="582" r:id="rId26"/>
    <p:sldId id="386" r:id="rId27"/>
    <p:sldId id="595" r:id="rId28"/>
    <p:sldId id="594" r:id="rId29"/>
    <p:sldId id="591" r:id="rId30"/>
    <p:sldId id="601" r:id="rId31"/>
    <p:sldId id="578" r:id="rId32"/>
    <p:sldId id="583" r:id="rId33"/>
    <p:sldId id="596" r:id="rId34"/>
    <p:sldId id="356" r:id="rId35"/>
    <p:sldId id="358" r:id="rId36"/>
    <p:sldId id="602" r:id="rId37"/>
    <p:sldId id="581" r:id="rId38"/>
    <p:sldId id="495" r:id="rId39"/>
    <p:sldId id="496" r:id="rId40"/>
    <p:sldId id="607" r:id="rId41"/>
    <p:sldId id="608" r:id="rId42"/>
    <p:sldId id="579" r:id="rId43"/>
    <p:sldId id="570" r:id="rId44"/>
    <p:sldId id="502" r:id="rId45"/>
    <p:sldId id="339" r:id="rId46"/>
    <p:sldId id="503" r:id="rId47"/>
    <p:sldId id="584" r:id="rId48"/>
    <p:sldId id="586" r:id="rId49"/>
    <p:sldId id="609" r:id="rId5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Михаил" initials="М" lastIdx="1" clrIdx="0">
    <p:extLst>
      <p:ext uri="{19B8F6BF-5375-455C-9EA6-DF929625EA0E}">
        <p15:presenceInfo xmlns:p15="http://schemas.microsoft.com/office/powerpoint/2012/main" userId="Михаил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BC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32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59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4" Type="http://schemas.openxmlformats.org/officeDocument/2006/relationships/image" Target="../media/image11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Relationship Id="rId4" Type="http://schemas.openxmlformats.org/officeDocument/2006/relationships/image" Target="../media/image15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0.wmf"/><Relationship Id="rId1" Type="http://schemas.openxmlformats.org/officeDocument/2006/relationships/image" Target="../media/image29.wmf"/><Relationship Id="rId5" Type="http://schemas.openxmlformats.org/officeDocument/2006/relationships/image" Target="../media/image33.wmf"/><Relationship Id="rId4" Type="http://schemas.openxmlformats.org/officeDocument/2006/relationships/image" Target="../media/image32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2" Type="http://schemas.openxmlformats.org/officeDocument/2006/relationships/image" Target="../media/image35.wmf"/><Relationship Id="rId1" Type="http://schemas.openxmlformats.org/officeDocument/2006/relationships/image" Target="../media/image34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8.wmf"/><Relationship Id="rId1" Type="http://schemas.openxmlformats.org/officeDocument/2006/relationships/image" Target="../media/image37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0.emf"/><Relationship Id="rId1" Type="http://schemas.openxmlformats.org/officeDocument/2006/relationships/image" Target="../media/image39.e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43.wmf"/><Relationship Id="rId1" Type="http://schemas.openxmlformats.org/officeDocument/2006/relationships/image" Target="../media/image42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46.wmf"/><Relationship Id="rId2" Type="http://schemas.openxmlformats.org/officeDocument/2006/relationships/image" Target="../media/image45.wmf"/><Relationship Id="rId1" Type="http://schemas.openxmlformats.org/officeDocument/2006/relationships/image" Target="../media/image44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50.wmf"/><Relationship Id="rId2" Type="http://schemas.openxmlformats.org/officeDocument/2006/relationships/image" Target="../media/image49.wmf"/><Relationship Id="rId1" Type="http://schemas.openxmlformats.org/officeDocument/2006/relationships/image" Target="../media/image48.wmf"/><Relationship Id="rId4" Type="http://schemas.openxmlformats.org/officeDocument/2006/relationships/image" Target="../media/image51.wmf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53.wmf"/><Relationship Id="rId1" Type="http://schemas.openxmlformats.org/officeDocument/2006/relationships/image" Target="../media/image52.w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9.wmf"/><Relationship Id="rId2" Type="http://schemas.openxmlformats.org/officeDocument/2006/relationships/image" Target="../media/image58.wmf"/><Relationship Id="rId1" Type="http://schemas.openxmlformats.org/officeDocument/2006/relationships/image" Target="../media/image57.wmf"/><Relationship Id="rId4" Type="http://schemas.openxmlformats.org/officeDocument/2006/relationships/image" Target="../media/image60.w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3.emf"/><Relationship Id="rId2" Type="http://schemas.openxmlformats.org/officeDocument/2006/relationships/image" Target="../media/image62.wmf"/><Relationship Id="rId1" Type="http://schemas.openxmlformats.org/officeDocument/2006/relationships/image" Target="../media/image61.wmf"/><Relationship Id="rId6" Type="http://schemas.openxmlformats.org/officeDocument/2006/relationships/image" Target="../media/image66.wmf"/><Relationship Id="rId5" Type="http://schemas.openxmlformats.org/officeDocument/2006/relationships/image" Target="../media/image65.emf"/><Relationship Id="rId4" Type="http://schemas.openxmlformats.org/officeDocument/2006/relationships/image" Target="../media/image64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7.w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70.wmf"/><Relationship Id="rId2" Type="http://schemas.openxmlformats.org/officeDocument/2006/relationships/image" Target="../media/image69.wmf"/><Relationship Id="rId1" Type="http://schemas.openxmlformats.org/officeDocument/2006/relationships/image" Target="../media/image68.wmf"/></Relationships>
</file>

<file path=ppt/drawings/_rels/vmlDrawing25.vml.rels><?xml version="1.0" encoding="UTF-8" standalone="yes"?>
<Relationships xmlns="http://schemas.openxmlformats.org/package/2006/relationships"><Relationship Id="rId3" Type="http://schemas.openxmlformats.org/officeDocument/2006/relationships/image" Target="../media/image73.wmf"/><Relationship Id="rId2" Type="http://schemas.openxmlformats.org/officeDocument/2006/relationships/image" Target="../media/image72.wmf"/><Relationship Id="rId1" Type="http://schemas.openxmlformats.org/officeDocument/2006/relationships/image" Target="../media/image71.wmf"/><Relationship Id="rId4" Type="http://schemas.openxmlformats.org/officeDocument/2006/relationships/image" Target="../media/image74.wmf"/></Relationships>
</file>

<file path=ppt/drawings/_rels/vmlDrawing26.vml.rels><?xml version="1.0" encoding="UTF-8" standalone="yes"?>
<Relationships xmlns="http://schemas.openxmlformats.org/package/2006/relationships"><Relationship Id="rId3" Type="http://schemas.openxmlformats.org/officeDocument/2006/relationships/image" Target="../media/image77.wmf"/><Relationship Id="rId2" Type="http://schemas.openxmlformats.org/officeDocument/2006/relationships/image" Target="../media/image76.wmf"/><Relationship Id="rId1" Type="http://schemas.openxmlformats.org/officeDocument/2006/relationships/image" Target="../media/image75.wmf"/><Relationship Id="rId5" Type="http://schemas.openxmlformats.org/officeDocument/2006/relationships/image" Target="../media/image79.wmf"/><Relationship Id="rId4" Type="http://schemas.openxmlformats.org/officeDocument/2006/relationships/image" Target="../media/image7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CAFBD1-0DBB-4E4D-ABD5-154B56E9657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BBCC20-ACC9-48CE-9F59-6A7D0E92F2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96068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D6224B5-1283-4638-9E72-3917330AE8F3}" type="slidenum">
              <a:rPr lang="ru-RU" altLang="ru-RU"/>
              <a:pPr/>
              <a:t>21</a:t>
            </a:fld>
            <a:endParaRPr lang="ru-RU" altLang="ru-RU"/>
          </a:p>
        </p:txBody>
      </p:sp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/>
              <a:t>Микросостояние (точка в фазовом пространстве) определяется 6</a:t>
            </a:r>
            <a:r>
              <a:rPr lang="en-US" altLang="ru-RU"/>
              <a:t>N </a:t>
            </a:r>
            <a:r>
              <a:rPr lang="ru-RU" altLang="ru-RU"/>
              <a:t>координатами. </a:t>
            </a:r>
            <a:r>
              <a:rPr lang="en-US" altLang="ru-RU"/>
              <a:t>N-</a:t>
            </a:r>
            <a:r>
              <a:rPr lang="ru-RU" altLang="ru-RU"/>
              <a:t>число частиц в системе. По три импульса </a:t>
            </a:r>
            <a:r>
              <a:rPr lang="en-US" altLang="ru-RU" i="1"/>
              <a:t>p</a:t>
            </a:r>
            <a:r>
              <a:rPr lang="en-US" altLang="ru-RU"/>
              <a:t> </a:t>
            </a:r>
            <a:r>
              <a:rPr lang="ru-RU" altLang="ru-RU"/>
              <a:t>и координаты </a:t>
            </a:r>
            <a:r>
              <a:rPr lang="en-US" altLang="ru-RU" i="1"/>
              <a:t>q</a:t>
            </a:r>
            <a:r>
              <a:rPr lang="ru-RU" altLang="ru-RU"/>
              <a:t> на каждую частицу. Плотность вероятности </a:t>
            </a:r>
            <a:r>
              <a:rPr lang="el-GR" altLang="ru-RU">
                <a:cs typeface="Times New Roman" panose="02020603050405020304" pitchFamily="18" charset="0"/>
              </a:rPr>
              <a:t>ρ</a:t>
            </a:r>
            <a:r>
              <a:rPr lang="ru-RU" altLang="ru-RU">
                <a:cs typeface="Times New Roman" panose="02020603050405020304" pitchFamily="18" charset="0"/>
              </a:rPr>
              <a:t> зависит от </a:t>
            </a:r>
            <a:r>
              <a:rPr lang="en-US" altLang="ru-RU">
                <a:cs typeface="Times New Roman" panose="02020603050405020304" pitchFamily="18" charset="0"/>
              </a:rPr>
              <a:t>6N </a:t>
            </a:r>
            <a:r>
              <a:rPr lang="ru-RU" altLang="ru-RU">
                <a:cs typeface="Times New Roman" panose="02020603050405020304" pitchFamily="18" charset="0"/>
              </a:rPr>
              <a:t>координат.</a:t>
            </a:r>
            <a:endParaRPr lang="el-GR" altLang="ru-RU">
              <a:cs typeface="Times New Roman" panose="02020603050405020304" pitchFamily="18" charset="0"/>
            </a:endParaRPr>
          </a:p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316644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D6224B5-1283-4638-9E72-3917330AE8F3}" type="slidenum">
              <a:rPr lang="ru-RU" altLang="ru-RU"/>
              <a:pPr/>
              <a:t>22</a:t>
            </a:fld>
            <a:endParaRPr lang="ru-RU" altLang="ru-RU"/>
          </a:p>
        </p:txBody>
      </p:sp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/>
              <a:t>Микросостояние (точка в фазовом пространстве) определяется 6</a:t>
            </a:r>
            <a:r>
              <a:rPr lang="en-US" altLang="ru-RU"/>
              <a:t>N </a:t>
            </a:r>
            <a:r>
              <a:rPr lang="ru-RU" altLang="ru-RU"/>
              <a:t>координатами. </a:t>
            </a:r>
            <a:r>
              <a:rPr lang="en-US" altLang="ru-RU"/>
              <a:t>N-</a:t>
            </a:r>
            <a:r>
              <a:rPr lang="ru-RU" altLang="ru-RU"/>
              <a:t>число частиц в системе. По три импульса </a:t>
            </a:r>
            <a:r>
              <a:rPr lang="en-US" altLang="ru-RU" i="1"/>
              <a:t>p</a:t>
            </a:r>
            <a:r>
              <a:rPr lang="en-US" altLang="ru-RU"/>
              <a:t> </a:t>
            </a:r>
            <a:r>
              <a:rPr lang="ru-RU" altLang="ru-RU"/>
              <a:t>и координаты </a:t>
            </a:r>
            <a:r>
              <a:rPr lang="en-US" altLang="ru-RU" i="1"/>
              <a:t>q</a:t>
            </a:r>
            <a:r>
              <a:rPr lang="ru-RU" altLang="ru-RU"/>
              <a:t> на каждую частицу. Плотность вероятности </a:t>
            </a:r>
            <a:r>
              <a:rPr lang="el-GR" altLang="ru-RU">
                <a:cs typeface="Times New Roman" panose="02020603050405020304" pitchFamily="18" charset="0"/>
              </a:rPr>
              <a:t>ρ</a:t>
            </a:r>
            <a:r>
              <a:rPr lang="ru-RU" altLang="ru-RU">
                <a:cs typeface="Times New Roman" panose="02020603050405020304" pitchFamily="18" charset="0"/>
              </a:rPr>
              <a:t> зависит от </a:t>
            </a:r>
            <a:r>
              <a:rPr lang="en-US" altLang="ru-RU">
                <a:cs typeface="Times New Roman" panose="02020603050405020304" pitchFamily="18" charset="0"/>
              </a:rPr>
              <a:t>6N </a:t>
            </a:r>
            <a:r>
              <a:rPr lang="ru-RU" altLang="ru-RU">
                <a:cs typeface="Times New Roman" panose="02020603050405020304" pitchFamily="18" charset="0"/>
              </a:rPr>
              <a:t>координат.</a:t>
            </a:r>
            <a:endParaRPr lang="el-GR" altLang="ru-RU">
              <a:cs typeface="Times New Roman" panose="02020603050405020304" pitchFamily="18" charset="0"/>
            </a:endParaRPr>
          </a:p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024738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0844C65-9EB0-42A8-9716-F1FE378ED73B}" type="slidenum">
              <a:rPr lang="ru-RU" altLang="ru-RU"/>
              <a:pPr/>
              <a:t>23</a:t>
            </a:fld>
            <a:endParaRPr lang="ru-RU" altLang="ru-RU"/>
          </a:p>
        </p:txBody>
      </p:sp>
      <p:sp>
        <p:nvSpPr>
          <p:cNvPr id="149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/>
              <a:t>Переход к квазиклассическому фазовому пространству. Пространство делится на клетки размером </a:t>
            </a:r>
            <a:r>
              <a:rPr lang="en-US" altLang="ru-RU"/>
              <a:t>h</a:t>
            </a:r>
            <a:r>
              <a:rPr lang="en-US" altLang="ru-RU" baseline="30000"/>
              <a:t>3N</a:t>
            </a:r>
            <a:r>
              <a:rPr lang="en-US" altLang="ru-RU"/>
              <a:t> (h = 6.6*10</a:t>
            </a:r>
            <a:r>
              <a:rPr lang="en-US" altLang="ru-RU" baseline="30000"/>
              <a:t>-34 </a:t>
            </a:r>
            <a:r>
              <a:rPr lang="ru-RU" altLang="ru-RU"/>
              <a:t>Дж*с). Число фазовых точек делится на </a:t>
            </a:r>
            <a:r>
              <a:rPr lang="en-US" altLang="ru-RU"/>
              <a:t>N!, </a:t>
            </a:r>
            <a:r>
              <a:rPr lang="ru-RU" altLang="ru-RU"/>
              <a:t>чтобы избавится от «различимости» частиц.</a:t>
            </a:r>
            <a:r>
              <a:rPr lang="en-US" altLang="ru-RU"/>
              <a:t> </a:t>
            </a: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958570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AEF65EA-784B-444A-B9C2-D572D552A2B2}" type="slidenum">
              <a:rPr lang="ru-RU" altLang="ru-RU"/>
              <a:pPr/>
              <a:t>25</a:t>
            </a:fld>
            <a:endParaRPr lang="ru-RU" altLang="ru-RU"/>
          </a:p>
        </p:txBody>
      </p:sp>
      <p:sp>
        <p:nvSpPr>
          <p:cNvPr id="151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/>
              <a:t>Пример расчета средних величин в дискретном (кубики!) и непрерывном случае. В непрерывном случае плотность вероятности постоянна на всем отрезке </a:t>
            </a:r>
            <a:r>
              <a:rPr lang="en-US" altLang="ru-RU"/>
              <a:t>&lt;1,6&gt;</a:t>
            </a:r>
            <a:r>
              <a:rPr lang="ru-RU" altLang="ru-RU"/>
              <a:t>. В обоих случаях ищем среднее между единицей и шестеркой. Именно поэтому внизу интегрируем от 1 до 6.</a:t>
            </a:r>
          </a:p>
        </p:txBody>
      </p:sp>
    </p:spTree>
    <p:extLst>
      <p:ext uri="{BB962C8B-B14F-4D97-AF65-F5344CB8AC3E}">
        <p14:creationId xmlns:p14="http://schemas.microsoft.com/office/powerpoint/2010/main" val="34750491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D6224B5-1283-4638-9E72-3917330AE8F3}" type="slidenum">
              <a:rPr lang="ru-RU" altLang="ru-RU"/>
              <a:pPr/>
              <a:t>26</a:t>
            </a:fld>
            <a:endParaRPr lang="ru-RU" altLang="ru-RU"/>
          </a:p>
        </p:txBody>
      </p:sp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/>
              <a:t>Микросостояние (точка в фазовом пространстве) определяется 6</a:t>
            </a:r>
            <a:r>
              <a:rPr lang="en-US" altLang="ru-RU"/>
              <a:t>N </a:t>
            </a:r>
            <a:r>
              <a:rPr lang="ru-RU" altLang="ru-RU"/>
              <a:t>координатами. </a:t>
            </a:r>
            <a:r>
              <a:rPr lang="en-US" altLang="ru-RU"/>
              <a:t>N-</a:t>
            </a:r>
            <a:r>
              <a:rPr lang="ru-RU" altLang="ru-RU"/>
              <a:t>число частиц в системе. По три импульса </a:t>
            </a:r>
            <a:r>
              <a:rPr lang="en-US" altLang="ru-RU" i="1"/>
              <a:t>p</a:t>
            </a:r>
            <a:r>
              <a:rPr lang="en-US" altLang="ru-RU"/>
              <a:t> </a:t>
            </a:r>
            <a:r>
              <a:rPr lang="ru-RU" altLang="ru-RU"/>
              <a:t>и координаты </a:t>
            </a:r>
            <a:r>
              <a:rPr lang="en-US" altLang="ru-RU" i="1"/>
              <a:t>q</a:t>
            </a:r>
            <a:r>
              <a:rPr lang="ru-RU" altLang="ru-RU"/>
              <a:t> на каждую частицу. Плотность вероятности </a:t>
            </a:r>
            <a:r>
              <a:rPr lang="el-GR" altLang="ru-RU">
                <a:cs typeface="Times New Roman" panose="02020603050405020304" pitchFamily="18" charset="0"/>
              </a:rPr>
              <a:t>ρ</a:t>
            </a:r>
            <a:r>
              <a:rPr lang="ru-RU" altLang="ru-RU">
                <a:cs typeface="Times New Roman" panose="02020603050405020304" pitchFamily="18" charset="0"/>
              </a:rPr>
              <a:t> зависит от </a:t>
            </a:r>
            <a:r>
              <a:rPr lang="en-US" altLang="ru-RU">
                <a:cs typeface="Times New Roman" panose="02020603050405020304" pitchFamily="18" charset="0"/>
              </a:rPr>
              <a:t>6N </a:t>
            </a:r>
            <a:r>
              <a:rPr lang="ru-RU" altLang="ru-RU">
                <a:cs typeface="Times New Roman" panose="02020603050405020304" pitchFamily="18" charset="0"/>
              </a:rPr>
              <a:t>координат.</a:t>
            </a:r>
            <a:endParaRPr lang="el-GR" altLang="ru-RU">
              <a:cs typeface="Times New Roman" panose="02020603050405020304" pitchFamily="18" charset="0"/>
            </a:endParaRPr>
          </a:p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570888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D6224B5-1283-4638-9E72-3917330AE8F3}" type="slidenum">
              <a:rPr lang="ru-RU" altLang="ru-RU"/>
              <a:pPr/>
              <a:t>27</a:t>
            </a:fld>
            <a:endParaRPr lang="ru-RU" altLang="ru-RU"/>
          </a:p>
        </p:txBody>
      </p:sp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/>
              <a:t>Микросостояние (точка в фазовом пространстве) определяется 6</a:t>
            </a:r>
            <a:r>
              <a:rPr lang="en-US" altLang="ru-RU"/>
              <a:t>N </a:t>
            </a:r>
            <a:r>
              <a:rPr lang="ru-RU" altLang="ru-RU"/>
              <a:t>координатами. </a:t>
            </a:r>
            <a:r>
              <a:rPr lang="en-US" altLang="ru-RU"/>
              <a:t>N-</a:t>
            </a:r>
            <a:r>
              <a:rPr lang="ru-RU" altLang="ru-RU"/>
              <a:t>число частиц в системе. По три импульса </a:t>
            </a:r>
            <a:r>
              <a:rPr lang="en-US" altLang="ru-RU" i="1"/>
              <a:t>p</a:t>
            </a:r>
            <a:r>
              <a:rPr lang="en-US" altLang="ru-RU"/>
              <a:t> </a:t>
            </a:r>
            <a:r>
              <a:rPr lang="ru-RU" altLang="ru-RU"/>
              <a:t>и координаты </a:t>
            </a:r>
            <a:r>
              <a:rPr lang="en-US" altLang="ru-RU" i="1"/>
              <a:t>q</a:t>
            </a:r>
            <a:r>
              <a:rPr lang="ru-RU" altLang="ru-RU"/>
              <a:t> на каждую частицу. Плотность вероятности </a:t>
            </a:r>
            <a:r>
              <a:rPr lang="el-GR" altLang="ru-RU">
                <a:cs typeface="Times New Roman" panose="02020603050405020304" pitchFamily="18" charset="0"/>
              </a:rPr>
              <a:t>ρ</a:t>
            </a:r>
            <a:r>
              <a:rPr lang="ru-RU" altLang="ru-RU">
                <a:cs typeface="Times New Roman" panose="02020603050405020304" pitchFamily="18" charset="0"/>
              </a:rPr>
              <a:t> зависит от </a:t>
            </a:r>
            <a:r>
              <a:rPr lang="en-US" altLang="ru-RU">
                <a:cs typeface="Times New Roman" panose="02020603050405020304" pitchFamily="18" charset="0"/>
              </a:rPr>
              <a:t>6N </a:t>
            </a:r>
            <a:r>
              <a:rPr lang="ru-RU" altLang="ru-RU">
                <a:cs typeface="Times New Roman" panose="02020603050405020304" pitchFamily="18" charset="0"/>
              </a:rPr>
              <a:t>координат.</a:t>
            </a:r>
            <a:endParaRPr lang="el-GR" altLang="ru-RU">
              <a:cs typeface="Times New Roman" panose="02020603050405020304" pitchFamily="18" charset="0"/>
            </a:endParaRPr>
          </a:p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473965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0844C65-9EB0-42A8-9716-F1FE378ED73B}" type="slidenum">
              <a:rPr lang="ru-RU" altLang="ru-RU"/>
              <a:pPr/>
              <a:t>32</a:t>
            </a:fld>
            <a:endParaRPr lang="ru-RU" altLang="ru-RU"/>
          </a:p>
        </p:txBody>
      </p:sp>
      <p:sp>
        <p:nvSpPr>
          <p:cNvPr id="149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/>
              <a:t>Переход к квазиклассическому фазовому пространству. Пространство делится на клетки размером </a:t>
            </a:r>
            <a:r>
              <a:rPr lang="en-US" altLang="ru-RU"/>
              <a:t>h</a:t>
            </a:r>
            <a:r>
              <a:rPr lang="en-US" altLang="ru-RU" baseline="30000"/>
              <a:t>3N</a:t>
            </a:r>
            <a:r>
              <a:rPr lang="en-US" altLang="ru-RU"/>
              <a:t> (h = 6.6*10</a:t>
            </a:r>
            <a:r>
              <a:rPr lang="en-US" altLang="ru-RU" baseline="30000"/>
              <a:t>-34 </a:t>
            </a:r>
            <a:r>
              <a:rPr lang="ru-RU" altLang="ru-RU"/>
              <a:t>Дж*с). Число фазовых точек делится на </a:t>
            </a:r>
            <a:r>
              <a:rPr lang="en-US" altLang="ru-RU"/>
              <a:t>N!, </a:t>
            </a:r>
            <a:r>
              <a:rPr lang="ru-RU" altLang="ru-RU"/>
              <a:t>чтобы избавится от «различимости» частиц.</a:t>
            </a:r>
            <a:r>
              <a:rPr lang="en-US" altLang="ru-RU"/>
              <a:t> </a:t>
            </a: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94191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AEF65EA-784B-444A-B9C2-D572D552A2B2}" type="slidenum">
              <a:rPr lang="ru-RU" altLang="ru-RU"/>
              <a:pPr/>
              <a:t>37</a:t>
            </a:fld>
            <a:endParaRPr lang="ru-RU" altLang="ru-RU"/>
          </a:p>
        </p:txBody>
      </p:sp>
      <p:sp>
        <p:nvSpPr>
          <p:cNvPr id="151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/>
              <a:t>Пример расчета средних величин в дискретном (кубики!) и непрерывном случае. В непрерывном случае плотность вероятности постоянна на всем отрезке </a:t>
            </a:r>
            <a:r>
              <a:rPr lang="en-US" altLang="ru-RU"/>
              <a:t>&lt;1,6&gt;</a:t>
            </a:r>
            <a:r>
              <a:rPr lang="ru-RU" altLang="ru-RU"/>
              <a:t>. В обоих случаях ищем среднее между единицей и шестеркой. Именно поэтому внизу интегрируем от 1 до 6.</a:t>
            </a:r>
          </a:p>
        </p:txBody>
      </p:sp>
    </p:spTree>
    <p:extLst>
      <p:ext uri="{BB962C8B-B14F-4D97-AF65-F5344CB8AC3E}">
        <p14:creationId xmlns:p14="http://schemas.microsoft.com/office/powerpoint/2010/main" val="37094995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8DC81-4A24-4BD4-BD01-6ADD13A37934}" type="datetime1">
              <a:rPr lang="ru-RU" smtClean="0"/>
              <a:t>03.09.2026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7549A-AFB8-42B1-9B9B-3AFC7CD53F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51720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DA83D-BC41-48CB-BE33-3C5C9F8555DA}" type="datetime1">
              <a:rPr lang="ru-RU" smtClean="0"/>
              <a:t>03.09.2026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7549A-AFB8-42B1-9B9B-3AFC7CD53F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90757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5DB63-619D-428B-BF20-512459B35F0E}" type="datetime1">
              <a:rPr lang="ru-RU" smtClean="0"/>
              <a:t>03.09.2026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7549A-AFB8-42B1-9B9B-3AFC7CD53F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6456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96579-6B88-4CB2-B3C9-DF757D298F5C}" type="datetime1">
              <a:rPr lang="ru-RU" smtClean="0"/>
              <a:t>03.09.2026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7549A-AFB8-42B1-9B9B-3AFC7CD53F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3021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5931A-EA52-4819-B310-EF60BA0CFF49}" type="datetime1">
              <a:rPr lang="ru-RU" smtClean="0"/>
              <a:t>03.09.2026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7549A-AFB8-42B1-9B9B-3AFC7CD53F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31552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2CC17-D011-44DC-9BF5-B7859B542756}" type="datetime1">
              <a:rPr lang="ru-RU" smtClean="0"/>
              <a:t>03.09.2026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7549A-AFB8-42B1-9B9B-3AFC7CD53F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692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763B5-44D6-4B3E-90A2-A49EFD707A05}" type="datetime1">
              <a:rPr lang="ru-RU" smtClean="0"/>
              <a:t>03.09.2026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7549A-AFB8-42B1-9B9B-3AFC7CD53F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53878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4C297-C283-45C2-95A9-CC47DA7A189F}" type="datetime1">
              <a:rPr lang="ru-RU" smtClean="0"/>
              <a:t>03.09.2026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7549A-AFB8-42B1-9B9B-3AFC7CD53F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30615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7BDE-E27B-4836-9FE2-D2C24C4A4D8B}" type="datetime1">
              <a:rPr lang="ru-RU" smtClean="0"/>
              <a:t>03.09.2026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7549A-AFB8-42B1-9B9B-3AFC7CD53F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87196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47046-DEA2-4359-A271-0CD9DBC86565}" type="datetime1">
              <a:rPr lang="ru-RU" smtClean="0"/>
              <a:t>03.09.2026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7549A-AFB8-42B1-9B9B-3AFC7CD53F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1239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E51D1-07D4-4748-9417-C79E2C2AEF70}" type="datetime1">
              <a:rPr lang="ru-RU" smtClean="0"/>
              <a:t>03.09.2026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7549A-AFB8-42B1-9B9B-3AFC7CD53F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9237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ED1A1E-CCCC-4B15-B019-969B1B76FE5F}" type="datetime1">
              <a:rPr lang="ru-RU" smtClean="0"/>
              <a:t>03.09.2026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7549A-AFB8-42B1-9B9B-3AFC7CD53F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054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korobov.chem.msu.ru/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3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5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8.bin"/><Relationship Id="rId10" Type="http://schemas.openxmlformats.org/officeDocument/2006/relationships/image" Target="../media/image11.wmf"/><Relationship Id="rId4" Type="http://schemas.openxmlformats.org/officeDocument/2006/relationships/image" Target="../media/image8.wmf"/><Relationship Id="rId9" Type="http://schemas.openxmlformats.org/officeDocument/2006/relationships/oleObject" Target="../embeddings/oleObject10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12.bin"/><Relationship Id="rId10" Type="http://schemas.openxmlformats.org/officeDocument/2006/relationships/image" Target="../media/image15.wmf"/><Relationship Id="rId4" Type="http://schemas.openxmlformats.org/officeDocument/2006/relationships/image" Target="../media/image12.wmf"/><Relationship Id="rId9" Type="http://schemas.openxmlformats.org/officeDocument/2006/relationships/oleObject" Target="../embeddings/oleObject14.bin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9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6.bin"/><Relationship Id="rId5" Type="http://schemas.openxmlformats.org/officeDocument/2006/relationships/image" Target="../media/image18.wmf"/><Relationship Id="rId4" Type="http://schemas.openxmlformats.org/officeDocument/2006/relationships/oleObject" Target="../embeddings/oleObject15.bin"/><Relationship Id="rId9" Type="http://schemas.openxmlformats.org/officeDocument/2006/relationships/image" Target="../media/image20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21.wmf"/><Relationship Id="rId4" Type="http://schemas.openxmlformats.org/officeDocument/2006/relationships/oleObject" Target="../embeddings/oleObject18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23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20.bin"/><Relationship Id="rId5" Type="http://schemas.openxmlformats.org/officeDocument/2006/relationships/image" Target="../media/image22.wmf"/><Relationship Id="rId4" Type="http://schemas.openxmlformats.org/officeDocument/2006/relationships/oleObject" Target="../embeddings/oleObject19.bin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.bin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25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22.bin"/><Relationship Id="rId5" Type="http://schemas.openxmlformats.org/officeDocument/2006/relationships/image" Target="../media/image24.wmf"/><Relationship Id="rId4" Type="http://schemas.openxmlformats.org/officeDocument/2006/relationships/oleObject" Target="../embeddings/oleObject21.bin"/><Relationship Id="rId9" Type="http://schemas.openxmlformats.org/officeDocument/2006/relationships/image" Target="../media/image26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27.wmf"/><Relationship Id="rId4" Type="http://schemas.openxmlformats.org/officeDocument/2006/relationships/oleObject" Target="../embeddings/oleObject24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28.wmf"/><Relationship Id="rId4" Type="http://schemas.openxmlformats.org/officeDocument/2006/relationships/oleObject" Target="../embeddings/oleObject25.bin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wmf"/><Relationship Id="rId3" Type="http://schemas.openxmlformats.org/officeDocument/2006/relationships/oleObject" Target="../embeddings/oleObject26.bin"/><Relationship Id="rId7" Type="http://schemas.openxmlformats.org/officeDocument/2006/relationships/oleObject" Target="../embeddings/oleObject28.bin"/><Relationship Id="rId12" Type="http://schemas.openxmlformats.org/officeDocument/2006/relationships/image" Target="../media/image33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30.wmf"/><Relationship Id="rId11" Type="http://schemas.openxmlformats.org/officeDocument/2006/relationships/oleObject" Target="../embeddings/oleObject30.bin"/><Relationship Id="rId5" Type="http://schemas.openxmlformats.org/officeDocument/2006/relationships/oleObject" Target="../embeddings/oleObject27.bin"/><Relationship Id="rId10" Type="http://schemas.openxmlformats.org/officeDocument/2006/relationships/image" Target="../media/image32.wmf"/><Relationship Id="rId4" Type="http://schemas.openxmlformats.org/officeDocument/2006/relationships/image" Target="../media/image29.wmf"/><Relationship Id="rId9" Type="http://schemas.openxmlformats.org/officeDocument/2006/relationships/oleObject" Target="../embeddings/oleObject29.bin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wmf"/><Relationship Id="rId3" Type="http://schemas.openxmlformats.org/officeDocument/2006/relationships/oleObject" Target="../embeddings/oleObject31.bin"/><Relationship Id="rId7" Type="http://schemas.openxmlformats.org/officeDocument/2006/relationships/oleObject" Target="../embeddings/oleObject3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35.wmf"/><Relationship Id="rId5" Type="http://schemas.openxmlformats.org/officeDocument/2006/relationships/oleObject" Target="../embeddings/oleObject32.bin"/><Relationship Id="rId4" Type="http://schemas.openxmlformats.org/officeDocument/2006/relationships/image" Target="../media/image34.w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38.wmf"/><Relationship Id="rId5" Type="http://schemas.openxmlformats.org/officeDocument/2006/relationships/oleObject" Target="../embeddings/oleObject35.bin"/><Relationship Id="rId4" Type="http://schemas.openxmlformats.org/officeDocument/2006/relationships/image" Target="../media/image37.wm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8.bin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40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37.bin"/><Relationship Id="rId5" Type="http://schemas.openxmlformats.org/officeDocument/2006/relationships/image" Target="../media/image39.emf"/><Relationship Id="rId4" Type="http://schemas.openxmlformats.org/officeDocument/2006/relationships/oleObject" Target="../embeddings/oleObject36.bin"/><Relationship Id="rId9" Type="http://schemas.openxmlformats.org/officeDocument/2006/relationships/image" Target="../media/image41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43.wmf"/><Relationship Id="rId5" Type="http://schemas.openxmlformats.org/officeDocument/2006/relationships/oleObject" Target="../embeddings/oleObject40.bin"/><Relationship Id="rId4" Type="http://schemas.openxmlformats.org/officeDocument/2006/relationships/image" Target="../media/image42.wmf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wmf"/><Relationship Id="rId3" Type="http://schemas.openxmlformats.org/officeDocument/2006/relationships/oleObject" Target="../embeddings/oleObject41.bin"/><Relationship Id="rId7" Type="http://schemas.openxmlformats.org/officeDocument/2006/relationships/oleObject" Target="../embeddings/oleObject4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45.wmf"/><Relationship Id="rId5" Type="http://schemas.openxmlformats.org/officeDocument/2006/relationships/oleObject" Target="../embeddings/oleObject42.bin"/><Relationship Id="rId4" Type="http://schemas.openxmlformats.org/officeDocument/2006/relationships/image" Target="../media/image44.w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47.wm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7.bin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49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46.bin"/><Relationship Id="rId11" Type="http://schemas.openxmlformats.org/officeDocument/2006/relationships/image" Target="../media/image51.wmf"/><Relationship Id="rId5" Type="http://schemas.openxmlformats.org/officeDocument/2006/relationships/image" Target="../media/image48.wmf"/><Relationship Id="rId10" Type="http://schemas.openxmlformats.org/officeDocument/2006/relationships/oleObject" Target="../embeddings/oleObject48.bin"/><Relationship Id="rId4" Type="http://schemas.openxmlformats.org/officeDocument/2006/relationships/oleObject" Target="../embeddings/oleObject45.bin"/><Relationship Id="rId9" Type="http://schemas.openxmlformats.org/officeDocument/2006/relationships/image" Target="../media/image50.wmf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0.bin"/><Relationship Id="rId3" Type="http://schemas.openxmlformats.org/officeDocument/2006/relationships/image" Target="../media/image54.jpg"/><Relationship Id="rId7" Type="http://schemas.openxmlformats.org/officeDocument/2006/relationships/image" Target="../media/image52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Relationship Id="rId6" Type="http://schemas.openxmlformats.org/officeDocument/2006/relationships/oleObject" Target="../embeddings/oleObject49.bin"/><Relationship Id="rId5" Type="http://schemas.openxmlformats.org/officeDocument/2006/relationships/image" Target="../media/image56.jpg"/><Relationship Id="rId4" Type="http://schemas.openxmlformats.org/officeDocument/2006/relationships/image" Target="../media/image55.jpeg"/><Relationship Id="rId9" Type="http://schemas.openxmlformats.org/officeDocument/2006/relationships/image" Target="../media/image53.wmf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wmf"/><Relationship Id="rId3" Type="http://schemas.openxmlformats.org/officeDocument/2006/relationships/oleObject" Target="../embeddings/oleObject51.bin"/><Relationship Id="rId7" Type="http://schemas.openxmlformats.org/officeDocument/2006/relationships/oleObject" Target="../embeddings/oleObject5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58.wmf"/><Relationship Id="rId5" Type="http://schemas.openxmlformats.org/officeDocument/2006/relationships/oleObject" Target="../embeddings/oleObject52.bin"/><Relationship Id="rId10" Type="http://schemas.openxmlformats.org/officeDocument/2006/relationships/image" Target="../media/image60.wmf"/><Relationship Id="rId4" Type="http://schemas.openxmlformats.org/officeDocument/2006/relationships/image" Target="../media/image57.wmf"/><Relationship Id="rId9" Type="http://schemas.openxmlformats.org/officeDocument/2006/relationships/oleObject" Target="../embeddings/oleObject54.bin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emf"/><Relationship Id="rId3" Type="http://schemas.openxmlformats.org/officeDocument/2006/relationships/oleObject" Target="../embeddings/oleObject55.bin"/><Relationship Id="rId7" Type="http://schemas.openxmlformats.org/officeDocument/2006/relationships/image" Target="../media/image63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62.wmf"/><Relationship Id="rId11" Type="http://schemas.openxmlformats.org/officeDocument/2006/relationships/image" Target="../media/image66.wmf"/><Relationship Id="rId5" Type="http://schemas.openxmlformats.org/officeDocument/2006/relationships/oleObject" Target="../embeddings/oleObject56.bin"/><Relationship Id="rId10" Type="http://schemas.openxmlformats.org/officeDocument/2006/relationships/oleObject" Target="../embeddings/oleObject57.bin"/><Relationship Id="rId4" Type="http://schemas.openxmlformats.org/officeDocument/2006/relationships/image" Target="../media/image61.wmf"/><Relationship Id="rId9" Type="http://schemas.openxmlformats.org/officeDocument/2006/relationships/image" Target="../media/image65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3.vml"/><Relationship Id="rId5" Type="http://schemas.openxmlformats.org/officeDocument/2006/relationships/image" Target="../media/image67.wmf"/><Relationship Id="rId4" Type="http://schemas.openxmlformats.org/officeDocument/2006/relationships/oleObject" Target="../embeddings/oleObject58.bin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wmf"/><Relationship Id="rId3" Type="http://schemas.openxmlformats.org/officeDocument/2006/relationships/oleObject" Target="../embeddings/oleObject59.bin"/><Relationship Id="rId7" Type="http://schemas.openxmlformats.org/officeDocument/2006/relationships/oleObject" Target="../embeddings/oleObject6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69.wmf"/><Relationship Id="rId5" Type="http://schemas.openxmlformats.org/officeDocument/2006/relationships/oleObject" Target="../embeddings/oleObject60.bin"/><Relationship Id="rId4" Type="http://schemas.openxmlformats.org/officeDocument/2006/relationships/image" Target="../media/image68.wmf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wmf"/><Relationship Id="rId3" Type="http://schemas.openxmlformats.org/officeDocument/2006/relationships/oleObject" Target="../embeddings/oleObject62.bin"/><Relationship Id="rId7" Type="http://schemas.openxmlformats.org/officeDocument/2006/relationships/oleObject" Target="../embeddings/oleObject6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72.wmf"/><Relationship Id="rId5" Type="http://schemas.openxmlformats.org/officeDocument/2006/relationships/oleObject" Target="../embeddings/oleObject63.bin"/><Relationship Id="rId10" Type="http://schemas.openxmlformats.org/officeDocument/2006/relationships/image" Target="../media/image74.wmf"/><Relationship Id="rId4" Type="http://schemas.openxmlformats.org/officeDocument/2006/relationships/image" Target="../media/image71.wmf"/><Relationship Id="rId9" Type="http://schemas.openxmlformats.org/officeDocument/2006/relationships/oleObject" Target="../embeddings/oleObject65.bin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wmf"/><Relationship Id="rId3" Type="http://schemas.openxmlformats.org/officeDocument/2006/relationships/oleObject" Target="../embeddings/oleObject66.bin"/><Relationship Id="rId7" Type="http://schemas.openxmlformats.org/officeDocument/2006/relationships/oleObject" Target="../embeddings/oleObject68.bin"/><Relationship Id="rId12" Type="http://schemas.openxmlformats.org/officeDocument/2006/relationships/image" Target="../media/image79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76.wmf"/><Relationship Id="rId11" Type="http://schemas.openxmlformats.org/officeDocument/2006/relationships/oleObject" Target="../embeddings/oleObject70.bin"/><Relationship Id="rId5" Type="http://schemas.openxmlformats.org/officeDocument/2006/relationships/oleObject" Target="../embeddings/oleObject67.bin"/><Relationship Id="rId10" Type="http://schemas.openxmlformats.org/officeDocument/2006/relationships/image" Target="../media/image78.wmf"/><Relationship Id="rId4" Type="http://schemas.openxmlformats.org/officeDocument/2006/relationships/image" Target="../media/image75.wmf"/><Relationship Id="rId9" Type="http://schemas.openxmlformats.org/officeDocument/2006/relationships/oleObject" Target="../embeddings/oleObject69.bin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73F5714-A0CA-4889-9874-303A8B39AE2E}"/>
              </a:ext>
            </a:extLst>
          </p:cNvPr>
          <p:cNvSpPr txBox="1"/>
          <p:nvPr/>
        </p:nvSpPr>
        <p:spPr>
          <a:xfrm>
            <a:off x="1354508" y="1679056"/>
            <a:ext cx="668708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Статистическая термодинамика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теории химической кинетики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1D9C3395-BDE6-4262-99B1-8AF02AE553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7549A-AFB8-42B1-9B9B-3AFC7CD53F1C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26589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Box 2"/>
          <p:cNvSpPr txBox="1">
            <a:spLocks noChangeArrowheads="1"/>
          </p:cNvSpPr>
          <p:nvPr/>
        </p:nvSpPr>
        <p:spPr bwMode="auto">
          <a:xfrm>
            <a:off x="900113" y="1092200"/>
            <a:ext cx="626586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/>
              <a:t>Лектор:  КОРОБОВ МИХАИЛ ВАЛЕРЬЕВИЧ</a:t>
            </a:r>
          </a:p>
        </p:txBody>
      </p:sp>
      <p:sp>
        <p:nvSpPr>
          <p:cNvPr id="3076" name="TextBox 5"/>
          <p:cNvSpPr txBox="1">
            <a:spLocks noChangeArrowheads="1"/>
          </p:cNvSpPr>
          <p:nvPr/>
        </p:nvSpPr>
        <p:spPr bwMode="auto">
          <a:xfrm>
            <a:off x="900113" y="1692275"/>
            <a:ext cx="43418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2400"/>
              <a:t>E-mail: mkorobov49@gmail.com</a:t>
            </a:r>
            <a:endParaRPr lang="ru-RU" altLang="ru-RU" sz="2400"/>
          </a:p>
        </p:txBody>
      </p:sp>
      <p:sp>
        <p:nvSpPr>
          <p:cNvPr id="3077" name="TextBox 6"/>
          <p:cNvSpPr txBox="1">
            <a:spLocks noChangeArrowheads="1"/>
          </p:cNvSpPr>
          <p:nvPr/>
        </p:nvSpPr>
        <p:spPr bwMode="auto">
          <a:xfrm>
            <a:off x="561975" y="2658225"/>
            <a:ext cx="80200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3600" dirty="0">
                <a:solidFill>
                  <a:srgbClr val="C00000"/>
                </a:solidFill>
              </a:rPr>
              <a:t>Сайт курса: </a:t>
            </a:r>
            <a:r>
              <a:rPr lang="en-US" altLang="ru-RU" sz="3600" dirty="0">
                <a:solidFill>
                  <a:srgbClr val="C00000"/>
                </a:solidFill>
              </a:rPr>
              <a:t>https://korobov.chem.msu.ru/</a:t>
            </a:r>
            <a:endParaRPr lang="ru-RU" altLang="ru-RU" sz="3600" dirty="0">
              <a:solidFill>
                <a:srgbClr val="C00000"/>
              </a:solidFill>
            </a:endParaRPr>
          </a:p>
        </p:txBody>
      </p:sp>
      <p:sp>
        <p:nvSpPr>
          <p:cNvPr id="3078" name="TextBox 7"/>
          <p:cNvSpPr txBox="1">
            <a:spLocks noChangeArrowheads="1"/>
          </p:cNvSpPr>
          <p:nvPr/>
        </p:nvSpPr>
        <p:spPr bwMode="auto">
          <a:xfrm>
            <a:off x="496888" y="4409988"/>
            <a:ext cx="715554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 dirty="0"/>
              <a:t>На сайте: расписание и тексты лекций, </a:t>
            </a:r>
            <a:r>
              <a:rPr lang="ru-RU" altLang="ru-RU" sz="2400" dirty="0">
                <a:highlight>
                  <a:srgbClr val="FFFF00"/>
                </a:highlight>
              </a:rPr>
              <a:t>Презентации</a:t>
            </a:r>
            <a:r>
              <a:rPr lang="en-US" altLang="ru-RU" sz="2400" dirty="0"/>
              <a:t>,</a:t>
            </a:r>
            <a:endParaRPr lang="ru-RU" altLang="ru-RU" sz="24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 dirty="0">
                <a:highlight>
                  <a:srgbClr val="FFFF00"/>
                </a:highlight>
              </a:rPr>
              <a:t>Вопросы к Зачету</a:t>
            </a:r>
            <a:r>
              <a:rPr lang="ru-RU" altLang="ru-RU" sz="2400" dirty="0"/>
              <a:t>, Рейтинг, новости и т.д. </a:t>
            </a:r>
          </a:p>
        </p:txBody>
      </p:sp>
      <p:sp>
        <p:nvSpPr>
          <p:cNvPr id="3079" name="Прямоугольник 8"/>
          <p:cNvSpPr>
            <a:spLocks noChangeArrowheads="1"/>
          </p:cNvSpPr>
          <p:nvPr/>
        </p:nvSpPr>
        <p:spPr bwMode="auto">
          <a:xfrm>
            <a:off x="2674938" y="3198813"/>
            <a:ext cx="37941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2400" dirty="0">
                <a:hlinkClick r:id="rId2"/>
              </a:rPr>
              <a:t>https://korobov.chem.msu.ru/</a:t>
            </a:r>
            <a:endParaRPr lang="ru-RU" altLang="ru-RU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1979613" y="5445224"/>
            <a:ext cx="33981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i="1" dirty="0">
                <a:solidFill>
                  <a:srgbClr val="C00000"/>
                </a:solidFill>
              </a:rPr>
              <a:t>Вопросы лектору!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1F8C640E-9D61-42A0-A189-019B973388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7549A-AFB8-42B1-9B9B-3AFC7CD53F1C}" type="slidenum">
              <a:rPr lang="ru-RU" smtClean="0"/>
              <a:t>2</a:t>
            </a:fld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47864" y="260648"/>
            <a:ext cx="14109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КНИГИ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51520" y="836712"/>
            <a:ext cx="8784976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литература.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/>
              <a:t> 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Смирнова Н.А. “Методы статистической термодинамики в физической химии”, Высшая школа, 1982. 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Еремин Е.Н. “Основы химической термодинамики”, Высшая школа, 1974 или 1978.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Романовский Б.В.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Основы химической кинетики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Экзамен, 2006 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2DAF4BA-AEDF-42E8-9B2D-4DA0A6FBF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7549A-AFB8-42B1-9B9B-3AFC7CD53F1C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72008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2F7C5FD-B4C9-4AC7-B706-2CD8E1C80A2C}"/>
              </a:ext>
            </a:extLst>
          </p:cNvPr>
          <p:cNvSpPr txBox="1"/>
          <p:nvPr/>
        </p:nvSpPr>
        <p:spPr>
          <a:xfrm>
            <a:off x="302004" y="1879134"/>
            <a:ext cx="860710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СТАТИСТИЧЕСКАЯ </a:t>
            </a:r>
          </a:p>
          <a:p>
            <a:pPr algn="ctr"/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</a:p>
          <a:p>
            <a:pPr algn="ctr"/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ФЕНОМЕНОЛОГИЧЕСКАЯ</a:t>
            </a:r>
          </a:p>
          <a:p>
            <a:pPr algn="ctr"/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ТЕРМОДИНАМИКА в ХИМИИ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417FE834-2565-42DE-91D9-84D1F518F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7549A-AFB8-42B1-9B9B-3AFC7CD53F1C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96183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958919C-6C35-4DE2-822F-BDCB8B1C70F3}"/>
              </a:ext>
            </a:extLst>
          </p:cNvPr>
          <p:cNvSpPr txBox="1"/>
          <p:nvPr/>
        </p:nvSpPr>
        <p:spPr>
          <a:xfrm>
            <a:off x="2244475" y="771787"/>
            <a:ext cx="33006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№1.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C2133E-8772-4935-9E3B-9F25159BEAE2}"/>
              </a:ext>
            </a:extLst>
          </p:cNvPr>
          <p:cNvSpPr txBox="1"/>
          <p:nvPr/>
        </p:nvSpPr>
        <p:spPr>
          <a:xfrm>
            <a:off x="132174" y="2013260"/>
            <a:ext cx="9011826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Статистическая (химическая) термодинамика.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Макро- и микросостояния системы. Возможная связь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числа микросостояний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энтропии. </a:t>
            </a:r>
          </a:p>
          <a:p>
            <a:pPr algn="just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Фазовое пространство Гиббса.  Свойства плотности вероятности  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фазовом пространстве. Классическое и квазиклассическое 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выражения для плотности  вероятности.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Эргоидная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гипотеза. </a:t>
            </a:r>
          </a:p>
          <a:p>
            <a:pPr algn="just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Микроканонический и канонический ансамбли Гиббса: плотности 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вероятности и статистические аналоги энтропии в 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ансамблях.  Сумма по состояниям в каноническом ансамбле.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A88DFF4A-478B-4FB1-B138-8DA139345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7549A-AFB8-42B1-9B9B-3AFC7CD53F1C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55915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64A1D8D-5E8D-4E5D-9586-558D78284463}"/>
              </a:ext>
            </a:extLst>
          </p:cNvPr>
          <p:cNvSpPr txBox="1"/>
          <p:nvPr/>
        </p:nvSpPr>
        <p:spPr>
          <a:xfrm>
            <a:off x="705348" y="205802"/>
            <a:ext cx="81398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ФЕНОМЕНОЛОГИЧЕСКАЯ ТЕРМОДИНАМИКА:</a:t>
            </a:r>
          </a:p>
        </p:txBody>
      </p:sp>
      <p:graphicFrame>
        <p:nvGraphicFramePr>
          <p:cNvPr id="3" name="Объект 2">
            <a:extLst>
              <a:ext uri="{FF2B5EF4-FFF2-40B4-BE49-F238E27FC236}">
                <a16:creationId xmlns:a16="http://schemas.microsoft.com/office/drawing/2014/main" id="{7D4A83D3-D2B4-441B-ADBC-ACD723DD086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7624821"/>
              </p:ext>
            </p:extLst>
          </p:nvPr>
        </p:nvGraphicFramePr>
        <p:xfrm>
          <a:off x="1871529" y="1480528"/>
          <a:ext cx="4996026" cy="59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Equation" r:id="rId3" imgW="2577960" imgH="304560" progId="Equation.DSMT4">
                  <p:embed/>
                </p:oleObj>
              </mc:Choice>
              <mc:Fallback>
                <p:oleObj name="Equation" r:id="rId3" imgW="2577960" imgH="3045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71529" y="1480528"/>
                        <a:ext cx="4996026" cy="5906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3EF35CC6-B9C6-4297-AC6C-5FAC431542BA}"/>
              </a:ext>
            </a:extLst>
          </p:cNvPr>
          <p:cNvSpPr txBox="1"/>
          <p:nvPr/>
        </p:nvSpPr>
        <p:spPr>
          <a:xfrm>
            <a:off x="2137132" y="2891812"/>
            <a:ext cx="54284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Независимо измеримые величины</a:t>
            </a:r>
          </a:p>
        </p:txBody>
      </p: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3C63B360-AF06-46CB-A47F-B8694B288CBA}"/>
              </a:ext>
            </a:extLst>
          </p:cNvPr>
          <p:cNvCxnSpPr>
            <a:cxnSpLocks/>
          </p:cNvCxnSpPr>
          <p:nvPr/>
        </p:nvCxnSpPr>
        <p:spPr>
          <a:xfrm flipV="1">
            <a:off x="4619952" y="2071191"/>
            <a:ext cx="567345" cy="875022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F1BE3308-EBEF-418A-9AD9-0A9E1717AA60}"/>
              </a:ext>
            </a:extLst>
          </p:cNvPr>
          <p:cNvCxnSpPr>
            <a:cxnSpLocks/>
          </p:cNvCxnSpPr>
          <p:nvPr/>
        </p:nvCxnSpPr>
        <p:spPr>
          <a:xfrm flipV="1">
            <a:off x="4619952" y="2011847"/>
            <a:ext cx="1738903" cy="934366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7A7160C9-E1DB-4FEC-B711-8E73AA7BE55A}"/>
              </a:ext>
            </a:extLst>
          </p:cNvPr>
          <p:cNvCxnSpPr>
            <a:cxnSpLocks/>
          </p:cNvCxnSpPr>
          <p:nvPr/>
        </p:nvCxnSpPr>
        <p:spPr>
          <a:xfrm flipH="1" flipV="1">
            <a:off x="3243859" y="2011846"/>
            <a:ext cx="1376093" cy="934367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9DC9748A-B7AE-4201-86C8-18861155681C}"/>
              </a:ext>
            </a:extLst>
          </p:cNvPr>
          <p:cNvSpPr txBox="1"/>
          <p:nvPr/>
        </p:nvSpPr>
        <p:spPr>
          <a:xfrm>
            <a:off x="598827" y="3824507"/>
            <a:ext cx="85050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Нет связи с молекулярными и атомными свойствами веществ !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8918843-B32F-4A09-BB4A-10F71EDBE97D}"/>
              </a:ext>
            </a:extLst>
          </p:cNvPr>
          <p:cNvSpPr txBox="1"/>
          <p:nvPr/>
        </p:nvSpPr>
        <p:spPr>
          <a:xfrm>
            <a:off x="102665" y="4581902"/>
            <a:ext cx="900124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СТАТИСТИЧЕСКАЯ ТЕРМОДИНАМИКА УСТАНАВЛИВАЕТ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ТАКУЮ СВЯЗЬ.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3100036-5818-4CA3-AF32-17EEB0DF7EE8}"/>
              </a:ext>
            </a:extLst>
          </p:cNvPr>
          <p:cNvSpPr txBox="1"/>
          <p:nvPr/>
        </p:nvSpPr>
        <p:spPr>
          <a:xfrm>
            <a:off x="1555334" y="5838224"/>
            <a:ext cx="53959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БУДЕМ РЕШАТЬ ХИМИЧЕСКИЕ ЗАДАЧИ !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61806A2-8EFB-4284-A2CA-7723E2655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7549A-AFB8-42B1-9B9B-3AFC7CD53F1C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3704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187B023-2C9A-4C2D-82AE-29D42FB60B2C}"/>
              </a:ext>
            </a:extLst>
          </p:cNvPr>
          <p:cNvSpPr txBox="1"/>
          <p:nvPr/>
        </p:nvSpPr>
        <p:spPr>
          <a:xfrm>
            <a:off x="475506" y="1848635"/>
            <a:ext cx="853195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МАКРОСОСТОЯНИЕ и МИКРОСОСТОЯНИЯ</a:t>
            </a:r>
          </a:p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СИСТЕМЫ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26FF9483-BA48-4692-B532-63DA0C191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7549A-AFB8-42B1-9B9B-3AFC7CD53F1C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70982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420888"/>
            <a:ext cx="4176464" cy="3132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437488" y="610380"/>
            <a:ext cx="43321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Макросостояние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V,p,T,U,S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85970" y="5822355"/>
            <a:ext cx="40429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Одно из микросостояний</a:t>
            </a:r>
          </a:p>
        </p:txBody>
      </p:sp>
      <p:sp>
        <p:nvSpPr>
          <p:cNvPr id="8" name="Line 10"/>
          <p:cNvSpPr>
            <a:spLocks noChangeShapeType="1"/>
          </p:cNvSpPr>
          <p:nvPr/>
        </p:nvSpPr>
        <p:spPr bwMode="auto">
          <a:xfrm flipH="1">
            <a:off x="4572000" y="3212976"/>
            <a:ext cx="2483850" cy="842998"/>
          </a:xfrm>
          <a:prstGeom prst="line">
            <a:avLst/>
          </a:prstGeom>
          <a:noFill/>
          <a:ln w="349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7055850" y="2801692"/>
            <a:ext cx="1957587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dirty="0"/>
              <a:t>ЧАСТИЦА, </a:t>
            </a:r>
            <a:r>
              <a:rPr lang="en-US" altLang="ru-RU" dirty="0"/>
              <a:t>p</a:t>
            </a:r>
            <a:r>
              <a:rPr lang="ru-RU" altLang="ru-RU" dirty="0"/>
              <a:t>(</a:t>
            </a:r>
            <a:r>
              <a:rPr lang="en-US" altLang="ru-RU" dirty="0"/>
              <a:t>t),q(t)</a:t>
            </a:r>
            <a:endParaRPr lang="ru-RU" altLang="ru-RU" dirty="0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9353AEF7-A648-4E40-9AAC-E2736CB77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7549A-AFB8-42B1-9B9B-3AFC7CD53F1C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12561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>
            <a:extLst>
              <a:ext uri="{FF2B5EF4-FFF2-40B4-BE49-F238E27FC236}">
                <a16:creationId xmlns:a16="http://schemas.microsoft.com/office/drawing/2014/main" id="{A668CE10-DB1B-4944-84BC-814561C8AE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69174">
            <a:off x="687897" y="1870023"/>
            <a:ext cx="2282552" cy="1712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5">
            <a:extLst>
              <a:ext uri="{FF2B5EF4-FFF2-40B4-BE49-F238E27FC236}">
                <a16:creationId xmlns:a16="http://schemas.microsoft.com/office/drawing/2014/main" id="{F47378BD-6EE8-48E3-9DA1-071E6E7BDC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545200" y="2429296"/>
            <a:ext cx="2467242" cy="1850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5">
            <a:extLst>
              <a:ext uri="{FF2B5EF4-FFF2-40B4-BE49-F238E27FC236}">
                <a16:creationId xmlns:a16="http://schemas.microsoft.com/office/drawing/2014/main" id="{42E1F933-EADA-4B3B-9A96-5A1586D45F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73006">
            <a:off x="3526277" y="2206306"/>
            <a:ext cx="2673044" cy="2004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7DE9A125-D50D-4EBE-884F-F229424DC2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73006">
            <a:off x="4180398" y="4476099"/>
            <a:ext cx="2673044" cy="2004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10B8522-8052-46A8-8D0F-E629322644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73006">
            <a:off x="601537" y="4142764"/>
            <a:ext cx="2673044" cy="2004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07A6A4B-A479-430D-ABA0-AC770477417F}"/>
              </a:ext>
            </a:extLst>
          </p:cNvPr>
          <p:cNvSpPr txBox="1"/>
          <p:nvPr/>
        </p:nvSpPr>
        <p:spPr>
          <a:xfrm>
            <a:off x="349930" y="177769"/>
            <a:ext cx="807560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/>
              <a:t>МИКРОСОСТОЯНИЯ (</a:t>
            </a:r>
            <a:r>
              <a:rPr lang="en-US" sz="2800" dirty="0"/>
              <a:t>W)</a:t>
            </a:r>
            <a:r>
              <a:rPr lang="ru-RU" sz="2800" dirty="0"/>
              <a:t> одного МАКРОСОСТОЯНИЯ</a:t>
            </a:r>
            <a:endParaRPr lang="en-US" sz="2800" dirty="0"/>
          </a:p>
          <a:p>
            <a:pPr algn="ctr"/>
            <a:r>
              <a:rPr lang="en-US" sz="2800" dirty="0"/>
              <a:t>W= 10</a:t>
            </a:r>
            <a:r>
              <a:rPr lang="en-US" sz="2800" baseline="30000" dirty="0"/>
              <a:t>10</a:t>
            </a:r>
            <a:r>
              <a:rPr lang="en-US" sz="2800" dirty="0"/>
              <a:t> (</a:t>
            </a:r>
            <a:r>
              <a:rPr lang="ru-RU" sz="2800" dirty="0"/>
              <a:t>очень много!)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EA5B368-D661-4124-BA90-CA6215726423}"/>
              </a:ext>
            </a:extLst>
          </p:cNvPr>
          <p:cNvSpPr txBox="1"/>
          <p:nvPr/>
        </p:nvSpPr>
        <p:spPr>
          <a:xfrm>
            <a:off x="1552437" y="1169015"/>
            <a:ext cx="66207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 – </a:t>
            </a:r>
            <a:r>
              <a:rPr lang="ru-RU" dirty="0"/>
              <a:t>число микросостояний или термодинамическая вероятность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CD313404-15C4-45CC-949A-E08D774A0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7549A-AFB8-42B1-9B9B-3AFC7CD53F1C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50884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B9D5812-28F5-4009-BF35-BC47C9F57E47}"/>
              </a:ext>
            </a:extLst>
          </p:cNvPr>
          <p:cNvSpPr txBox="1"/>
          <p:nvPr/>
        </p:nvSpPr>
        <p:spPr>
          <a:xfrm>
            <a:off x="1627465" y="729842"/>
            <a:ext cx="5385705" cy="23391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СВЯЗЬ ЭНТРОПИИ </a:t>
            </a:r>
            <a:r>
              <a:rPr lang="en-US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dirty="0"/>
              <a:t> </a:t>
            </a:r>
          </a:p>
          <a:p>
            <a:pPr algn="ctr"/>
            <a:endParaRPr lang="en-US" dirty="0"/>
          </a:p>
          <a:p>
            <a:pPr algn="ctr"/>
            <a:r>
              <a:rPr lang="ru-RU" sz="2800" dirty="0"/>
              <a:t>и</a:t>
            </a:r>
            <a:endParaRPr lang="en-US" sz="2800" dirty="0"/>
          </a:p>
          <a:p>
            <a:pPr algn="ctr"/>
            <a:endParaRPr lang="en-US" dirty="0"/>
          </a:p>
          <a:p>
            <a:pPr algn="ctr"/>
            <a:r>
              <a:rPr lang="ru-RU" dirty="0"/>
              <a:t> </a:t>
            </a:r>
            <a:endParaRPr lang="en-US" dirty="0"/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ЧИСЛА МИКРОСОСТОЯНИЙ 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endParaRPr lang="ru-RU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B8C8887-1BA7-4975-96CC-824B26885C67}"/>
              </a:ext>
            </a:extLst>
          </p:cNvPr>
          <p:cNvSpPr txBox="1"/>
          <p:nvPr/>
        </p:nvSpPr>
        <p:spPr>
          <a:xfrm>
            <a:off x="780176" y="4362275"/>
            <a:ext cx="82972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ПОЧЕМУ ДУМАЮТ, ЧТО ТАКАЯ СВЯЗЬ СУЩЕСТВУЕТ ? 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2930492-8524-4580-B8B4-C8AAEEE4FD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7549A-AFB8-42B1-9B9B-3AFC7CD53F1C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26185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BA8B913-4DEA-48D4-9C87-DB1D122981DF}"/>
              </a:ext>
            </a:extLst>
          </p:cNvPr>
          <p:cNvSpPr txBox="1"/>
          <p:nvPr/>
        </p:nvSpPr>
        <p:spPr>
          <a:xfrm>
            <a:off x="2796003" y="481483"/>
            <a:ext cx="3959674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Связь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(испарение)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479DDCC-6D2F-48DF-82DD-88BE192B2FC4}"/>
              </a:ext>
            </a:extLst>
          </p:cNvPr>
          <p:cNvSpPr/>
          <p:nvPr/>
        </p:nvSpPr>
        <p:spPr>
          <a:xfrm>
            <a:off x="2248251" y="2105638"/>
            <a:ext cx="4169328" cy="28187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001C299-F191-438A-9544-34B8AAD4FF1A}"/>
              </a:ext>
            </a:extLst>
          </p:cNvPr>
          <p:cNvSpPr/>
          <p:nvPr/>
        </p:nvSpPr>
        <p:spPr>
          <a:xfrm>
            <a:off x="2256639" y="4169328"/>
            <a:ext cx="4169328" cy="74662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D76EF8E-BD34-447F-9E88-5BAD7E2BA1D3}"/>
              </a:ext>
            </a:extLst>
          </p:cNvPr>
          <p:cNvSpPr txBox="1"/>
          <p:nvPr/>
        </p:nvSpPr>
        <p:spPr>
          <a:xfrm>
            <a:off x="3431097" y="4392729"/>
            <a:ext cx="21636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ТВЕРДОЕ ВЕЩЕСТВО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E4E1DA6-3500-41BD-BB68-19900ACCC708}"/>
              </a:ext>
            </a:extLst>
          </p:cNvPr>
          <p:cNvSpPr txBox="1"/>
          <p:nvPr/>
        </p:nvSpPr>
        <p:spPr>
          <a:xfrm>
            <a:off x="4135773" y="3137483"/>
            <a:ext cx="5087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ГАЗ</a:t>
            </a:r>
          </a:p>
        </p:txBody>
      </p:sp>
      <p:sp>
        <p:nvSpPr>
          <p:cNvPr id="9" name="Стрелка: вверх 8">
            <a:extLst>
              <a:ext uri="{FF2B5EF4-FFF2-40B4-BE49-F238E27FC236}">
                <a16:creationId xmlns:a16="http://schemas.microsoft.com/office/drawing/2014/main" id="{9770F812-718C-480D-8A55-8588310582D3}"/>
              </a:ext>
            </a:extLst>
          </p:cNvPr>
          <p:cNvSpPr/>
          <p:nvPr/>
        </p:nvSpPr>
        <p:spPr>
          <a:xfrm>
            <a:off x="1568740" y="3429000"/>
            <a:ext cx="199407" cy="97840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: вверх 9">
            <a:extLst>
              <a:ext uri="{FF2B5EF4-FFF2-40B4-BE49-F238E27FC236}">
                <a16:creationId xmlns:a16="http://schemas.microsoft.com/office/drawing/2014/main" id="{4D320B6F-5825-4F3A-8F2F-7D93A542FDBB}"/>
              </a:ext>
            </a:extLst>
          </p:cNvPr>
          <p:cNvSpPr/>
          <p:nvPr/>
        </p:nvSpPr>
        <p:spPr>
          <a:xfrm>
            <a:off x="6888764" y="3396842"/>
            <a:ext cx="199407" cy="97840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7432B1B-1FD5-4160-A874-4888B449C72B}"/>
              </a:ext>
            </a:extLst>
          </p:cNvPr>
          <p:cNvSpPr txBox="1"/>
          <p:nvPr/>
        </p:nvSpPr>
        <p:spPr>
          <a:xfrm>
            <a:off x="352338" y="4762061"/>
            <a:ext cx="16755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F1F154C-B751-41FC-8B69-7FA93A8E6A8E}"/>
              </a:ext>
            </a:extLst>
          </p:cNvPr>
          <p:cNvSpPr txBox="1"/>
          <p:nvPr/>
        </p:nvSpPr>
        <p:spPr>
          <a:xfrm>
            <a:off x="6687431" y="4746681"/>
            <a:ext cx="17702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B0FDD004-A7AD-4011-9E0D-2777D0CE4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7549A-AFB8-42B1-9B9B-3AFC7CD53F1C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20786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C08C3FB-4A14-4D45-9437-E0BD8FAEF463}"/>
              </a:ext>
            </a:extLst>
          </p:cNvPr>
          <p:cNvSpPr txBox="1"/>
          <p:nvPr/>
        </p:nvSpPr>
        <p:spPr>
          <a:xfrm>
            <a:off x="1823196" y="382214"/>
            <a:ext cx="61252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Связь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 термодинамики)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D38BC09-6581-47EE-93B6-2F39C7341E7C}"/>
              </a:ext>
            </a:extLst>
          </p:cNvPr>
          <p:cNvSpPr/>
          <p:nvPr/>
        </p:nvSpPr>
        <p:spPr>
          <a:xfrm>
            <a:off x="780176" y="2132901"/>
            <a:ext cx="3145872" cy="259219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E3BE7B4-DDBC-4E90-9AEB-DA36540B4D91}"/>
              </a:ext>
            </a:extLst>
          </p:cNvPr>
          <p:cNvSpPr/>
          <p:nvPr/>
        </p:nvSpPr>
        <p:spPr>
          <a:xfrm>
            <a:off x="5294856" y="2182536"/>
            <a:ext cx="3145872" cy="259219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2C080399-3252-44E8-9C3E-85D5DC7B4183}"/>
              </a:ext>
            </a:extLst>
          </p:cNvPr>
          <p:cNvSpPr/>
          <p:nvPr/>
        </p:nvSpPr>
        <p:spPr>
          <a:xfrm>
            <a:off x="889234" y="3961002"/>
            <a:ext cx="201335" cy="17616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0A372D77-6890-44D5-B8E4-206B2255A8C9}"/>
              </a:ext>
            </a:extLst>
          </p:cNvPr>
          <p:cNvSpPr/>
          <p:nvPr/>
        </p:nvSpPr>
        <p:spPr>
          <a:xfrm>
            <a:off x="1090569" y="3628938"/>
            <a:ext cx="201335" cy="17616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9E62A308-630D-4F0D-83BB-A59E8023FA1F}"/>
              </a:ext>
            </a:extLst>
          </p:cNvPr>
          <p:cNvSpPr/>
          <p:nvPr/>
        </p:nvSpPr>
        <p:spPr>
          <a:xfrm>
            <a:off x="1832994" y="3561126"/>
            <a:ext cx="201335" cy="17616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D2124F6D-BD05-44A9-BF71-1158D24E4FB4}"/>
              </a:ext>
            </a:extLst>
          </p:cNvPr>
          <p:cNvSpPr/>
          <p:nvPr/>
        </p:nvSpPr>
        <p:spPr>
          <a:xfrm>
            <a:off x="1305881" y="4037080"/>
            <a:ext cx="201335" cy="17616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5B9008C5-C567-4698-BD55-F16CE2C68B3D}"/>
              </a:ext>
            </a:extLst>
          </p:cNvPr>
          <p:cNvSpPr/>
          <p:nvPr/>
        </p:nvSpPr>
        <p:spPr>
          <a:xfrm>
            <a:off x="1823196" y="3948995"/>
            <a:ext cx="201335" cy="17616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EE5D0056-1619-46B9-896F-5DCF27A8BA47}"/>
              </a:ext>
            </a:extLst>
          </p:cNvPr>
          <p:cNvSpPr/>
          <p:nvPr/>
        </p:nvSpPr>
        <p:spPr>
          <a:xfrm>
            <a:off x="1577130" y="4449539"/>
            <a:ext cx="201335" cy="17616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8CBFBF6F-2CA1-4D50-B570-EA6F9C469EDF}"/>
              </a:ext>
            </a:extLst>
          </p:cNvPr>
          <p:cNvSpPr/>
          <p:nvPr/>
        </p:nvSpPr>
        <p:spPr>
          <a:xfrm>
            <a:off x="2286003" y="4137171"/>
            <a:ext cx="201335" cy="17616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92074CB6-8F11-4D07-8F98-83AA0C587797}"/>
              </a:ext>
            </a:extLst>
          </p:cNvPr>
          <p:cNvSpPr/>
          <p:nvPr/>
        </p:nvSpPr>
        <p:spPr>
          <a:xfrm>
            <a:off x="6098796" y="4455132"/>
            <a:ext cx="201335" cy="17616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3FD1FB8B-9561-4894-B6F3-83CD259CBD5C}"/>
              </a:ext>
            </a:extLst>
          </p:cNvPr>
          <p:cNvSpPr/>
          <p:nvPr/>
        </p:nvSpPr>
        <p:spPr>
          <a:xfrm>
            <a:off x="7431248" y="2502137"/>
            <a:ext cx="201335" cy="17616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5848AD93-D77A-4EAC-ACF6-C65F3A1A6D0D}"/>
              </a:ext>
            </a:extLst>
          </p:cNvPr>
          <p:cNvSpPr/>
          <p:nvPr/>
        </p:nvSpPr>
        <p:spPr>
          <a:xfrm>
            <a:off x="7050941" y="3473042"/>
            <a:ext cx="201335" cy="17616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3B88DF55-DC0A-40AC-ACC8-25DC25DBEF5A}"/>
              </a:ext>
            </a:extLst>
          </p:cNvPr>
          <p:cNvSpPr/>
          <p:nvPr/>
        </p:nvSpPr>
        <p:spPr>
          <a:xfrm>
            <a:off x="7639574" y="3986168"/>
            <a:ext cx="201335" cy="17616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B20DDD8A-24F5-4891-A66A-2F927FB8D465}"/>
              </a:ext>
            </a:extLst>
          </p:cNvPr>
          <p:cNvSpPr/>
          <p:nvPr/>
        </p:nvSpPr>
        <p:spPr>
          <a:xfrm>
            <a:off x="6122565" y="3478635"/>
            <a:ext cx="201335" cy="17616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914339F5-E616-40B7-918A-46FD64E3B358}"/>
              </a:ext>
            </a:extLst>
          </p:cNvPr>
          <p:cNvSpPr/>
          <p:nvPr/>
        </p:nvSpPr>
        <p:spPr>
          <a:xfrm>
            <a:off x="6611927" y="4177717"/>
            <a:ext cx="201335" cy="17616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DCA9438F-2227-4F50-9E2F-37982E43452A}"/>
              </a:ext>
            </a:extLst>
          </p:cNvPr>
          <p:cNvSpPr/>
          <p:nvPr/>
        </p:nvSpPr>
        <p:spPr>
          <a:xfrm>
            <a:off x="5610836" y="4014709"/>
            <a:ext cx="201335" cy="17616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519A1AEE-B152-4B59-9CA7-0C70155F5DBB}"/>
              </a:ext>
            </a:extLst>
          </p:cNvPr>
          <p:cNvSpPr/>
          <p:nvPr/>
        </p:nvSpPr>
        <p:spPr>
          <a:xfrm>
            <a:off x="7972338" y="3116510"/>
            <a:ext cx="201335" cy="17616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1976CF23-DD90-4D2F-AD81-438377C8A7AD}"/>
              </a:ext>
            </a:extLst>
          </p:cNvPr>
          <p:cNvSpPr/>
          <p:nvPr/>
        </p:nvSpPr>
        <p:spPr>
          <a:xfrm>
            <a:off x="6637095" y="2748793"/>
            <a:ext cx="201335" cy="17616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8BC0DADC-C96E-4C69-B5C1-15C58806E2A2}"/>
              </a:ext>
            </a:extLst>
          </p:cNvPr>
          <p:cNvSpPr/>
          <p:nvPr/>
        </p:nvSpPr>
        <p:spPr>
          <a:xfrm>
            <a:off x="5532539" y="2924962"/>
            <a:ext cx="201335" cy="17616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>
            <a:extLst>
              <a:ext uri="{FF2B5EF4-FFF2-40B4-BE49-F238E27FC236}">
                <a16:creationId xmlns:a16="http://schemas.microsoft.com/office/drawing/2014/main" id="{68440EDB-9DBB-4683-874C-B8B36C8D90D3}"/>
              </a:ext>
            </a:extLst>
          </p:cNvPr>
          <p:cNvSpPr/>
          <p:nvPr/>
        </p:nvSpPr>
        <p:spPr>
          <a:xfrm>
            <a:off x="6154722" y="2414053"/>
            <a:ext cx="201335" cy="17616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0676B6D1-D5B7-44A2-862E-10A1C0EB0EED}"/>
              </a:ext>
            </a:extLst>
          </p:cNvPr>
          <p:cNvSpPr/>
          <p:nvPr/>
        </p:nvSpPr>
        <p:spPr>
          <a:xfrm>
            <a:off x="780176" y="3473042"/>
            <a:ext cx="1795244" cy="1249960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id="{1F92FF9A-9A68-4C55-89AE-9A5ACE14B120}"/>
              </a:ext>
            </a:extLst>
          </p:cNvPr>
          <p:cNvSpPr/>
          <p:nvPr/>
        </p:nvSpPr>
        <p:spPr>
          <a:xfrm>
            <a:off x="1406548" y="3763617"/>
            <a:ext cx="201335" cy="17616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вал 24">
            <a:extLst>
              <a:ext uri="{FF2B5EF4-FFF2-40B4-BE49-F238E27FC236}">
                <a16:creationId xmlns:a16="http://schemas.microsoft.com/office/drawing/2014/main" id="{CFA7E1A5-01A0-477D-BC4F-729A8DBA0B06}"/>
              </a:ext>
            </a:extLst>
          </p:cNvPr>
          <p:cNvSpPr/>
          <p:nvPr/>
        </p:nvSpPr>
        <p:spPr>
          <a:xfrm>
            <a:off x="1975607" y="4315725"/>
            <a:ext cx="201335" cy="17616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трелка: вверх 25">
            <a:extLst>
              <a:ext uri="{FF2B5EF4-FFF2-40B4-BE49-F238E27FC236}">
                <a16:creationId xmlns:a16="http://schemas.microsoft.com/office/drawing/2014/main" id="{758954D8-12F0-4D62-A62C-DFB5025BBA58}"/>
              </a:ext>
            </a:extLst>
          </p:cNvPr>
          <p:cNvSpPr/>
          <p:nvPr/>
        </p:nvSpPr>
        <p:spPr>
          <a:xfrm rot="5236631">
            <a:off x="4426716" y="2999517"/>
            <a:ext cx="206675" cy="779276"/>
          </a:xfrm>
          <a:prstGeom prst="upArrow">
            <a:avLst/>
          </a:prstGeom>
          <a:noFill/>
          <a:ln w="34925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520C461-5F0E-402B-920E-97F1C7E712C7}"/>
              </a:ext>
            </a:extLst>
          </p:cNvPr>
          <p:cNvSpPr txBox="1"/>
          <p:nvPr/>
        </p:nvSpPr>
        <p:spPr>
          <a:xfrm>
            <a:off x="455793" y="4870828"/>
            <a:ext cx="35793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Неравновесное состояние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9A13626-86CA-41D4-9D4B-39BFD888F901}"/>
              </a:ext>
            </a:extLst>
          </p:cNvPr>
          <p:cNvSpPr txBox="1"/>
          <p:nvPr/>
        </p:nvSpPr>
        <p:spPr>
          <a:xfrm>
            <a:off x="5294856" y="4851633"/>
            <a:ext cx="32378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Равновесное состояние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E156F28-CA47-4B8A-8AFD-F1D98F427850}"/>
              </a:ext>
            </a:extLst>
          </p:cNvPr>
          <p:cNvSpPr txBox="1"/>
          <p:nvPr/>
        </p:nvSpPr>
        <p:spPr>
          <a:xfrm>
            <a:off x="2024531" y="1403622"/>
            <a:ext cx="62716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ИЗОЛИРОВАННАЯ СИСТЕМА   (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U,V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max)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1" name="Объект 30">
            <a:extLst>
              <a:ext uri="{FF2B5EF4-FFF2-40B4-BE49-F238E27FC236}">
                <a16:creationId xmlns:a16="http://schemas.microsoft.com/office/drawing/2014/main" id="{7C979BF9-A146-4759-B725-3E61ABBDB95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6672035"/>
              </p:ext>
            </p:extLst>
          </p:nvPr>
        </p:nvGraphicFramePr>
        <p:xfrm>
          <a:off x="3979561" y="2949197"/>
          <a:ext cx="1216172" cy="2861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Equation" r:id="rId3" imgW="863280" imgH="203040" progId="Equation.DSMT4">
                  <p:embed/>
                </p:oleObj>
              </mc:Choice>
              <mc:Fallback>
                <p:oleObj name="Equation" r:id="rId3" imgW="86328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979561" y="2949197"/>
                        <a:ext cx="1216172" cy="28615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Объект 32">
            <a:extLst>
              <a:ext uri="{FF2B5EF4-FFF2-40B4-BE49-F238E27FC236}">
                <a16:creationId xmlns:a16="http://schemas.microsoft.com/office/drawing/2014/main" id="{0F6F846A-6C8D-4842-B416-826CA951FD9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3746867"/>
              </p:ext>
            </p:extLst>
          </p:nvPr>
        </p:nvGraphicFramePr>
        <p:xfrm>
          <a:off x="4035106" y="3763617"/>
          <a:ext cx="1144628" cy="2861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name="Equation" r:id="rId5" imgW="812520" imgH="203040" progId="Equation.DSMT4">
                  <p:embed/>
                </p:oleObj>
              </mc:Choice>
              <mc:Fallback>
                <p:oleObj name="Equation" r:id="rId5" imgW="81252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035106" y="3763617"/>
                        <a:ext cx="1144628" cy="2861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TextBox 33">
            <a:extLst>
              <a:ext uri="{FF2B5EF4-FFF2-40B4-BE49-F238E27FC236}">
                <a16:creationId xmlns:a16="http://schemas.microsoft.com/office/drawing/2014/main" id="{4A0997DE-1358-4796-B2B9-54578E8118A6}"/>
              </a:ext>
            </a:extLst>
          </p:cNvPr>
          <p:cNvSpPr txBox="1"/>
          <p:nvPr/>
        </p:nvSpPr>
        <p:spPr>
          <a:xfrm>
            <a:off x="518990" y="5708708"/>
            <a:ext cx="777719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Изолированная система стремится к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макросостоянию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</a:p>
          <a:p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максимальным числом микросостояний </a:t>
            </a:r>
          </a:p>
        </p:txBody>
      </p:sp>
      <p:sp>
        <p:nvSpPr>
          <p:cNvPr id="30" name="Номер слайда 29">
            <a:extLst>
              <a:ext uri="{FF2B5EF4-FFF2-40B4-BE49-F238E27FC236}">
                <a16:creationId xmlns:a16="http://schemas.microsoft.com/office/drawing/2014/main" id="{5D15C665-4E1F-45AE-A551-D9A677E784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7549A-AFB8-42B1-9B9B-3AFC7CD53F1C}" type="slidenum">
              <a:rPr lang="ru-RU" smtClean="0"/>
              <a:t>12</a:t>
            </a:fld>
            <a:endParaRPr lang="ru-RU"/>
          </a:p>
        </p:txBody>
      </p:sp>
      <p:sp>
        <p:nvSpPr>
          <p:cNvPr id="35" name="Овал 34">
            <a:extLst>
              <a:ext uri="{FF2B5EF4-FFF2-40B4-BE49-F238E27FC236}">
                <a16:creationId xmlns:a16="http://schemas.microsoft.com/office/drawing/2014/main" id="{0AACCD95-A25B-310D-763E-A5A79FD27AB9}"/>
              </a:ext>
            </a:extLst>
          </p:cNvPr>
          <p:cNvSpPr/>
          <p:nvPr/>
        </p:nvSpPr>
        <p:spPr>
          <a:xfrm>
            <a:off x="951624" y="4426594"/>
            <a:ext cx="201335" cy="17616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Овал 36">
            <a:extLst>
              <a:ext uri="{FF2B5EF4-FFF2-40B4-BE49-F238E27FC236}">
                <a16:creationId xmlns:a16="http://schemas.microsoft.com/office/drawing/2014/main" id="{8B395BFC-183F-204E-0779-7357BAADF720}"/>
              </a:ext>
            </a:extLst>
          </p:cNvPr>
          <p:cNvSpPr/>
          <p:nvPr/>
        </p:nvSpPr>
        <p:spPr>
          <a:xfrm>
            <a:off x="2234255" y="3610828"/>
            <a:ext cx="201335" cy="17616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14879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763688" y="184482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8381639"/>
              </p:ext>
            </p:extLst>
          </p:nvPr>
        </p:nvGraphicFramePr>
        <p:xfrm>
          <a:off x="288135" y="2464402"/>
          <a:ext cx="8089900" cy="490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Equation" r:id="rId3" imgW="4800600" imgH="291960" progId="Equation.DSMT4">
                  <p:embed/>
                </p:oleObj>
              </mc:Choice>
              <mc:Fallback>
                <p:oleObj name="Equation" r:id="rId3" imgW="4800600" imgH="291960" progId="Equation.DSMT4">
                  <p:embed/>
                  <p:pic>
                    <p:nvPicPr>
                      <p:cNvPr id="3" name="Объект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8135" y="2464402"/>
                        <a:ext cx="8089900" cy="49053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2915816" y="306896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2161231"/>
              </p:ext>
            </p:extLst>
          </p:nvPr>
        </p:nvGraphicFramePr>
        <p:xfrm>
          <a:off x="1842638" y="3689973"/>
          <a:ext cx="3934723" cy="6120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Equation" r:id="rId5" imgW="1713756" imgH="266584" progId="Equation.DSMT4">
                  <p:embed/>
                </p:oleObj>
              </mc:Choice>
              <mc:Fallback>
                <p:oleObj name="Equation" r:id="rId5" imgW="1713756" imgH="266584" progId="Equation.DSMT4">
                  <p:embed/>
                  <p:pic>
                    <p:nvPicPr>
                      <p:cNvPr id="5" name="Объект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42638" y="3689973"/>
                        <a:ext cx="3934723" cy="61206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091328" y="343663"/>
            <a:ext cx="2052165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Связь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8135" y="4559946"/>
            <a:ext cx="8567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W-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число микросостояний, Термодинамическая Вероятность 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15392493-811B-4DA5-9117-DE92FB5C370E}"/>
              </a:ext>
            </a:extLst>
          </p:cNvPr>
          <p:cNvSpPr/>
          <p:nvPr/>
        </p:nvSpPr>
        <p:spPr>
          <a:xfrm>
            <a:off x="5956183" y="419450"/>
            <a:ext cx="2253309" cy="1199619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Fe</a:t>
            </a:r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E09C529-96EC-4AA8-AEF1-900F6BE18543}"/>
              </a:ext>
            </a:extLst>
          </p:cNvPr>
          <p:cNvSpPr txBox="1"/>
          <p:nvPr/>
        </p:nvSpPr>
        <p:spPr>
          <a:xfrm>
            <a:off x="6761527" y="1203668"/>
            <a:ext cx="402482" cy="369332"/>
          </a:xfrm>
          <a:prstGeom prst="rect">
            <a:avLst/>
          </a:prstGeom>
          <a:noFill/>
          <a:ln w="31750">
            <a:solidFill>
              <a:schemeClr val="accent1">
                <a:shade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Fe</a:t>
            </a:r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ECDDE82-6CA3-4FAC-A299-7D059839675C}"/>
              </a:ext>
            </a:extLst>
          </p:cNvPr>
          <p:cNvSpPr txBox="1"/>
          <p:nvPr/>
        </p:nvSpPr>
        <p:spPr>
          <a:xfrm>
            <a:off x="6712378" y="561802"/>
            <a:ext cx="449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Ne</a:t>
            </a:r>
            <a:endParaRPr lang="ru-R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44DB3E1-2417-4E2A-8357-6A5E9371B593}"/>
              </a:ext>
            </a:extLst>
          </p:cNvPr>
          <p:cNvSpPr txBox="1"/>
          <p:nvPr/>
        </p:nvSpPr>
        <p:spPr>
          <a:xfrm>
            <a:off x="92278" y="5423499"/>
            <a:ext cx="86683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Безразмерная величина, 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 &gt;&gt;1,  W =1 (III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 термодинамики</a:t>
            </a:r>
          </a:p>
        </p:txBody>
      </p:sp>
      <p:graphicFrame>
        <p:nvGraphicFramePr>
          <p:cNvPr id="12" name="Объект 11">
            <a:extLst>
              <a:ext uri="{FF2B5EF4-FFF2-40B4-BE49-F238E27FC236}">
                <a16:creationId xmlns:a16="http://schemas.microsoft.com/office/drawing/2014/main" id="{4EE0F6F6-7850-40DF-9626-9F16E8270D4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7004553"/>
              </p:ext>
            </p:extLst>
          </p:nvPr>
        </p:nvGraphicFramePr>
        <p:xfrm>
          <a:off x="1660357" y="1409371"/>
          <a:ext cx="2911643" cy="5876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Equation" r:id="rId7" imgW="1384200" imgH="279360" progId="Equation.DSMT4">
                  <p:embed/>
                </p:oleObj>
              </mc:Choice>
              <mc:Fallback>
                <p:oleObj name="Equation" r:id="rId7" imgW="1384200" imgH="2793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660357" y="1409371"/>
                        <a:ext cx="2911643" cy="58767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AF8F800C-364B-4C36-A91F-8F67CE4E35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7549A-AFB8-42B1-9B9B-3AFC7CD53F1C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7647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99792" y="548680"/>
            <a:ext cx="2336089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?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/>
        </p:nvGraphicFramePr>
        <p:xfrm>
          <a:off x="1908032" y="1772816"/>
          <a:ext cx="4156852" cy="9359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2" name="Equation" r:id="rId3" imgW="1917360" imgH="431640" progId="Equation.DSMT4">
                  <p:embed/>
                </p:oleObj>
              </mc:Choice>
              <mc:Fallback>
                <p:oleObj name="Equation" r:id="rId3" imgW="1917360" imgH="431640" progId="Equation.DSMT4">
                  <p:embed/>
                  <p:pic>
                    <p:nvPicPr>
                      <p:cNvPr id="3" name="Объект 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08032" y="1772816"/>
                        <a:ext cx="4156852" cy="9359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/>
        </p:nvGraphicFramePr>
        <p:xfrm>
          <a:off x="749300" y="2744788"/>
          <a:ext cx="6661150" cy="1101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3" name="Equation" r:id="rId5" imgW="3073320" imgH="507960" progId="Equation.DSMT4">
                  <p:embed/>
                </p:oleObj>
              </mc:Choice>
              <mc:Fallback>
                <p:oleObj name="Equation" r:id="rId5" imgW="3073320" imgH="507960" progId="Equation.DSMT4">
                  <p:embed/>
                  <p:pic>
                    <p:nvPicPr>
                      <p:cNvPr id="5" name="Объект 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49300" y="2744788"/>
                        <a:ext cx="6661150" cy="1101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4685586"/>
              </p:ext>
            </p:extLst>
          </p:nvPr>
        </p:nvGraphicFramePr>
        <p:xfrm>
          <a:off x="2116138" y="4352925"/>
          <a:ext cx="3978275" cy="527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4" name="Equation" r:id="rId7" imgW="1815840" imgH="241200" progId="Equation.DSMT4">
                  <p:embed/>
                </p:oleObj>
              </mc:Choice>
              <mc:Fallback>
                <p:oleObj name="Equation" r:id="rId7" imgW="1815840" imgH="241200" progId="Equation.DSMT4">
                  <p:embed/>
                  <p:pic>
                    <p:nvPicPr>
                      <p:cNvPr id="6" name="Объект 5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116138" y="4352925"/>
                        <a:ext cx="3978275" cy="527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Объект 6"/>
          <p:cNvGraphicFramePr>
            <a:graphicFrameLocks noChangeAspect="1"/>
          </p:cNvGraphicFramePr>
          <p:nvPr/>
        </p:nvGraphicFramePr>
        <p:xfrm>
          <a:off x="3127375" y="5487988"/>
          <a:ext cx="2214563" cy="525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5" name="Equation" r:id="rId9" imgW="965160" imgH="228600" progId="Equation.DSMT4">
                  <p:embed/>
                </p:oleObj>
              </mc:Choice>
              <mc:Fallback>
                <p:oleObj name="Equation" r:id="rId9" imgW="965160" imgH="228600" progId="Equation.DSMT4">
                  <p:embed/>
                  <p:pic>
                    <p:nvPicPr>
                      <p:cNvPr id="7" name="Объект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7375" y="5487988"/>
                        <a:ext cx="2214563" cy="52546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500580F-4C62-4F67-8B0A-238F1A939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7549A-AFB8-42B1-9B9B-3AFC7CD53F1C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10293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D42B385-765C-4510-A3D0-0C70FA29E634}"/>
              </a:ext>
            </a:extLst>
          </p:cNvPr>
          <p:cNvSpPr txBox="1"/>
          <p:nvPr/>
        </p:nvSpPr>
        <p:spPr>
          <a:xfrm>
            <a:off x="612397" y="176168"/>
            <a:ext cx="807727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Формула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k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lnW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 химическая термодинамика.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Некоторые формулы.</a:t>
            </a: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9828276B-0CDE-4CFA-8575-E9A7B0AEDED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3122785"/>
              </p:ext>
            </p:extLst>
          </p:nvPr>
        </p:nvGraphicFramePr>
        <p:xfrm>
          <a:off x="709277" y="1600798"/>
          <a:ext cx="1689100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6" name="Equation" r:id="rId3" imgW="1688760" imgH="825480" progId="Equation.DSMT4">
                  <p:embed/>
                </p:oleObj>
              </mc:Choice>
              <mc:Fallback>
                <p:oleObj name="Equation" r:id="rId3" imgW="1688760" imgH="825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09277" y="1600798"/>
                        <a:ext cx="1689100" cy="825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2E53487B-70D5-46BF-8118-6C22E5B32E4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1940038"/>
              </p:ext>
            </p:extLst>
          </p:nvPr>
        </p:nvGraphicFramePr>
        <p:xfrm>
          <a:off x="589094" y="2787764"/>
          <a:ext cx="251460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7" name="Equation" r:id="rId5" imgW="2514600" imgH="888840" progId="Equation.DSMT4">
                  <p:embed/>
                </p:oleObj>
              </mc:Choice>
              <mc:Fallback>
                <p:oleObj name="Equation" r:id="rId5" imgW="2514600" imgH="8888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89094" y="2787764"/>
                        <a:ext cx="2514600" cy="889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F74459D6-4754-47FA-977E-B7508710A7E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5444553"/>
              </p:ext>
            </p:extLst>
          </p:nvPr>
        </p:nvGraphicFramePr>
        <p:xfrm>
          <a:off x="3728557" y="2235798"/>
          <a:ext cx="23114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8" name="Equation" r:id="rId7" imgW="2311200" imgH="380880" progId="Equation.DSMT4">
                  <p:embed/>
                </p:oleObj>
              </mc:Choice>
              <mc:Fallback>
                <p:oleObj name="Equation" r:id="rId7" imgW="2311200" imgH="3808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728557" y="2235798"/>
                        <a:ext cx="2311400" cy="381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Объект 7">
            <a:extLst>
              <a:ext uri="{FF2B5EF4-FFF2-40B4-BE49-F238E27FC236}">
                <a16:creationId xmlns:a16="http://schemas.microsoft.com/office/drawing/2014/main" id="{5477DA82-B814-4E9A-AF8D-C6D92BE65EC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4077373"/>
              </p:ext>
            </p:extLst>
          </p:nvPr>
        </p:nvGraphicFramePr>
        <p:xfrm>
          <a:off x="5033685" y="3086100"/>
          <a:ext cx="17145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9" name="Equation" r:id="rId9" imgW="1714320" imgH="342720" progId="Equation.DSMT4">
                  <p:embed/>
                </p:oleObj>
              </mc:Choice>
              <mc:Fallback>
                <p:oleObj name="Equation" r:id="rId9" imgW="1714320" imgH="3427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033685" y="3086100"/>
                        <a:ext cx="1714500" cy="342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89CD5576-212B-49DA-A9D1-B87B7FA81404}"/>
              </a:ext>
            </a:extLst>
          </p:cNvPr>
          <p:cNvSpPr txBox="1"/>
          <p:nvPr/>
        </p:nvSpPr>
        <p:spPr>
          <a:xfrm>
            <a:off x="134224" y="4146066"/>
            <a:ext cx="76794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   Нужно научиться считать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(Т,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V). 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ru-RU" sz="24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эфф</a:t>
            </a:r>
            <a:r>
              <a:rPr lang="ru-RU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58E07A1-5BCA-4348-862D-21CE80268C5D}"/>
              </a:ext>
            </a:extLst>
          </p:cNvPr>
          <p:cNvSpPr txBox="1"/>
          <p:nvPr/>
        </p:nvSpPr>
        <p:spPr>
          <a:xfrm>
            <a:off x="134224" y="5103420"/>
            <a:ext cx="91224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Трудности: Мы ничего не сможем сказать о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T=0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.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Только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кванты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D40409E-7634-4F78-B02A-2C5C986AC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7549A-AFB8-42B1-9B9B-3AFC7CD53F1C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4162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34435" y="2151724"/>
            <a:ext cx="61350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/>
              <a:t>ФАЗОВОЕ ПРОСТРАНСТВО ГИББСА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2B60605D-69D1-4DA4-87D3-A94EA743F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7549A-AFB8-42B1-9B9B-3AFC7CD53F1C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44635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Phases of the mo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371600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1031846" y="296411"/>
            <a:ext cx="9144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Микросостояния системы – это её «</a:t>
            </a:r>
            <a:r>
              <a:rPr lang="ru-RU" alt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фазы»</a:t>
            </a:r>
          </a:p>
        </p:txBody>
      </p:sp>
      <p:pic>
        <p:nvPicPr>
          <p:cNvPr id="8196" name="Picture 4" descr="gibb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2638" y="4038600"/>
            <a:ext cx="2011362" cy="281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304800" y="6019800"/>
            <a:ext cx="1841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ru-RU" alt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E63750E6-5645-45D7-BC48-7231B0632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7549A-AFB8-42B1-9B9B-3AFC7CD53F1C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09804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3984D9E-DDFE-46CF-90EE-85A76D318680}"/>
              </a:ext>
            </a:extLst>
          </p:cNvPr>
          <p:cNvSpPr txBox="1"/>
          <p:nvPr/>
        </p:nvSpPr>
        <p:spPr>
          <a:xfrm>
            <a:off x="679509" y="1098363"/>
            <a:ext cx="830510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ФАЗОВОЕ ПРОСТРАНСТВО ГИББСА — 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многомерное математическое пространство, в котором каждая точка полностью определяет микросостояние физической системы из множества частиц через их координаты и импульсы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B24A91E5-46C8-4399-879A-75B6DAA32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7549A-AFB8-42B1-9B9B-3AFC7CD53F1C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79320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420888"/>
            <a:ext cx="4176464" cy="3132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437488" y="610380"/>
            <a:ext cx="43321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Макросостояние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V,p,T,U,S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85970" y="5822355"/>
            <a:ext cx="40429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Одно из микросостояний</a:t>
            </a:r>
          </a:p>
        </p:txBody>
      </p:sp>
      <p:sp>
        <p:nvSpPr>
          <p:cNvPr id="8" name="Line 10"/>
          <p:cNvSpPr>
            <a:spLocks noChangeShapeType="1"/>
          </p:cNvSpPr>
          <p:nvPr/>
        </p:nvSpPr>
        <p:spPr bwMode="auto">
          <a:xfrm flipH="1">
            <a:off x="4572000" y="3212976"/>
            <a:ext cx="2483850" cy="842998"/>
          </a:xfrm>
          <a:prstGeom prst="line">
            <a:avLst/>
          </a:prstGeom>
          <a:noFill/>
          <a:ln w="349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7055850" y="2801692"/>
            <a:ext cx="1957587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dirty="0"/>
              <a:t>ЧАСТИЦА, </a:t>
            </a:r>
            <a:r>
              <a:rPr lang="en-US" altLang="ru-RU" dirty="0"/>
              <a:t>p</a:t>
            </a:r>
            <a:r>
              <a:rPr lang="ru-RU" altLang="ru-RU" dirty="0"/>
              <a:t>(</a:t>
            </a:r>
            <a:r>
              <a:rPr lang="en-US" altLang="ru-RU" dirty="0"/>
              <a:t>t),q(t)</a:t>
            </a:r>
            <a:endParaRPr lang="ru-RU" altLang="ru-RU" dirty="0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B8D20431-C351-4085-A49A-962488A26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7549A-AFB8-42B1-9B9B-3AFC7CD53F1C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84252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420888"/>
            <a:ext cx="4176464" cy="3132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437488" y="610380"/>
            <a:ext cx="43321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Макросостояние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V,p,T,U,S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85970" y="5822355"/>
            <a:ext cx="40429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Одно из микросостояний</a:t>
            </a:r>
          </a:p>
        </p:txBody>
      </p:sp>
      <p:sp>
        <p:nvSpPr>
          <p:cNvPr id="8" name="Line 10"/>
          <p:cNvSpPr>
            <a:spLocks noChangeShapeType="1"/>
          </p:cNvSpPr>
          <p:nvPr/>
        </p:nvSpPr>
        <p:spPr bwMode="auto">
          <a:xfrm flipH="1">
            <a:off x="4572000" y="3212976"/>
            <a:ext cx="2483850" cy="842998"/>
          </a:xfrm>
          <a:prstGeom prst="line">
            <a:avLst/>
          </a:prstGeom>
          <a:noFill/>
          <a:ln w="349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5996875" y="2632266"/>
            <a:ext cx="316785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dirty="0"/>
              <a:t>СИСТЕМА из МНОГИХ ЧАСТИЦ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99876D0D-2335-46E1-B638-6AF068C32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7549A-AFB8-42B1-9B9B-3AFC7CD53F1C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33488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125417" y="1424668"/>
            <a:ext cx="8237989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ru-RU" altLang="ru-RU" dirty="0"/>
              <a:t>       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МИКРОСОСТОЯНИЕ</a:t>
            </a:r>
            <a:r>
              <a:rPr lang="ru-RU" altLang="ru-RU" dirty="0"/>
              <a:t>:   </a:t>
            </a:r>
            <a:endParaRPr lang="en-US" altLang="ru-RU" dirty="0"/>
          </a:p>
          <a:p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415" name="Text Box 7"/>
          <p:cNvSpPr txBox="1">
            <a:spLocks noChangeArrowheads="1"/>
          </p:cNvSpPr>
          <p:nvPr/>
        </p:nvSpPr>
        <p:spPr bwMode="auto">
          <a:xfrm>
            <a:off x="651195" y="3385604"/>
            <a:ext cx="172015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400" dirty="0"/>
              <a:t>1 ЧАСТИЦА:</a:t>
            </a:r>
          </a:p>
        </p:txBody>
      </p:sp>
      <p:sp>
        <p:nvSpPr>
          <p:cNvPr id="17416" name="Text Box 8"/>
          <p:cNvSpPr txBox="1">
            <a:spLocks noChangeArrowheads="1"/>
          </p:cNvSpPr>
          <p:nvPr/>
        </p:nvSpPr>
        <p:spPr bwMode="auto">
          <a:xfrm>
            <a:off x="2331235" y="5759797"/>
            <a:ext cx="464120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800" dirty="0"/>
              <a:t>N</a:t>
            </a:r>
            <a:r>
              <a:rPr lang="en-US" altLang="ru-RU" sz="2800" baseline="-25000" dirty="0"/>
              <a:t> </a:t>
            </a:r>
            <a:r>
              <a:rPr lang="ru-RU" altLang="ru-RU" sz="2800" dirty="0"/>
              <a:t>частиц, 6</a:t>
            </a:r>
            <a:r>
              <a:rPr lang="en-US" altLang="ru-RU" sz="2800" dirty="0"/>
              <a:t>N</a:t>
            </a:r>
            <a:r>
              <a:rPr lang="ru-RU" altLang="ru-RU" sz="2800" baseline="-25000" dirty="0"/>
              <a:t> </a:t>
            </a:r>
            <a:r>
              <a:rPr lang="ru-RU" altLang="ru-RU" sz="2800" dirty="0"/>
              <a:t>+ </a:t>
            </a:r>
            <a:r>
              <a:rPr lang="en-US" altLang="ru-RU" sz="2800" dirty="0" err="1"/>
              <a:t>f</a:t>
            </a:r>
            <a:r>
              <a:rPr lang="en-US" altLang="ru-RU" sz="2800" baseline="-25000" dirty="0" err="1"/>
              <a:t>k</a:t>
            </a:r>
            <a:r>
              <a:rPr lang="en-US" altLang="ru-RU" sz="2800" dirty="0"/>
              <a:t> N</a:t>
            </a:r>
            <a:r>
              <a:rPr lang="en-US" altLang="ru-RU" sz="2800" baseline="-25000" dirty="0"/>
              <a:t> </a:t>
            </a:r>
            <a:r>
              <a:rPr lang="ru-RU" altLang="ru-RU" sz="2800" dirty="0"/>
              <a:t>координат</a:t>
            </a:r>
            <a:endParaRPr lang="ru-RU" altLang="ru-RU" sz="2800" baseline="-25000" dirty="0"/>
          </a:p>
        </p:txBody>
      </p:sp>
      <p:sp>
        <p:nvSpPr>
          <p:cNvPr id="17419" name="Text Box 11"/>
          <p:cNvSpPr txBox="1">
            <a:spLocks noChangeArrowheads="1"/>
          </p:cNvSpPr>
          <p:nvPr/>
        </p:nvSpPr>
        <p:spPr bwMode="auto">
          <a:xfrm>
            <a:off x="525467" y="235465"/>
            <a:ext cx="826796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Фазовое пространство. Координаты микросостояния</a:t>
            </a:r>
          </a:p>
        </p:txBody>
      </p:sp>
      <p:graphicFrame>
        <p:nvGraphicFramePr>
          <p:cNvPr id="13" name="Объект 12">
            <a:extLst>
              <a:ext uri="{FF2B5EF4-FFF2-40B4-BE49-F238E27FC236}">
                <a16:creationId xmlns:a16="http://schemas.microsoft.com/office/drawing/2014/main" id="{A64004A7-C2B3-42C2-9C6A-6133F0CEC1E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3649900"/>
              </p:ext>
            </p:extLst>
          </p:nvPr>
        </p:nvGraphicFramePr>
        <p:xfrm>
          <a:off x="1177843" y="2383875"/>
          <a:ext cx="6772275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9" name="Equation" r:id="rId4" imgW="6806880" imgH="863280" progId="Equation.DSMT4">
                  <p:embed/>
                </p:oleObj>
              </mc:Choice>
              <mc:Fallback>
                <p:oleObj name="Equation" r:id="rId4" imgW="6806880" imgH="8632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77843" y="2383875"/>
                        <a:ext cx="6772275" cy="857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Объект 13">
            <a:extLst>
              <a:ext uri="{FF2B5EF4-FFF2-40B4-BE49-F238E27FC236}">
                <a16:creationId xmlns:a16="http://schemas.microsoft.com/office/drawing/2014/main" id="{A82124D9-EA5E-4E2F-866C-C76AD4464B7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6515049"/>
              </p:ext>
            </p:extLst>
          </p:nvPr>
        </p:nvGraphicFramePr>
        <p:xfrm>
          <a:off x="5286375" y="1925638"/>
          <a:ext cx="1397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0" name="Equation" r:id="rId6" imgW="139680" imgH="215640" progId="Equation.DSMT4">
                  <p:embed/>
                </p:oleObj>
              </mc:Choice>
              <mc:Fallback>
                <p:oleObj name="Equation" r:id="rId6" imgW="139680" imgH="215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286375" y="1925638"/>
                        <a:ext cx="139700" cy="215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Объект 14">
            <a:extLst>
              <a:ext uri="{FF2B5EF4-FFF2-40B4-BE49-F238E27FC236}">
                <a16:creationId xmlns:a16="http://schemas.microsoft.com/office/drawing/2014/main" id="{9A66C5EB-8185-41E0-BC2A-1721E2F3C42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1768257"/>
              </p:ext>
            </p:extLst>
          </p:nvPr>
        </p:nvGraphicFramePr>
        <p:xfrm>
          <a:off x="1339850" y="4066681"/>
          <a:ext cx="646430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1" name="Equation" r:id="rId8" imgW="6464160" imgH="888840" progId="Equation.DSMT4">
                  <p:embed/>
                </p:oleObj>
              </mc:Choice>
              <mc:Fallback>
                <p:oleObj name="Equation" r:id="rId8" imgW="6464160" imgH="8888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339850" y="4066681"/>
                        <a:ext cx="6464300" cy="889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210AC851-49AB-44AB-8CDC-113BCFEF17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7549A-AFB8-42B1-9B9B-3AFC7CD53F1C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13366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Freeform 2"/>
          <p:cNvSpPr>
            <a:spLocks/>
          </p:cNvSpPr>
          <p:nvPr/>
        </p:nvSpPr>
        <p:spPr bwMode="auto">
          <a:xfrm>
            <a:off x="1678322" y="1661318"/>
            <a:ext cx="6840537" cy="4860925"/>
          </a:xfrm>
          <a:custGeom>
            <a:avLst/>
            <a:gdLst>
              <a:gd name="T0" fmla="*/ 150 w 4309"/>
              <a:gd name="T1" fmla="*/ 1798 h 3062"/>
              <a:gd name="T2" fmla="*/ 143 w 4309"/>
              <a:gd name="T3" fmla="*/ 1784 h 3062"/>
              <a:gd name="T4" fmla="*/ 52 w 4309"/>
              <a:gd name="T5" fmla="*/ 1512 h 3062"/>
              <a:gd name="T6" fmla="*/ 7 w 4309"/>
              <a:gd name="T7" fmla="*/ 1103 h 3062"/>
              <a:gd name="T8" fmla="*/ 7 w 4309"/>
              <a:gd name="T9" fmla="*/ 876 h 3062"/>
              <a:gd name="T10" fmla="*/ 52 w 4309"/>
              <a:gd name="T11" fmla="*/ 695 h 3062"/>
              <a:gd name="T12" fmla="*/ 143 w 4309"/>
              <a:gd name="T13" fmla="*/ 604 h 3062"/>
              <a:gd name="T14" fmla="*/ 234 w 4309"/>
              <a:gd name="T15" fmla="*/ 468 h 3062"/>
              <a:gd name="T16" fmla="*/ 370 w 4309"/>
              <a:gd name="T17" fmla="*/ 332 h 3062"/>
              <a:gd name="T18" fmla="*/ 461 w 4309"/>
              <a:gd name="T19" fmla="*/ 332 h 3062"/>
              <a:gd name="T20" fmla="*/ 778 w 4309"/>
              <a:gd name="T21" fmla="*/ 196 h 3062"/>
              <a:gd name="T22" fmla="*/ 1096 w 4309"/>
              <a:gd name="T23" fmla="*/ 60 h 3062"/>
              <a:gd name="T24" fmla="*/ 1186 w 4309"/>
              <a:gd name="T25" fmla="*/ 15 h 3062"/>
              <a:gd name="T26" fmla="*/ 1594 w 4309"/>
              <a:gd name="T27" fmla="*/ 15 h 3062"/>
              <a:gd name="T28" fmla="*/ 2184 w 4309"/>
              <a:gd name="T29" fmla="*/ 105 h 3062"/>
              <a:gd name="T30" fmla="*/ 3046 w 4309"/>
              <a:gd name="T31" fmla="*/ 287 h 3062"/>
              <a:gd name="T32" fmla="*/ 3500 w 4309"/>
              <a:gd name="T33" fmla="*/ 423 h 3062"/>
              <a:gd name="T34" fmla="*/ 3999 w 4309"/>
              <a:gd name="T35" fmla="*/ 740 h 3062"/>
              <a:gd name="T36" fmla="*/ 4089 w 4309"/>
              <a:gd name="T37" fmla="*/ 876 h 3062"/>
              <a:gd name="T38" fmla="*/ 4225 w 4309"/>
              <a:gd name="T39" fmla="*/ 1194 h 3062"/>
              <a:gd name="T40" fmla="*/ 4271 w 4309"/>
              <a:gd name="T41" fmla="*/ 2101 h 3062"/>
              <a:gd name="T42" fmla="*/ 3999 w 4309"/>
              <a:gd name="T43" fmla="*/ 2736 h 3062"/>
              <a:gd name="T44" fmla="*/ 3454 w 4309"/>
              <a:gd name="T45" fmla="*/ 3008 h 3062"/>
              <a:gd name="T46" fmla="*/ 1912 w 4309"/>
              <a:gd name="T47" fmla="*/ 3054 h 3062"/>
              <a:gd name="T48" fmla="*/ 1096 w 4309"/>
              <a:gd name="T49" fmla="*/ 2963 h 3062"/>
              <a:gd name="T50" fmla="*/ 687 w 4309"/>
              <a:gd name="T51" fmla="*/ 2918 h 3062"/>
              <a:gd name="T52" fmla="*/ 370 w 4309"/>
              <a:gd name="T53" fmla="*/ 2827 h 3062"/>
              <a:gd name="T54" fmla="*/ 188 w 4309"/>
              <a:gd name="T55" fmla="*/ 2509 h 3062"/>
              <a:gd name="T56" fmla="*/ 157 w 4309"/>
              <a:gd name="T57" fmla="*/ 2261 h 3062"/>
              <a:gd name="T58" fmla="*/ 143 w 4309"/>
              <a:gd name="T59" fmla="*/ 1965 h 3062"/>
              <a:gd name="T60" fmla="*/ 150 w 4309"/>
              <a:gd name="T61" fmla="*/ 1789 h 30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4309" h="3062">
                <a:moveTo>
                  <a:pt x="150" y="1798"/>
                </a:moveTo>
                <a:cubicBezTo>
                  <a:pt x="149" y="1794"/>
                  <a:pt x="159" y="1832"/>
                  <a:pt x="143" y="1784"/>
                </a:cubicBezTo>
                <a:cubicBezTo>
                  <a:pt x="127" y="1736"/>
                  <a:pt x="75" y="1625"/>
                  <a:pt x="52" y="1512"/>
                </a:cubicBezTo>
                <a:cubicBezTo>
                  <a:pt x="29" y="1399"/>
                  <a:pt x="14" y="1209"/>
                  <a:pt x="7" y="1103"/>
                </a:cubicBezTo>
                <a:cubicBezTo>
                  <a:pt x="0" y="997"/>
                  <a:pt x="0" y="944"/>
                  <a:pt x="7" y="876"/>
                </a:cubicBezTo>
                <a:cubicBezTo>
                  <a:pt x="14" y="808"/>
                  <a:pt x="29" y="740"/>
                  <a:pt x="52" y="695"/>
                </a:cubicBezTo>
                <a:cubicBezTo>
                  <a:pt x="75" y="650"/>
                  <a:pt x="113" y="642"/>
                  <a:pt x="143" y="604"/>
                </a:cubicBezTo>
                <a:cubicBezTo>
                  <a:pt x="173" y="566"/>
                  <a:pt x="196" y="513"/>
                  <a:pt x="234" y="468"/>
                </a:cubicBezTo>
                <a:cubicBezTo>
                  <a:pt x="272" y="423"/>
                  <a:pt x="332" y="355"/>
                  <a:pt x="370" y="332"/>
                </a:cubicBezTo>
                <a:cubicBezTo>
                  <a:pt x="408" y="309"/>
                  <a:pt x="393" y="355"/>
                  <a:pt x="461" y="332"/>
                </a:cubicBezTo>
                <a:cubicBezTo>
                  <a:pt x="529" y="309"/>
                  <a:pt x="672" y="241"/>
                  <a:pt x="778" y="196"/>
                </a:cubicBezTo>
                <a:cubicBezTo>
                  <a:pt x="884" y="151"/>
                  <a:pt x="1028" y="90"/>
                  <a:pt x="1096" y="60"/>
                </a:cubicBezTo>
                <a:cubicBezTo>
                  <a:pt x="1164" y="30"/>
                  <a:pt x="1103" y="22"/>
                  <a:pt x="1186" y="15"/>
                </a:cubicBezTo>
                <a:cubicBezTo>
                  <a:pt x="1269" y="8"/>
                  <a:pt x="1428" y="0"/>
                  <a:pt x="1594" y="15"/>
                </a:cubicBezTo>
                <a:cubicBezTo>
                  <a:pt x="1760" y="30"/>
                  <a:pt x="1942" y="60"/>
                  <a:pt x="2184" y="105"/>
                </a:cubicBezTo>
                <a:cubicBezTo>
                  <a:pt x="2426" y="150"/>
                  <a:pt x="2827" y="234"/>
                  <a:pt x="3046" y="287"/>
                </a:cubicBezTo>
                <a:cubicBezTo>
                  <a:pt x="3265" y="340"/>
                  <a:pt x="3341" y="347"/>
                  <a:pt x="3500" y="423"/>
                </a:cubicBezTo>
                <a:cubicBezTo>
                  <a:pt x="3659" y="499"/>
                  <a:pt x="3901" y="665"/>
                  <a:pt x="3999" y="740"/>
                </a:cubicBezTo>
                <a:cubicBezTo>
                  <a:pt x="4097" y="815"/>
                  <a:pt x="4051" y="800"/>
                  <a:pt x="4089" y="876"/>
                </a:cubicBezTo>
                <a:cubicBezTo>
                  <a:pt x="4127" y="952"/>
                  <a:pt x="4195" y="990"/>
                  <a:pt x="4225" y="1194"/>
                </a:cubicBezTo>
                <a:cubicBezTo>
                  <a:pt x="4255" y="1398"/>
                  <a:pt x="4309" y="1844"/>
                  <a:pt x="4271" y="2101"/>
                </a:cubicBezTo>
                <a:cubicBezTo>
                  <a:pt x="4233" y="2358"/>
                  <a:pt x="4135" y="2585"/>
                  <a:pt x="3999" y="2736"/>
                </a:cubicBezTo>
                <a:cubicBezTo>
                  <a:pt x="3863" y="2887"/>
                  <a:pt x="3802" y="2955"/>
                  <a:pt x="3454" y="3008"/>
                </a:cubicBezTo>
                <a:cubicBezTo>
                  <a:pt x="3106" y="3061"/>
                  <a:pt x="2305" y="3062"/>
                  <a:pt x="1912" y="3054"/>
                </a:cubicBezTo>
                <a:cubicBezTo>
                  <a:pt x="1519" y="3046"/>
                  <a:pt x="1300" y="2986"/>
                  <a:pt x="1096" y="2963"/>
                </a:cubicBezTo>
                <a:cubicBezTo>
                  <a:pt x="892" y="2940"/>
                  <a:pt x="808" y="2941"/>
                  <a:pt x="687" y="2918"/>
                </a:cubicBezTo>
                <a:cubicBezTo>
                  <a:pt x="566" y="2895"/>
                  <a:pt x="453" y="2895"/>
                  <a:pt x="370" y="2827"/>
                </a:cubicBezTo>
                <a:cubicBezTo>
                  <a:pt x="287" y="2759"/>
                  <a:pt x="223" y="2603"/>
                  <a:pt x="188" y="2509"/>
                </a:cubicBezTo>
                <a:cubicBezTo>
                  <a:pt x="153" y="2415"/>
                  <a:pt x="165" y="2352"/>
                  <a:pt x="157" y="2261"/>
                </a:cubicBezTo>
                <a:cubicBezTo>
                  <a:pt x="149" y="2170"/>
                  <a:pt x="144" y="2044"/>
                  <a:pt x="143" y="1965"/>
                </a:cubicBezTo>
                <a:cubicBezTo>
                  <a:pt x="142" y="1886"/>
                  <a:pt x="149" y="1826"/>
                  <a:pt x="150" y="1789"/>
                </a:cubicBezTo>
              </a:path>
            </a:pathLst>
          </a:custGeom>
          <a:solidFill>
            <a:srgbClr val="FF99CC"/>
          </a:solidFill>
          <a:ln w="476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 dirty="0"/>
          </a:p>
        </p:txBody>
      </p:sp>
      <p:sp>
        <p:nvSpPr>
          <p:cNvPr id="17411" name="Oval 3"/>
          <p:cNvSpPr>
            <a:spLocks noChangeArrowheads="1"/>
          </p:cNvSpPr>
          <p:nvPr/>
        </p:nvSpPr>
        <p:spPr bwMode="auto">
          <a:xfrm>
            <a:off x="3384274" y="2862662"/>
            <a:ext cx="142875" cy="1428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7416" name="Text Box 8"/>
          <p:cNvSpPr txBox="1">
            <a:spLocks noChangeArrowheads="1"/>
          </p:cNvSpPr>
          <p:nvPr/>
        </p:nvSpPr>
        <p:spPr bwMode="auto">
          <a:xfrm>
            <a:off x="2331235" y="4191054"/>
            <a:ext cx="464120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800" dirty="0"/>
              <a:t>N</a:t>
            </a:r>
            <a:r>
              <a:rPr lang="en-US" altLang="ru-RU" sz="2800" baseline="-25000" dirty="0"/>
              <a:t> </a:t>
            </a:r>
            <a:r>
              <a:rPr lang="ru-RU" altLang="ru-RU" sz="2800" dirty="0"/>
              <a:t>частиц, 6</a:t>
            </a:r>
            <a:r>
              <a:rPr lang="en-US" altLang="ru-RU" sz="2800" dirty="0"/>
              <a:t>N</a:t>
            </a:r>
            <a:r>
              <a:rPr lang="ru-RU" altLang="ru-RU" sz="2800" baseline="-25000" dirty="0"/>
              <a:t> </a:t>
            </a:r>
            <a:r>
              <a:rPr lang="ru-RU" altLang="ru-RU" sz="2800" dirty="0"/>
              <a:t>+ </a:t>
            </a:r>
            <a:r>
              <a:rPr lang="en-US" altLang="ru-RU" sz="2800" dirty="0" err="1"/>
              <a:t>f</a:t>
            </a:r>
            <a:r>
              <a:rPr lang="en-US" altLang="ru-RU" sz="2800" baseline="-25000" dirty="0" err="1"/>
              <a:t>k</a:t>
            </a:r>
            <a:r>
              <a:rPr lang="en-US" altLang="ru-RU" sz="2800" dirty="0"/>
              <a:t> N</a:t>
            </a:r>
            <a:r>
              <a:rPr lang="en-US" altLang="ru-RU" sz="2800" baseline="-25000" dirty="0"/>
              <a:t> </a:t>
            </a:r>
            <a:r>
              <a:rPr lang="ru-RU" altLang="ru-RU" sz="2800" dirty="0"/>
              <a:t>координат</a:t>
            </a:r>
            <a:endParaRPr lang="ru-RU" altLang="ru-RU" sz="2800" baseline="-25000" dirty="0"/>
          </a:p>
        </p:txBody>
      </p:sp>
      <p:sp>
        <p:nvSpPr>
          <p:cNvPr id="17417" name="Line 9"/>
          <p:cNvSpPr>
            <a:spLocks noChangeShapeType="1"/>
          </p:cNvSpPr>
          <p:nvPr/>
        </p:nvSpPr>
        <p:spPr bwMode="auto">
          <a:xfrm flipH="1">
            <a:off x="3624596" y="2837564"/>
            <a:ext cx="340254" cy="5714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19" name="Text Box 11"/>
          <p:cNvSpPr txBox="1">
            <a:spLocks noChangeArrowheads="1"/>
          </p:cNvSpPr>
          <p:nvPr/>
        </p:nvSpPr>
        <p:spPr bwMode="auto">
          <a:xfrm>
            <a:off x="944917" y="84463"/>
            <a:ext cx="722691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Фазовое пространство. Координаты и Объем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52DB599-37EC-4FD7-9795-BC765BA77D0D}"/>
              </a:ext>
            </a:extLst>
          </p:cNvPr>
          <p:cNvSpPr txBox="1"/>
          <p:nvPr/>
        </p:nvSpPr>
        <p:spPr>
          <a:xfrm>
            <a:off x="3964851" y="2545098"/>
            <a:ext cx="18572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Микросостояние</a:t>
            </a:r>
          </a:p>
        </p:txBody>
      </p:sp>
      <p:cxnSp>
        <p:nvCxnSpPr>
          <p:cNvPr id="4" name="Прямая со стрелкой 3">
            <a:extLst>
              <a:ext uri="{FF2B5EF4-FFF2-40B4-BE49-F238E27FC236}">
                <a16:creationId xmlns:a16="http://schemas.microsoft.com/office/drawing/2014/main" id="{A28043B5-472E-4039-B7E9-B4B376A6BB51}"/>
              </a:ext>
            </a:extLst>
          </p:cNvPr>
          <p:cNvCxnSpPr/>
          <p:nvPr/>
        </p:nvCxnSpPr>
        <p:spPr>
          <a:xfrm flipH="1" flipV="1">
            <a:off x="3557301" y="3183639"/>
            <a:ext cx="507410" cy="74528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573797BA-BDEA-446D-823F-E829C327AEBB}"/>
              </a:ext>
            </a:extLst>
          </p:cNvPr>
          <p:cNvSpPr txBox="1"/>
          <p:nvPr/>
        </p:nvSpPr>
        <p:spPr>
          <a:xfrm>
            <a:off x="3397544" y="5167623"/>
            <a:ext cx="28778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ПРОСТРАНСТВО ГИББСА, 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</a:p>
        </p:txBody>
      </p:sp>
      <p:graphicFrame>
        <p:nvGraphicFramePr>
          <p:cNvPr id="10" name="Объект 9">
            <a:extLst>
              <a:ext uri="{FF2B5EF4-FFF2-40B4-BE49-F238E27FC236}">
                <a16:creationId xmlns:a16="http://schemas.microsoft.com/office/drawing/2014/main" id="{496B918A-C808-482C-AE7B-7028ED0F474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118692"/>
              </p:ext>
            </p:extLst>
          </p:nvPr>
        </p:nvGraphicFramePr>
        <p:xfrm>
          <a:off x="911543" y="845462"/>
          <a:ext cx="69723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1" name="Equation" r:id="rId4" imgW="6972120" imgH="914400" progId="Equation.DSMT4">
                  <p:embed/>
                </p:oleObj>
              </mc:Choice>
              <mc:Fallback>
                <p:oleObj name="Equation" r:id="rId4" imgW="6972120" imgH="914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1543" y="845462"/>
                        <a:ext cx="6972300" cy="914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1982D2A0-E654-44FF-A985-F700F86D9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7549A-AFB8-42B1-9B9B-3AFC7CD53F1C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42956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Freeform 2"/>
          <p:cNvSpPr>
            <a:spLocks/>
          </p:cNvSpPr>
          <p:nvPr/>
        </p:nvSpPr>
        <p:spPr bwMode="auto">
          <a:xfrm>
            <a:off x="673100" y="660400"/>
            <a:ext cx="5638800" cy="5803900"/>
          </a:xfrm>
          <a:custGeom>
            <a:avLst/>
            <a:gdLst>
              <a:gd name="T0" fmla="*/ 536 w 3552"/>
              <a:gd name="T1" fmla="*/ 256 h 3656"/>
              <a:gd name="T2" fmla="*/ 104 w 3552"/>
              <a:gd name="T3" fmla="*/ 1072 h 3656"/>
              <a:gd name="T4" fmla="*/ 152 w 3552"/>
              <a:gd name="T5" fmla="*/ 2320 h 3656"/>
              <a:gd name="T6" fmla="*/ 1016 w 3552"/>
              <a:gd name="T7" fmla="*/ 3328 h 3656"/>
              <a:gd name="T8" fmla="*/ 3176 w 3552"/>
              <a:gd name="T9" fmla="*/ 3184 h 3656"/>
              <a:gd name="T10" fmla="*/ 3272 w 3552"/>
              <a:gd name="T11" fmla="*/ 496 h 3656"/>
              <a:gd name="T12" fmla="*/ 1640 w 3552"/>
              <a:gd name="T13" fmla="*/ 208 h 3656"/>
              <a:gd name="T14" fmla="*/ 536 w 3552"/>
              <a:gd name="T15" fmla="*/ 256 h 36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552" h="3656">
                <a:moveTo>
                  <a:pt x="536" y="256"/>
                </a:moveTo>
                <a:cubicBezTo>
                  <a:pt x="280" y="400"/>
                  <a:pt x="168" y="728"/>
                  <a:pt x="104" y="1072"/>
                </a:cubicBezTo>
                <a:cubicBezTo>
                  <a:pt x="40" y="1416"/>
                  <a:pt x="0" y="1944"/>
                  <a:pt x="152" y="2320"/>
                </a:cubicBezTo>
                <a:cubicBezTo>
                  <a:pt x="304" y="2696"/>
                  <a:pt x="512" y="3184"/>
                  <a:pt x="1016" y="3328"/>
                </a:cubicBezTo>
                <a:cubicBezTo>
                  <a:pt x="1520" y="3472"/>
                  <a:pt x="2800" y="3656"/>
                  <a:pt x="3176" y="3184"/>
                </a:cubicBezTo>
                <a:cubicBezTo>
                  <a:pt x="3552" y="2712"/>
                  <a:pt x="3528" y="992"/>
                  <a:pt x="3272" y="496"/>
                </a:cubicBezTo>
                <a:cubicBezTo>
                  <a:pt x="3016" y="0"/>
                  <a:pt x="2096" y="248"/>
                  <a:pt x="1640" y="208"/>
                </a:cubicBezTo>
                <a:cubicBezTo>
                  <a:pt x="1184" y="168"/>
                  <a:pt x="792" y="112"/>
                  <a:pt x="536" y="256"/>
                </a:cubicBezTo>
                <a:close/>
              </a:path>
            </a:pathLst>
          </a:custGeom>
          <a:solidFill>
            <a:srgbClr val="EEBCD7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48483" name="Line 3"/>
          <p:cNvSpPr>
            <a:spLocks noChangeShapeType="1"/>
          </p:cNvSpPr>
          <p:nvPr/>
        </p:nvSpPr>
        <p:spPr bwMode="auto">
          <a:xfrm>
            <a:off x="1676400" y="914400"/>
            <a:ext cx="0" cy="4876800"/>
          </a:xfrm>
          <a:prstGeom prst="line">
            <a:avLst/>
          </a:prstGeom>
          <a:noFill/>
          <a:ln w="476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8484" name="Line 4"/>
          <p:cNvSpPr>
            <a:spLocks noChangeShapeType="1"/>
          </p:cNvSpPr>
          <p:nvPr/>
        </p:nvSpPr>
        <p:spPr bwMode="auto">
          <a:xfrm>
            <a:off x="2362200" y="609600"/>
            <a:ext cx="0" cy="5638800"/>
          </a:xfrm>
          <a:prstGeom prst="line">
            <a:avLst/>
          </a:prstGeom>
          <a:noFill/>
          <a:ln w="476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8485" name="Line 5"/>
          <p:cNvSpPr>
            <a:spLocks noChangeShapeType="1"/>
          </p:cNvSpPr>
          <p:nvPr/>
        </p:nvSpPr>
        <p:spPr bwMode="auto">
          <a:xfrm>
            <a:off x="3276600" y="838200"/>
            <a:ext cx="0" cy="5334000"/>
          </a:xfrm>
          <a:prstGeom prst="line">
            <a:avLst/>
          </a:prstGeom>
          <a:noFill/>
          <a:ln w="476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8486" name="Line 6"/>
          <p:cNvSpPr>
            <a:spLocks noChangeShapeType="1"/>
          </p:cNvSpPr>
          <p:nvPr/>
        </p:nvSpPr>
        <p:spPr bwMode="auto">
          <a:xfrm>
            <a:off x="4191000" y="762000"/>
            <a:ext cx="0" cy="5638800"/>
          </a:xfrm>
          <a:prstGeom prst="line">
            <a:avLst/>
          </a:prstGeom>
          <a:noFill/>
          <a:ln w="476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8487" name="Line 7"/>
          <p:cNvSpPr>
            <a:spLocks noChangeShapeType="1"/>
          </p:cNvSpPr>
          <p:nvPr/>
        </p:nvSpPr>
        <p:spPr bwMode="auto">
          <a:xfrm>
            <a:off x="5029200" y="762000"/>
            <a:ext cx="0" cy="5562600"/>
          </a:xfrm>
          <a:prstGeom prst="line">
            <a:avLst/>
          </a:prstGeom>
          <a:noFill/>
          <a:ln w="476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8488" name="Line 8"/>
          <p:cNvSpPr>
            <a:spLocks noChangeShapeType="1"/>
          </p:cNvSpPr>
          <p:nvPr/>
        </p:nvSpPr>
        <p:spPr bwMode="auto">
          <a:xfrm>
            <a:off x="5867400" y="1295400"/>
            <a:ext cx="0" cy="4495800"/>
          </a:xfrm>
          <a:prstGeom prst="line">
            <a:avLst/>
          </a:prstGeom>
          <a:noFill/>
          <a:ln w="476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8489" name="Line 9"/>
          <p:cNvSpPr>
            <a:spLocks noChangeShapeType="1"/>
          </p:cNvSpPr>
          <p:nvPr/>
        </p:nvSpPr>
        <p:spPr bwMode="auto">
          <a:xfrm>
            <a:off x="838200" y="2057400"/>
            <a:ext cx="5410200" cy="0"/>
          </a:xfrm>
          <a:prstGeom prst="line">
            <a:avLst/>
          </a:prstGeom>
          <a:noFill/>
          <a:ln w="476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8490" name="Line 10"/>
          <p:cNvSpPr>
            <a:spLocks noChangeShapeType="1"/>
          </p:cNvSpPr>
          <p:nvPr/>
        </p:nvSpPr>
        <p:spPr bwMode="auto">
          <a:xfrm>
            <a:off x="609600" y="2895600"/>
            <a:ext cx="5791200" cy="0"/>
          </a:xfrm>
          <a:prstGeom prst="line">
            <a:avLst/>
          </a:prstGeom>
          <a:noFill/>
          <a:ln w="476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8491" name="Line 11"/>
          <p:cNvSpPr>
            <a:spLocks noChangeShapeType="1"/>
          </p:cNvSpPr>
          <p:nvPr/>
        </p:nvSpPr>
        <p:spPr bwMode="auto">
          <a:xfrm>
            <a:off x="609600" y="3810000"/>
            <a:ext cx="5867400" cy="0"/>
          </a:xfrm>
          <a:prstGeom prst="line">
            <a:avLst/>
          </a:prstGeom>
          <a:noFill/>
          <a:ln w="476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8492" name="Line 12"/>
          <p:cNvSpPr>
            <a:spLocks noChangeShapeType="1"/>
          </p:cNvSpPr>
          <p:nvPr/>
        </p:nvSpPr>
        <p:spPr bwMode="auto">
          <a:xfrm>
            <a:off x="762000" y="4572000"/>
            <a:ext cx="5638800" cy="0"/>
          </a:xfrm>
          <a:prstGeom prst="line">
            <a:avLst/>
          </a:prstGeom>
          <a:noFill/>
          <a:ln w="476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8493" name="Line 13"/>
          <p:cNvSpPr>
            <a:spLocks noChangeShapeType="1"/>
          </p:cNvSpPr>
          <p:nvPr/>
        </p:nvSpPr>
        <p:spPr bwMode="auto">
          <a:xfrm>
            <a:off x="1143000" y="5410200"/>
            <a:ext cx="5105400" cy="0"/>
          </a:xfrm>
          <a:prstGeom prst="line">
            <a:avLst/>
          </a:prstGeom>
          <a:noFill/>
          <a:ln w="476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8494" name="Line 14"/>
          <p:cNvSpPr>
            <a:spLocks noChangeShapeType="1"/>
          </p:cNvSpPr>
          <p:nvPr/>
        </p:nvSpPr>
        <p:spPr bwMode="auto">
          <a:xfrm flipH="1">
            <a:off x="5410200" y="1905000"/>
            <a:ext cx="1676400" cy="685800"/>
          </a:xfrm>
          <a:prstGeom prst="line">
            <a:avLst/>
          </a:prstGeom>
          <a:noFill/>
          <a:ln w="603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8495" name="Text Box 15"/>
          <p:cNvSpPr txBox="1">
            <a:spLocks noChangeArrowheads="1"/>
          </p:cNvSpPr>
          <p:nvPr/>
        </p:nvSpPr>
        <p:spPr bwMode="auto">
          <a:xfrm>
            <a:off x="7086600" y="1371600"/>
            <a:ext cx="1905000" cy="688975"/>
          </a:xfrm>
          <a:prstGeom prst="rect">
            <a:avLst/>
          </a:prstGeom>
          <a:noFill/>
          <a:ln w="476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ru-RU" sz="3600"/>
              <a:t>h ~dpdq</a:t>
            </a:r>
            <a:endParaRPr lang="ru-RU" altLang="ru-RU" sz="3600"/>
          </a:p>
        </p:txBody>
      </p:sp>
      <p:graphicFrame>
        <p:nvGraphicFramePr>
          <p:cNvPr id="148496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08089362"/>
              </p:ext>
            </p:extLst>
          </p:nvPr>
        </p:nvGraphicFramePr>
        <p:xfrm>
          <a:off x="6667500" y="3048000"/>
          <a:ext cx="2111375" cy="1095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6" name="Equation" r:id="rId4" imgW="1104840" imgH="571320" progId="Equation.DSMT4">
                  <p:embed/>
                </p:oleObj>
              </mc:Choice>
              <mc:Fallback>
                <p:oleObj name="Equation" r:id="rId4" imgW="1104840" imgH="571320" progId="Equation.DSMT4">
                  <p:embed/>
                  <p:pic>
                    <p:nvPicPr>
                      <p:cNvPr id="148496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67500" y="3048000"/>
                        <a:ext cx="2111375" cy="1095375"/>
                      </a:xfrm>
                      <a:prstGeom prst="rect">
                        <a:avLst/>
                      </a:prstGeom>
                      <a:noFill/>
                      <a:ln w="476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8497" name="Text Box 17"/>
          <p:cNvSpPr txBox="1">
            <a:spLocks noChangeArrowheads="1"/>
          </p:cNvSpPr>
          <p:nvPr/>
        </p:nvSpPr>
        <p:spPr bwMode="auto">
          <a:xfrm>
            <a:off x="956319" y="120654"/>
            <a:ext cx="574648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Квазиклассическое приближение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65760" y="6346795"/>
            <a:ext cx="66766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 микросостояния внутри клетки – одинаковы!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7D0A34C6-992D-4CC2-894C-8334930C843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45402163"/>
              </p:ext>
            </p:extLst>
          </p:nvPr>
        </p:nvGraphicFramePr>
        <p:xfrm>
          <a:off x="6485881" y="5486400"/>
          <a:ext cx="23368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7" name="Equation" r:id="rId6" imgW="2336760" imgH="406080" progId="Equation.DSMT4">
                  <p:embed/>
                </p:oleObj>
              </mc:Choice>
              <mc:Fallback>
                <p:oleObj name="Equation" r:id="rId6" imgW="2336760" imgH="4060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485881" y="5486400"/>
                        <a:ext cx="2336800" cy="406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9DDADE77-CDE7-468E-ACEF-A64E18731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7549A-AFB8-42B1-9B9B-3AFC7CD53F1C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37522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156702B-0B58-47D3-9CA0-CBF39F8B52D2}"/>
              </a:ext>
            </a:extLst>
          </p:cNvPr>
          <p:cNvSpPr txBox="1"/>
          <p:nvPr/>
        </p:nvSpPr>
        <p:spPr>
          <a:xfrm>
            <a:off x="1245650" y="1636537"/>
            <a:ext cx="6590522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ВЕРОЯТНОСТЬ 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ω 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p,q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ПОПАСТЬ 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ОПРЕДЕЛЕННОЕ МИКРОСОСТОЯНИЕ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BF7D388C-D872-4A9D-ACC0-7B4B3DE96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7549A-AFB8-42B1-9B9B-3AFC7CD53F1C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76568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Text Box 2"/>
          <p:cNvSpPr txBox="1">
            <a:spLocks noChangeArrowheads="1"/>
          </p:cNvSpPr>
          <p:nvPr/>
        </p:nvSpPr>
        <p:spPr bwMode="auto">
          <a:xfrm>
            <a:off x="1134547" y="423797"/>
            <a:ext cx="206902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Расчет </a:t>
            </a:r>
            <a:r>
              <a:rPr lang="el-GR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l-GR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ω</a:t>
            </a:r>
            <a:endParaRPr lang="ru-RU" alt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0531" name="Rectangle 3"/>
          <p:cNvSpPr>
            <a:spLocks noChangeArrowheads="1"/>
          </p:cNvSpPr>
          <p:nvPr/>
        </p:nvSpPr>
        <p:spPr bwMode="auto">
          <a:xfrm>
            <a:off x="539750" y="1773238"/>
            <a:ext cx="936625" cy="863600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0532" name="Oval 4"/>
          <p:cNvSpPr>
            <a:spLocks noChangeArrowheads="1"/>
          </p:cNvSpPr>
          <p:nvPr/>
        </p:nvSpPr>
        <p:spPr bwMode="auto">
          <a:xfrm>
            <a:off x="900113" y="2133600"/>
            <a:ext cx="144462" cy="144463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50533" name="Rectangle 5"/>
          <p:cNvSpPr>
            <a:spLocks noChangeArrowheads="1"/>
          </p:cNvSpPr>
          <p:nvPr/>
        </p:nvSpPr>
        <p:spPr bwMode="auto">
          <a:xfrm>
            <a:off x="1906588" y="1773238"/>
            <a:ext cx="936625" cy="863600"/>
          </a:xfrm>
          <a:prstGeom prst="rect">
            <a:avLst/>
          </a:prstGeom>
          <a:solidFill>
            <a:schemeClr val="accent1">
              <a:alpha val="46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0534" name="Rectangle 6"/>
          <p:cNvSpPr>
            <a:spLocks noChangeArrowheads="1"/>
          </p:cNvSpPr>
          <p:nvPr/>
        </p:nvSpPr>
        <p:spPr bwMode="auto">
          <a:xfrm>
            <a:off x="3275013" y="1773238"/>
            <a:ext cx="936625" cy="863600"/>
          </a:xfrm>
          <a:prstGeom prst="rect">
            <a:avLst/>
          </a:prstGeom>
          <a:solidFill>
            <a:schemeClr val="accent1">
              <a:alpha val="46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0535" name="Rectangle 7"/>
          <p:cNvSpPr>
            <a:spLocks noChangeArrowheads="1"/>
          </p:cNvSpPr>
          <p:nvPr/>
        </p:nvSpPr>
        <p:spPr bwMode="auto">
          <a:xfrm>
            <a:off x="4716463" y="1773238"/>
            <a:ext cx="936625" cy="863600"/>
          </a:xfrm>
          <a:prstGeom prst="rect">
            <a:avLst/>
          </a:prstGeom>
          <a:solidFill>
            <a:schemeClr val="accent1">
              <a:alpha val="54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0536" name="Rectangle 8"/>
          <p:cNvSpPr>
            <a:spLocks noChangeArrowheads="1"/>
          </p:cNvSpPr>
          <p:nvPr/>
        </p:nvSpPr>
        <p:spPr bwMode="auto">
          <a:xfrm>
            <a:off x="6083300" y="1773238"/>
            <a:ext cx="936625" cy="863600"/>
          </a:xfrm>
          <a:prstGeom prst="rect">
            <a:avLst/>
          </a:prstGeom>
          <a:solidFill>
            <a:schemeClr val="accent1">
              <a:alpha val="53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0537" name="Rectangle 9"/>
          <p:cNvSpPr>
            <a:spLocks noChangeArrowheads="1"/>
          </p:cNvSpPr>
          <p:nvPr/>
        </p:nvSpPr>
        <p:spPr bwMode="auto">
          <a:xfrm>
            <a:off x="7451725" y="1773238"/>
            <a:ext cx="936625" cy="863600"/>
          </a:xfrm>
          <a:prstGeom prst="rect">
            <a:avLst/>
          </a:prstGeom>
          <a:solidFill>
            <a:schemeClr val="accent1">
              <a:alpha val="46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0538" name="Oval 10"/>
          <p:cNvSpPr>
            <a:spLocks noChangeArrowheads="1"/>
          </p:cNvSpPr>
          <p:nvPr/>
        </p:nvSpPr>
        <p:spPr bwMode="auto">
          <a:xfrm>
            <a:off x="2051050" y="1989138"/>
            <a:ext cx="144463" cy="144462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ru-RU" altLang="ru-RU" sz="3600"/>
          </a:p>
        </p:txBody>
      </p:sp>
      <p:sp>
        <p:nvSpPr>
          <p:cNvPr id="150539" name="Oval 11"/>
          <p:cNvSpPr>
            <a:spLocks noChangeArrowheads="1"/>
          </p:cNvSpPr>
          <p:nvPr/>
        </p:nvSpPr>
        <p:spPr bwMode="auto">
          <a:xfrm>
            <a:off x="2411413" y="2276475"/>
            <a:ext cx="144462" cy="144463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50540" name="Oval 12"/>
          <p:cNvSpPr>
            <a:spLocks noChangeArrowheads="1"/>
          </p:cNvSpPr>
          <p:nvPr/>
        </p:nvSpPr>
        <p:spPr bwMode="auto">
          <a:xfrm>
            <a:off x="3348038" y="1916113"/>
            <a:ext cx="144462" cy="144462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ru-RU" altLang="ru-RU" sz="3600"/>
          </a:p>
        </p:txBody>
      </p:sp>
      <p:sp>
        <p:nvSpPr>
          <p:cNvPr id="150541" name="Oval 13"/>
          <p:cNvSpPr>
            <a:spLocks noChangeArrowheads="1"/>
          </p:cNvSpPr>
          <p:nvPr/>
        </p:nvSpPr>
        <p:spPr bwMode="auto">
          <a:xfrm>
            <a:off x="3635375" y="2133600"/>
            <a:ext cx="144463" cy="144463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50542" name="Oval 14"/>
          <p:cNvSpPr>
            <a:spLocks noChangeArrowheads="1"/>
          </p:cNvSpPr>
          <p:nvPr/>
        </p:nvSpPr>
        <p:spPr bwMode="auto">
          <a:xfrm>
            <a:off x="3924300" y="2420938"/>
            <a:ext cx="144463" cy="144462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50543" name="Oval 15"/>
          <p:cNvSpPr>
            <a:spLocks noChangeArrowheads="1"/>
          </p:cNvSpPr>
          <p:nvPr/>
        </p:nvSpPr>
        <p:spPr bwMode="auto">
          <a:xfrm>
            <a:off x="4787900" y="1916113"/>
            <a:ext cx="144463" cy="144462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50544" name="Oval 16"/>
          <p:cNvSpPr>
            <a:spLocks noChangeArrowheads="1"/>
          </p:cNvSpPr>
          <p:nvPr/>
        </p:nvSpPr>
        <p:spPr bwMode="auto">
          <a:xfrm>
            <a:off x="5364163" y="1916113"/>
            <a:ext cx="144462" cy="144462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50545" name="Oval 17"/>
          <p:cNvSpPr>
            <a:spLocks noChangeArrowheads="1"/>
          </p:cNvSpPr>
          <p:nvPr/>
        </p:nvSpPr>
        <p:spPr bwMode="auto">
          <a:xfrm>
            <a:off x="4787900" y="2420938"/>
            <a:ext cx="144463" cy="144462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50546" name="Oval 18"/>
          <p:cNvSpPr>
            <a:spLocks noChangeArrowheads="1"/>
          </p:cNvSpPr>
          <p:nvPr/>
        </p:nvSpPr>
        <p:spPr bwMode="auto">
          <a:xfrm>
            <a:off x="5364163" y="2420938"/>
            <a:ext cx="144462" cy="144462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50547" name="Oval 19"/>
          <p:cNvSpPr>
            <a:spLocks noChangeArrowheads="1"/>
          </p:cNvSpPr>
          <p:nvPr/>
        </p:nvSpPr>
        <p:spPr bwMode="auto">
          <a:xfrm>
            <a:off x="6156325" y="1844675"/>
            <a:ext cx="144463" cy="144463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50548" name="Oval 20"/>
          <p:cNvSpPr>
            <a:spLocks noChangeArrowheads="1"/>
          </p:cNvSpPr>
          <p:nvPr/>
        </p:nvSpPr>
        <p:spPr bwMode="auto">
          <a:xfrm>
            <a:off x="6804025" y="2420938"/>
            <a:ext cx="144463" cy="144462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50549" name="Oval 21"/>
          <p:cNvSpPr>
            <a:spLocks noChangeArrowheads="1"/>
          </p:cNvSpPr>
          <p:nvPr/>
        </p:nvSpPr>
        <p:spPr bwMode="auto">
          <a:xfrm>
            <a:off x="6443663" y="2133600"/>
            <a:ext cx="144462" cy="144463"/>
          </a:xfrm>
          <a:prstGeom prst="ellipse">
            <a:avLst/>
          </a:prstGeom>
          <a:solidFill>
            <a:schemeClr val="tx2">
              <a:alpha val="58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0550" name="Oval 22"/>
          <p:cNvSpPr>
            <a:spLocks noChangeArrowheads="1"/>
          </p:cNvSpPr>
          <p:nvPr/>
        </p:nvSpPr>
        <p:spPr bwMode="auto">
          <a:xfrm>
            <a:off x="6732588" y="1844675"/>
            <a:ext cx="144462" cy="144463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50551" name="Oval 23"/>
          <p:cNvSpPr>
            <a:spLocks noChangeArrowheads="1"/>
          </p:cNvSpPr>
          <p:nvPr/>
        </p:nvSpPr>
        <p:spPr bwMode="auto">
          <a:xfrm>
            <a:off x="6156325" y="2420938"/>
            <a:ext cx="144463" cy="144462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50552" name="Oval 24"/>
          <p:cNvSpPr>
            <a:spLocks noChangeArrowheads="1"/>
          </p:cNvSpPr>
          <p:nvPr/>
        </p:nvSpPr>
        <p:spPr bwMode="auto">
          <a:xfrm>
            <a:off x="8027988" y="1844675"/>
            <a:ext cx="144462" cy="144463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50553" name="Oval 25"/>
          <p:cNvSpPr>
            <a:spLocks noChangeArrowheads="1"/>
          </p:cNvSpPr>
          <p:nvPr/>
        </p:nvSpPr>
        <p:spPr bwMode="auto">
          <a:xfrm>
            <a:off x="7596188" y="1844675"/>
            <a:ext cx="144462" cy="144463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ru-RU" altLang="ru-RU" sz="3600"/>
          </a:p>
        </p:txBody>
      </p:sp>
      <p:sp>
        <p:nvSpPr>
          <p:cNvPr id="150554" name="Oval 26"/>
          <p:cNvSpPr>
            <a:spLocks noChangeArrowheads="1"/>
          </p:cNvSpPr>
          <p:nvPr/>
        </p:nvSpPr>
        <p:spPr bwMode="auto">
          <a:xfrm>
            <a:off x="8027988" y="2420938"/>
            <a:ext cx="144462" cy="144462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ru-RU" altLang="ru-RU" sz="3600"/>
          </a:p>
        </p:txBody>
      </p:sp>
      <p:sp>
        <p:nvSpPr>
          <p:cNvPr id="150555" name="Oval 27"/>
          <p:cNvSpPr>
            <a:spLocks noChangeArrowheads="1"/>
          </p:cNvSpPr>
          <p:nvPr/>
        </p:nvSpPr>
        <p:spPr bwMode="auto">
          <a:xfrm>
            <a:off x="7596188" y="2420938"/>
            <a:ext cx="144462" cy="144462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50556" name="Oval 28"/>
          <p:cNvSpPr>
            <a:spLocks noChangeArrowheads="1"/>
          </p:cNvSpPr>
          <p:nvPr/>
        </p:nvSpPr>
        <p:spPr bwMode="auto">
          <a:xfrm>
            <a:off x="8027988" y="2133600"/>
            <a:ext cx="144462" cy="144463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50557" name="Oval 29"/>
          <p:cNvSpPr>
            <a:spLocks noChangeArrowheads="1"/>
          </p:cNvSpPr>
          <p:nvPr/>
        </p:nvSpPr>
        <p:spPr bwMode="auto">
          <a:xfrm>
            <a:off x="7596188" y="2133600"/>
            <a:ext cx="144462" cy="144463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50558" name="Text Box 30"/>
          <p:cNvSpPr txBox="1">
            <a:spLocks noChangeArrowheads="1"/>
          </p:cNvSpPr>
          <p:nvPr/>
        </p:nvSpPr>
        <p:spPr bwMode="auto">
          <a:xfrm>
            <a:off x="663575" y="2800350"/>
            <a:ext cx="608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b="1"/>
              <a:t>1/6</a:t>
            </a:r>
          </a:p>
        </p:txBody>
      </p:sp>
      <p:sp>
        <p:nvSpPr>
          <p:cNvPr id="150559" name="Text Box 31"/>
          <p:cNvSpPr txBox="1">
            <a:spLocks noChangeArrowheads="1"/>
          </p:cNvSpPr>
          <p:nvPr/>
        </p:nvSpPr>
        <p:spPr bwMode="auto">
          <a:xfrm>
            <a:off x="2051050" y="2827338"/>
            <a:ext cx="608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b="1"/>
              <a:t>1/6</a:t>
            </a:r>
          </a:p>
        </p:txBody>
      </p:sp>
      <p:sp>
        <p:nvSpPr>
          <p:cNvPr id="150560" name="Text Box 32"/>
          <p:cNvSpPr txBox="1">
            <a:spLocks noChangeArrowheads="1"/>
          </p:cNvSpPr>
          <p:nvPr/>
        </p:nvSpPr>
        <p:spPr bwMode="auto">
          <a:xfrm>
            <a:off x="3492500" y="2827338"/>
            <a:ext cx="608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b="1"/>
              <a:t>1/6</a:t>
            </a:r>
          </a:p>
        </p:txBody>
      </p:sp>
      <p:sp>
        <p:nvSpPr>
          <p:cNvPr id="150561" name="Text Box 33"/>
          <p:cNvSpPr txBox="1">
            <a:spLocks noChangeArrowheads="1"/>
          </p:cNvSpPr>
          <p:nvPr/>
        </p:nvSpPr>
        <p:spPr bwMode="auto">
          <a:xfrm>
            <a:off x="4859338" y="2852738"/>
            <a:ext cx="6080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b="1"/>
              <a:t>1/6</a:t>
            </a:r>
          </a:p>
        </p:txBody>
      </p:sp>
      <p:sp>
        <p:nvSpPr>
          <p:cNvPr id="150562" name="Text Box 34"/>
          <p:cNvSpPr txBox="1">
            <a:spLocks noChangeArrowheads="1"/>
          </p:cNvSpPr>
          <p:nvPr/>
        </p:nvSpPr>
        <p:spPr bwMode="auto">
          <a:xfrm>
            <a:off x="6300788" y="2852738"/>
            <a:ext cx="6080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b="1"/>
              <a:t>1/6</a:t>
            </a:r>
          </a:p>
        </p:txBody>
      </p:sp>
      <p:sp>
        <p:nvSpPr>
          <p:cNvPr id="150563" name="Text Box 35"/>
          <p:cNvSpPr txBox="1">
            <a:spLocks noChangeArrowheads="1"/>
          </p:cNvSpPr>
          <p:nvPr/>
        </p:nvSpPr>
        <p:spPr bwMode="auto">
          <a:xfrm>
            <a:off x="7524750" y="2852738"/>
            <a:ext cx="608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b="1"/>
              <a:t>1/6</a:t>
            </a:r>
          </a:p>
        </p:txBody>
      </p:sp>
      <p:sp>
        <p:nvSpPr>
          <p:cNvPr id="150564" name="Line 36"/>
          <p:cNvSpPr>
            <a:spLocks noChangeShapeType="1"/>
          </p:cNvSpPr>
          <p:nvPr/>
        </p:nvSpPr>
        <p:spPr bwMode="auto">
          <a:xfrm>
            <a:off x="611188" y="5157788"/>
            <a:ext cx="7705725" cy="0"/>
          </a:xfrm>
          <a:prstGeom prst="line">
            <a:avLst/>
          </a:prstGeom>
          <a:noFill/>
          <a:ln w="476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50565" name="Text Box 37"/>
          <p:cNvSpPr txBox="1">
            <a:spLocks noChangeArrowheads="1"/>
          </p:cNvSpPr>
          <p:nvPr/>
        </p:nvSpPr>
        <p:spPr bwMode="auto">
          <a:xfrm>
            <a:off x="468313" y="5276850"/>
            <a:ext cx="30168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b="1" dirty="0"/>
              <a:t>0</a:t>
            </a:r>
            <a:endParaRPr lang="ru-RU" altLang="ru-RU" b="1" dirty="0"/>
          </a:p>
        </p:txBody>
      </p:sp>
      <p:sp>
        <p:nvSpPr>
          <p:cNvPr id="150566" name="Text Box 38"/>
          <p:cNvSpPr txBox="1">
            <a:spLocks noChangeArrowheads="1"/>
          </p:cNvSpPr>
          <p:nvPr/>
        </p:nvSpPr>
        <p:spPr bwMode="auto">
          <a:xfrm>
            <a:off x="8101013" y="5300663"/>
            <a:ext cx="3540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b="1"/>
              <a:t>6</a:t>
            </a:r>
          </a:p>
        </p:txBody>
      </p:sp>
      <p:sp>
        <p:nvSpPr>
          <p:cNvPr id="150567" name="Line 39"/>
          <p:cNvSpPr>
            <a:spLocks noChangeShapeType="1"/>
          </p:cNvSpPr>
          <p:nvPr/>
        </p:nvSpPr>
        <p:spPr bwMode="auto">
          <a:xfrm>
            <a:off x="2341559" y="5157787"/>
            <a:ext cx="1438280" cy="1"/>
          </a:xfrm>
          <a:prstGeom prst="line">
            <a:avLst/>
          </a:prstGeom>
          <a:noFill/>
          <a:ln w="603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50568" name="Line 40"/>
          <p:cNvSpPr>
            <a:spLocks noChangeShapeType="1"/>
          </p:cNvSpPr>
          <p:nvPr/>
        </p:nvSpPr>
        <p:spPr bwMode="auto">
          <a:xfrm>
            <a:off x="2279189" y="5013325"/>
            <a:ext cx="0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50569" name="Line 41"/>
          <p:cNvSpPr>
            <a:spLocks noChangeShapeType="1"/>
          </p:cNvSpPr>
          <p:nvPr/>
        </p:nvSpPr>
        <p:spPr bwMode="auto">
          <a:xfrm flipV="1">
            <a:off x="3779838" y="5013325"/>
            <a:ext cx="0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aphicFrame>
        <p:nvGraphicFramePr>
          <p:cNvPr id="150572" name="Object 44"/>
          <p:cNvGraphicFramePr>
            <a:graphicFrameLocks noChangeAspect="1"/>
          </p:cNvGraphicFramePr>
          <p:nvPr/>
        </p:nvGraphicFramePr>
        <p:xfrm>
          <a:off x="749427" y="3930999"/>
          <a:ext cx="4045114" cy="9051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1" name="Equation" r:id="rId4" imgW="3009600" imgH="672840" progId="Equation.DSMT4">
                  <p:embed/>
                </p:oleObj>
              </mc:Choice>
              <mc:Fallback>
                <p:oleObj name="Equation" r:id="rId4" imgW="3009600" imgH="672840" progId="Equation.DSMT4">
                  <p:embed/>
                  <p:pic>
                    <p:nvPicPr>
                      <p:cNvPr id="150572" name="Object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9427" y="3930999"/>
                        <a:ext cx="4045114" cy="90516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0573" name="Line 45"/>
          <p:cNvSpPr>
            <a:spLocks noChangeShapeType="1"/>
          </p:cNvSpPr>
          <p:nvPr/>
        </p:nvSpPr>
        <p:spPr bwMode="auto">
          <a:xfrm>
            <a:off x="3203575" y="4797425"/>
            <a:ext cx="21590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aphicFrame>
        <p:nvGraphicFramePr>
          <p:cNvPr id="150574" name="Object 46"/>
          <p:cNvGraphicFramePr>
            <a:graphicFrameLocks noChangeAspect="1"/>
          </p:cNvGraphicFramePr>
          <p:nvPr/>
        </p:nvGraphicFramePr>
        <p:xfrm>
          <a:off x="4750594" y="274785"/>
          <a:ext cx="3530600" cy="1176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2" name="Equation" r:id="rId6" imgW="1866600" imgH="622080" progId="Equation.DSMT4">
                  <p:embed/>
                </p:oleObj>
              </mc:Choice>
              <mc:Fallback>
                <p:oleObj name="Equation" r:id="rId6" imgW="1866600" imgH="622080" progId="Equation.DSMT4">
                  <p:embed/>
                  <p:pic>
                    <p:nvPicPr>
                      <p:cNvPr id="150574" name="Object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50594" y="274785"/>
                        <a:ext cx="3530600" cy="1176337"/>
                      </a:xfrm>
                      <a:prstGeom prst="rect">
                        <a:avLst/>
                      </a:prstGeom>
                      <a:noFill/>
                      <a:ln w="349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0575" name="Object 47"/>
          <p:cNvGraphicFramePr>
            <a:graphicFrameLocks noChangeAspect="1"/>
          </p:cNvGraphicFramePr>
          <p:nvPr/>
        </p:nvGraphicFramePr>
        <p:xfrm>
          <a:off x="4557446" y="5403016"/>
          <a:ext cx="4419600" cy="1273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3" name="Equation" r:id="rId8" imgW="2336760" imgH="672840" progId="Equation.DSMT4">
                  <p:embed/>
                </p:oleObj>
              </mc:Choice>
              <mc:Fallback>
                <p:oleObj name="Equation" r:id="rId8" imgW="2336760" imgH="672840" progId="Equation.DSMT4">
                  <p:embed/>
                  <p:pic>
                    <p:nvPicPr>
                      <p:cNvPr id="150575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57446" y="5403016"/>
                        <a:ext cx="4419600" cy="1273175"/>
                      </a:xfrm>
                      <a:prstGeom prst="rect">
                        <a:avLst/>
                      </a:prstGeom>
                      <a:noFill/>
                      <a:ln w="349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B0B6E4C9-D82E-4EA0-9D5B-CF6D775545A5}"/>
              </a:ext>
            </a:extLst>
          </p:cNvPr>
          <p:cNvSpPr txBox="1"/>
          <p:nvPr/>
        </p:nvSpPr>
        <p:spPr>
          <a:xfrm>
            <a:off x="2073214" y="5223299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</a:t>
            </a:r>
            <a:endParaRPr lang="ru-RU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D2D0116F-0467-4DF2-8076-5CE31BE22CD4}"/>
              </a:ext>
            </a:extLst>
          </p:cNvPr>
          <p:cNvSpPr txBox="1"/>
          <p:nvPr/>
        </p:nvSpPr>
        <p:spPr>
          <a:xfrm>
            <a:off x="3717582" y="525204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BCFC6C-70E1-4F2D-9839-E227ECAAA922}"/>
              </a:ext>
            </a:extLst>
          </p:cNvPr>
          <p:cNvSpPr txBox="1"/>
          <p:nvPr/>
        </p:nvSpPr>
        <p:spPr>
          <a:xfrm>
            <a:off x="5981350" y="4278385"/>
            <a:ext cx="21435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(Наш случай) !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8D7BA386-5BFE-441E-B1E8-66176D910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7549A-AFB8-42B1-9B9B-3AFC7CD53F1C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7290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05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05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0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0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Freeform 2"/>
          <p:cNvSpPr>
            <a:spLocks/>
          </p:cNvSpPr>
          <p:nvPr/>
        </p:nvSpPr>
        <p:spPr bwMode="auto">
          <a:xfrm>
            <a:off x="1547813" y="1700213"/>
            <a:ext cx="6840537" cy="4860925"/>
          </a:xfrm>
          <a:custGeom>
            <a:avLst/>
            <a:gdLst>
              <a:gd name="T0" fmla="*/ 150 w 4309"/>
              <a:gd name="T1" fmla="*/ 1798 h 3062"/>
              <a:gd name="T2" fmla="*/ 143 w 4309"/>
              <a:gd name="T3" fmla="*/ 1784 h 3062"/>
              <a:gd name="T4" fmla="*/ 52 w 4309"/>
              <a:gd name="T5" fmla="*/ 1512 h 3062"/>
              <a:gd name="T6" fmla="*/ 7 w 4309"/>
              <a:gd name="T7" fmla="*/ 1103 h 3062"/>
              <a:gd name="T8" fmla="*/ 7 w 4309"/>
              <a:gd name="T9" fmla="*/ 876 h 3062"/>
              <a:gd name="T10" fmla="*/ 52 w 4309"/>
              <a:gd name="T11" fmla="*/ 695 h 3062"/>
              <a:gd name="T12" fmla="*/ 143 w 4309"/>
              <a:gd name="T13" fmla="*/ 604 h 3062"/>
              <a:gd name="T14" fmla="*/ 234 w 4309"/>
              <a:gd name="T15" fmla="*/ 468 h 3062"/>
              <a:gd name="T16" fmla="*/ 370 w 4309"/>
              <a:gd name="T17" fmla="*/ 332 h 3062"/>
              <a:gd name="T18" fmla="*/ 461 w 4309"/>
              <a:gd name="T19" fmla="*/ 332 h 3062"/>
              <a:gd name="T20" fmla="*/ 778 w 4309"/>
              <a:gd name="T21" fmla="*/ 196 h 3062"/>
              <a:gd name="T22" fmla="*/ 1096 w 4309"/>
              <a:gd name="T23" fmla="*/ 60 h 3062"/>
              <a:gd name="T24" fmla="*/ 1186 w 4309"/>
              <a:gd name="T25" fmla="*/ 15 h 3062"/>
              <a:gd name="T26" fmla="*/ 1594 w 4309"/>
              <a:gd name="T27" fmla="*/ 15 h 3062"/>
              <a:gd name="T28" fmla="*/ 2184 w 4309"/>
              <a:gd name="T29" fmla="*/ 105 h 3062"/>
              <a:gd name="T30" fmla="*/ 3046 w 4309"/>
              <a:gd name="T31" fmla="*/ 287 h 3062"/>
              <a:gd name="T32" fmla="*/ 3500 w 4309"/>
              <a:gd name="T33" fmla="*/ 423 h 3062"/>
              <a:gd name="T34" fmla="*/ 3999 w 4309"/>
              <a:gd name="T35" fmla="*/ 740 h 3062"/>
              <a:gd name="T36" fmla="*/ 4089 w 4309"/>
              <a:gd name="T37" fmla="*/ 876 h 3062"/>
              <a:gd name="T38" fmla="*/ 4225 w 4309"/>
              <a:gd name="T39" fmla="*/ 1194 h 3062"/>
              <a:gd name="T40" fmla="*/ 4271 w 4309"/>
              <a:gd name="T41" fmla="*/ 2101 h 3062"/>
              <a:gd name="T42" fmla="*/ 3999 w 4309"/>
              <a:gd name="T43" fmla="*/ 2736 h 3062"/>
              <a:gd name="T44" fmla="*/ 3454 w 4309"/>
              <a:gd name="T45" fmla="*/ 3008 h 3062"/>
              <a:gd name="T46" fmla="*/ 1912 w 4309"/>
              <a:gd name="T47" fmla="*/ 3054 h 3062"/>
              <a:gd name="T48" fmla="*/ 1096 w 4309"/>
              <a:gd name="T49" fmla="*/ 2963 h 3062"/>
              <a:gd name="T50" fmla="*/ 687 w 4309"/>
              <a:gd name="T51" fmla="*/ 2918 h 3062"/>
              <a:gd name="T52" fmla="*/ 370 w 4309"/>
              <a:gd name="T53" fmla="*/ 2827 h 3062"/>
              <a:gd name="T54" fmla="*/ 188 w 4309"/>
              <a:gd name="T55" fmla="*/ 2509 h 3062"/>
              <a:gd name="T56" fmla="*/ 157 w 4309"/>
              <a:gd name="T57" fmla="*/ 2261 h 3062"/>
              <a:gd name="T58" fmla="*/ 143 w 4309"/>
              <a:gd name="T59" fmla="*/ 1965 h 3062"/>
              <a:gd name="T60" fmla="*/ 150 w 4309"/>
              <a:gd name="T61" fmla="*/ 1789 h 30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4309" h="3062">
                <a:moveTo>
                  <a:pt x="150" y="1798"/>
                </a:moveTo>
                <a:cubicBezTo>
                  <a:pt x="149" y="1794"/>
                  <a:pt x="159" y="1832"/>
                  <a:pt x="143" y="1784"/>
                </a:cubicBezTo>
                <a:cubicBezTo>
                  <a:pt x="127" y="1736"/>
                  <a:pt x="75" y="1625"/>
                  <a:pt x="52" y="1512"/>
                </a:cubicBezTo>
                <a:cubicBezTo>
                  <a:pt x="29" y="1399"/>
                  <a:pt x="14" y="1209"/>
                  <a:pt x="7" y="1103"/>
                </a:cubicBezTo>
                <a:cubicBezTo>
                  <a:pt x="0" y="997"/>
                  <a:pt x="0" y="944"/>
                  <a:pt x="7" y="876"/>
                </a:cubicBezTo>
                <a:cubicBezTo>
                  <a:pt x="14" y="808"/>
                  <a:pt x="29" y="740"/>
                  <a:pt x="52" y="695"/>
                </a:cubicBezTo>
                <a:cubicBezTo>
                  <a:pt x="75" y="650"/>
                  <a:pt x="113" y="642"/>
                  <a:pt x="143" y="604"/>
                </a:cubicBezTo>
                <a:cubicBezTo>
                  <a:pt x="173" y="566"/>
                  <a:pt x="196" y="513"/>
                  <a:pt x="234" y="468"/>
                </a:cubicBezTo>
                <a:cubicBezTo>
                  <a:pt x="272" y="423"/>
                  <a:pt x="332" y="355"/>
                  <a:pt x="370" y="332"/>
                </a:cubicBezTo>
                <a:cubicBezTo>
                  <a:pt x="408" y="309"/>
                  <a:pt x="393" y="355"/>
                  <a:pt x="461" y="332"/>
                </a:cubicBezTo>
                <a:cubicBezTo>
                  <a:pt x="529" y="309"/>
                  <a:pt x="672" y="241"/>
                  <a:pt x="778" y="196"/>
                </a:cubicBezTo>
                <a:cubicBezTo>
                  <a:pt x="884" y="151"/>
                  <a:pt x="1028" y="90"/>
                  <a:pt x="1096" y="60"/>
                </a:cubicBezTo>
                <a:cubicBezTo>
                  <a:pt x="1164" y="30"/>
                  <a:pt x="1103" y="22"/>
                  <a:pt x="1186" y="15"/>
                </a:cubicBezTo>
                <a:cubicBezTo>
                  <a:pt x="1269" y="8"/>
                  <a:pt x="1428" y="0"/>
                  <a:pt x="1594" y="15"/>
                </a:cubicBezTo>
                <a:cubicBezTo>
                  <a:pt x="1760" y="30"/>
                  <a:pt x="1942" y="60"/>
                  <a:pt x="2184" y="105"/>
                </a:cubicBezTo>
                <a:cubicBezTo>
                  <a:pt x="2426" y="150"/>
                  <a:pt x="2827" y="234"/>
                  <a:pt x="3046" y="287"/>
                </a:cubicBezTo>
                <a:cubicBezTo>
                  <a:pt x="3265" y="340"/>
                  <a:pt x="3341" y="347"/>
                  <a:pt x="3500" y="423"/>
                </a:cubicBezTo>
                <a:cubicBezTo>
                  <a:pt x="3659" y="499"/>
                  <a:pt x="3901" y="665"/>
                  <a:pt x="3999" y="740"/>
                </a:cubicBezTo>
                <a:cubicBezTo>
                  <a:pt x="4097" y="815"/>
                  <a:pt x="4051" y="800"/>
                  <a:pt x="4089" y="876"/>
                </a:cubicBezTo>
                <a:cubicBezTo>
                  <a:pt x="4127" y="952"/>
                  <a:pt x="4195" y="990"/>
                  <a:pt x="4225" y="1194"/>
                </a:cubicBezTo>
                <a:cubicBezTo>
                  <a:pt x="4255" y="1398"/>
                  <a:pt x="4309" y="1844"/>
                  <a:pt x="4271" y="2101"/>
                </a:cubicBezTo>
                <a:cubicBezTo>
                  <a:pt x="4233" y="2358"/>
                  <a:pt x="4135" y="2585"/>
                  <a:pt x="3999" y="2736"/>
                </a:cubicBezTo>
                <a:cubicBezTo>
                  <a:pt x="3863" y="2887"/>
                  <a:pt x="3802" y="2955"/>
                  <a:pt x="3454" y="3008"/>
                </a:cubicBezTo>
                <a:cubicBezTo>
                  <a:pt x="3106" y="3061"/>
                  <a:pt x="2305" y="3062"/>
                  <a:pt x="1912" y="3054"/>
                </a:cubicBezTo>
                <a:cubicBezTo>
                  <a:pt x="1519" y="3046"/>
                  <a:pt x="1300" y="2986"/>
                  <a:pt x="1096" y="2963"/>
                </a:cubicBezTo>
                <a:cubicBezTo>
                  <a:pt x="892" y="2940"/>
                  <a:pt x="808" y="2941"/>
                  <a:pt x="687" y="2918"/>
                </a:cubicBezTo>
                <a:cubicBezTo>
                  <a:pt x="566" y="2895"/>
                  <a:pt x="453" y="2895"/>
                  <a:pt x="370" y="2827"/>
                </a:cubicBezTo>
                <a:cubicBezTo>
                  <a:pt x="287" y="2759"/>
                  <a:pt x="223" y="2603"/>
                  <a:pt x="188" y="2509"/>
                </a:cubicBezTo>
                <a:cubicBezTo>
                  <a:pt x="153" y="2415"/>
                  <a:pt x="165" y="2352"/>
                  <a:pt x="157" y="2261"/>
                </a:cubicBezTo>
                <a:cubicBezTo>
                  <a:pt x="149" y="2170"/>
                  <a:pt x="144" y="2044"/>
                  <a:pt x="143" y="1965"/>
                </a:cubicBezTo>
                <a:cubicBezTo>
                  <a:pt x="142" y="1886"/>
                  <a:pt x="149" y="1826"/>
                  <a:pt x="150" y="1789"/>
                </a:cubicBezTo>
              </a:path>
            </a:pathLst>
          </a:custGeom>
          <a:solidFill>
            <a:srgbClr val="FF99CC"/>
          </a:solidFill>
          <a:ln w="476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11" name="Oval 3"/>
          <p:cNvSpPr>
            <a:spLocks noChangeArrowheads="1"/>
          </p:cNvSpPr>
          <p:nvPr/>
        </p:nvSpPr>
        <p:spPr bwMode="auto">
          <a:xfrm>
            <a:off x="3348038" y="4654550"/>
            <a:ext cx="142875" cy="1428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7416" name="Text Box 8"/>
          <p:cNvSpPr txBox="1">
            <a:spLocks noChangeArrowheads="1"/>
          </p:cNvSpPr>
          <p:nvPr/>
        </p:nvSpPr>
        <p:spPr bwMode="auto">
          <a:xfrm>
            <a:off x="1956986" y="5011599"/>
            <a:ext cx="587641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800" i="1" dirty="0" err="1"/>
              <a:t>dpdq</a:t>
            </a:r>
            <a:r>
              <a:rPr lang="en-US" altLang="ru-RU" sz="2800" i="1" dirty="0"/>
              <a:t> = d</a:t>
            </a:r>
            <a:r>
              <a:rPr lang="ru-RU" altLang="ru-RU" sz="2800" i="1" dirty="0"/>
              <a:t>Г – бесконечно малый объем</a:t>
            </a:r>
            <a:endParaRPr lang="ru-RU" altLang="ru-RU" sz="2800" i="1" baseline="-25000" dirty="0"/>
          </a:p>
        </p:txBody>
      </p:sp>
      <p:graphicFrame>
        <p:nvGraphicFramePr>
          <p:cNvPr id="17418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6919784"/>
              </p:ext>
            </p:extLst>
          </p:nvPr>
        </p:nvGraphicFramePr>
        <p:xfrm>
          <a:off x="1956986" y="2990754"/>
          <a:ext cx="5526696" cy="4382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3" name="Equation" r:id="rId4" imgW="4330440" imgH="342720" progId="Equation.DSMT4">
                  <p:embed/>
                </p:oleObj>
              </mc:Choice>
              <mc:Fallback>
                <p:oleObj name="Equation" r:id="rId4" imgW="4330440" imgH="342720" progId="Equation.DSMT4">
                  <p:embed/>
                  <p:pic>
                    <p:nvPicPr>
                      <p:cNvPr id="17418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6986" y="2990754"/>
                        <a:ext cx="5526696" cy="43824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9" name="Text Box 11"/>
          <p:cNvSpPr txBox="1">
            <a:spLocks noChangeArrowheads="1"/>
          </p:cNvSpPr>
          <p:nvPr/>
        </p:nvSpPr>
        <p:spPr bwMode="auto">
          <a:xfrm>
            <a:off x="6350" y="9809"/>
            <a:ext cx="8767842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Фазовое пространство. Вероятность  </a:t>
            </a:r>
            <a:r>
              <a:rPr lang="en-US" alt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l-GR" alt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ω</a:t>
            </a:r>
            <a:r>
              <a:rPr lang="en-US" alt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ru-RU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p,q</a:t>
            </a:r>
            <a:r>
              <a:rPr lang="en-US" alt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altLang="ru-RU" sz="3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endParaRPr lang="en-US" alt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Плотность вероятности</a:t>
            </a:r>
            <a:r>
              <a:rPr lang="en-US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p,q</a:t>
            </a:r>
            <a:r>
              <a:rPr lang="en-US" alt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alt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420" name="Oval 12"/>
          <p:cNvSpPr>
            <a:spLocks noChangeArrowheads="1"/>
          </p:cNvSpPr>
          <p:nvPr/>
        </p:nvSpPr>
        <p:spPr bwMode="auto">
          <a:xfrm>
            <a:off x="3276600" y="4581525"/>
            <a:ext cx="287338" cy="287338"/>
          </a:xfrm>
          <a:prstGeom prst="ellips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7421" name="Line 13"/>
          <p:cNvSpPr>
            <a:spLocks noChangeShapeType="1"/>
          </p:cNvSpPr>
          <p:nvPr/>
        </p:nvSpPr>
        <p:spPr bwMode="auto">
          <a:xfrm flipH="1">
            <a:off x="3492500" y="3429000"/>
            <a:ext cx="358775" cy="1079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cxnSp>
        <p:nvCxnSpPr>
          <p:cNvPr id="3" name="Прямая со стрелкой 2">
            <a:extLst>
              <a:ext uri="{FF2B5EF4-FFF2-40B4-BE49-F238E27FC236}">
                <a16:creationId xmlns:a16="http://schemas.microsoft.com/office/drawing/2014/main" id="{DD3DF9C8-7688-429E-ACF6-628BF67E5A16}"/>
              </a:ext>
            </a:extLst>
          </p:cNvPr>
          <p:cNvCxnSpPr/>
          <p:nvPr/>
        </p:nvCxnSpPr>
        <p:spPr>
          <a:xfrm flipH="1" flipV="1">
            <a:off x="3594769" y="4835933"/>
            <a:ext cx="288924" cy="1591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D3E0550F-D980-4C0D-8C72-33DD41266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7549A-AFB8-42B1-9B9B-3AFC7CD53F1C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00334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Freeform 2"/>
          <p:cNvSpPr>
            <a:spLocks/>
          </p:cNvSpPr>
          <p:nvPr/>
        </p:nvSpPr>
        <p:spPr bwMode="auto">
          <a:xfrm>
            <a:off x="1547813" y="1700213"/>
            <a:ext cx="6840537" cy="4860925"/>
          </a:xfrm>
          <a:custGeom>
            <a:avLst/>
            <a:gdLst>
              <a:gd name="T0" fmla="*/ 150 w 4309"/>
              <a:gd name="T1" fmla="*/ 1798 h 3062"/>
              <a:gd name="T2" fmla="*/ 143 w 4309"/>
              <a:gd name="T3" fmla="*/ 1784 h 3062"/>
              <a:gd name="T4" fmla="*/ 52 w 4309"/>
              <a:gd name="T5" fmla="*/ 1512 h 3062"/>
              <a:gd name="T6" fmla="*/ 7 w 4309"/>
              <a:gd name="T7" fmla="*/ 1103 h 3062"/>
              <a:gd name="T8" fmla="*/ 7 w 4309"/>
              <a:gd name="T9" fmla="*/ 876 h 3062"/>
              <a:gd name="T10" fmla="*/ 52 w 4309"/>
              <a:gd name="T11" fmla="*/ 695 h 3062"/>
              <a:gd name="T12" fmla="*/ 143 w 4309"/>
              <a:gd name="T13" fmla="*/ 604 h 3062"/>
              <a:gd name="T14" fmla="*/ 234 w 4309"/>
              <a:gd name="T15" fmla="*/ 468 h 3062"/>
              <a:gd name="T16" fmla="*/ 370 w 4309"/>
              <a:gd name="T17" fmla="*/ 332 h 3062"/>
              <a:gd name="T18" fmla="*/ 461 w 4309"/>
              <a:gd name="T19" fmla="*/ 332 h 3062"/>
              <a:gd name="T20" fmla="*/ 778 w 4309"/>
              <a:gd name="T21" fmla="*/ 196 h 3062"/>
              <a:gd name="T22" fmla="*/ 1096 w 4309"/>
              <a:gd name="T23" fmla="*/ 60 h 3062"/>
              <a:gd name="T24" fmla="*/ 1186 w 4309"/>
              <a:gd name="T25" fmla="*/ 15 h 3062"/>
              <a:gd name="T26" fmla="*/ 1594 w 4309"/>
              <a:gd name="T27" fmla="*/ 15 h 3062"/>
              <a:gd name="T28" fmla="*/ 2184 w 4309"/>
              <a:gd name="T29" fmla="*/ 105 h 3062"/>
              <a:gd name="T30" fmla="*/ 3046 w 4309"/>
              <a:gd name="T31" fmla="*/ 287 h 3062"/>
              <a:gd name="T32" fmla="*/ 3500 w 4309"/>
              <a:gd name="T33" fmla="*/ 423 h 3062"/>
              <a:gd name="T34" fmla="*/ 3999 w 4309"/>
              <a:gd name="T35" fmla="*/ 740 h 3062"/>
              <a:gd name="T36" fmla="*/ 4089 w 4309"/>
              <a:gd name="T37" fmla="*/ 876 h 3062"/>
              <a:gd name="T38" fmla="*/ 4225 w 4309"/>
              <a:gd name="T39" fmla="*/ 1194 h 3062"/>
              <a:gd name="T40" fmla="*/ 4271 w 4309"/>
              <a:gd name="T41" fmla="*/ 2101 h 3062"/>
              <a:gd name="T42" fmla="*/ 3999 w 4309"/>
              <a:gd name="T43" fmla="*/ 2736 h 3062"/>
              <a:gd name="T44" fmla="*/ 3454 w 4309"/>
              <a:gd name="T45" fmla="*/ 3008 h 3062"/>
              <a:gd name="T46" fmla="*/ 1912 w 4309"/>
              <a:gd name="T47" fmla="*/ 3054 h 3062"/>
              <a:gd name="T48" fmla="*/ 1096 w 4309"/>
              <a:gd name="T49" fmla="*/ 2963 h 3062"/>
              <a:gd name="T50" fmla="*/ 687 w 4309"/>
              <a:gd name="T51" fmla="*/ 2918 h 3062"/>
              <a:gd name="T52" fmla="*/ 370 w 4309"/>
              <a:gd name="T53" fmla="*/ 2827 h 3062"/>
              <a:gd name="T54" fmla="*/ 188 w 4309"/>
              <a:gd name="T55" fmla="*/ 2509 h 3062"/>
              <a:gd name="T56" fmla="*/ 157 w 4309"/>
              <a:gd name="T57" fmla="*/ 2261 h 3062"/>
              <a:gd name="T58" fmla="*/ 143 w 4309"/>
              <a:gd name="T59" fmla="*/ 1965 h 3062"/>
              <a:gd name="T60" fmla="*/ 150 w 4309"/>
              <a:gd name="T61" fmla="*/ 1789 h 30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4309" h="3062">
                <a:moveTo>
                  <a:pt x="150" y="1798"/>
                </a:moveTo>
                <a:cubicBezTo>
                  <a:pt x="149" y="1794"/>
                  <a:pt x="159" y="1832"/>
                  <a:pt x="143" y="1784"/>
                </a:cubicBezTo>
                <a:cubicBezTo>
                  <a:pt x="127" y="1736"/>
                  <a:pt x="75" y="1625"/>
                  <a:pt x="52" y="1512"/>
                </a:cubicBezTo>
                <a:cubicBezTo>
                  <a:pt x="29" y="1399"/>
                  <a:pt x="14" y="1209"/>
                  <a:pt x="7" y="1103"/>
                </a:cubicBezTo>
                <a:cubicBezTo>
                  <a:pt x="0" y="997"/>
                  <a:pt x="0" y="944"/>
                  <a:pt x="7" y="876"/>
                </a:cubicBezTo>
                <a:cubicBezTo>
                  <a:pt x="14" y="808"/>
                  <a:pt x="29" y="740"/>
                  <a:pt x="52" y="695"/>
                </a:cubicBezTo>
                <a:cubicBezTo>
                  <a:pt x="75" y="650"/>
                  <a:pt x="113" y="642"/>
                  <a:pt x="143" y="604"/>
                </a:cubicBezTo>
                <a:cubicBezTo>
                  <a:pt x="173" y="566"/>
                  <a:pt x="196" y="513"/>
                  <a:pt x="234" y="468"/>
                </a:cubicBezTo>
                <a:cubicBezTo>
                  <a:pt x="272" y="423"/>
                  <a:pt x="332" y="355"/>
                  <a:pt x="370" y="332"/>
                </a:cubicBezTo>
                <a:cubicBezTo>
                  <a:pt x="408" y="309"/>
                  <a:pt x="393" y="355"/>
                  <a:pt x="461" y="332"/>
                </a:cubicBezTo>
                <a:cubicBezTo>
                  <a:pt x="529" y="309"/>
                  <a:pt x="672" y="241"/>
                  <a:pt x="778" y="196"/>
                </a:cubicBezTo>
                <a:cubicBezTo>
                  <a:pt x="884" y="151"/>
                  <a:pt x="1028" y="90"/>
                  <a:pt x="1096" y="60"/>
                </a:cubicBezTo>
                <a:cubicBezTo>
                  <a:pt x="1164" y="30"/>
                  <a:pt x="1103" y="22"/>
                  <a:pt x="1186" y="15"/>
                </a:cubicBezTo>
                <a:cubicBezTo>
                  <a:pt x="1269" y="8"/>
                  <a:pt x="1428" y="0"/>
                  <a:pt x="1594" y="15"/>
                </a:cubicBezTo>
                <a:cubicBezTo>
                  <a:pt x="1760" y="30"/>
                  <a:pt x="1942" y="60"/>
                  <a:pt x="2184" y="105"/>
                </a:cubicBezTo>
                <a:cubicBezTo>
                  <a:pt x="2426" y="150"/>
                  <a:pt x="2827" y="234"/>
                  <a:pt x="3046" y="287"/>
                </a:cubicBezTo>
                <a:cubicBezTo>
                  <a:pt x="3265" y="340"/>
                  <a:pt x="3341" y="347"/>
                  <a:pt x="3500" y="423"/>
                </a:cubicBezTo>
                <a:cubicBezTo>
                  <a:pt x="3659" y="499"/>
                  <a:pt x="3901" y="665"/>
                  <a:pt x="3999" y="740"/>
                </a:cubicBezTo>
                <a:cubicBezTo>
                  <a:pt x="4097" y="815"/>
                  <a:pt x="4051" y="800"/>
                  <a:pt x="4089" y="876"/>
                </a:cubicBezTo>
                <a:cubicBezTo>
                  <a:pt x="4127" y="952"/>
                  <a:pt x="4195" y="990"/>
                  <a:pt x="4225" y="1194"/>
                </a:cubicBezTo>
                <a:cubicBezTo>
                  <a:pt x="4255" y="1398"/>
                  <a:pt x="4309" y="1844"/>
                  <a:pt x="4271" y="2101"/>
                </a:cubicBezTo>
                <a:cubicBezTo>
                  <a:pt x="4233" y="2358"/>
                  <a:pt x="4135" y="2585"/>
                  <a:pt x="3999" y="2736"/>
                </a:cubicBezTo>
                <a:cubicBezTo>
                  <a:pt x="3863" y="2887"/>
                  <a:pt x="3802" y="2955"/>
                  <a:pt x="3454" y="3008"/>
                </a:cubicBezTo>
                <a:cubicBezTo>
                  <a:pt x="3106" y="3061"/>
                  <a:pt x="2305" y="3062"/>
                  <a:pt x="1912" y="3054"/>
                </a:cubicBezTo>
                <a:cubicBezTo>
                  <a:pt x="1519" y="3046"/>
                  <a:pt x="1300" y="2986"/>
                  <a:pt x="1096" y="2963"/>
                </a:cubicBezTo>
                <a:cubicBezTo>
                  <a:pt x="892" y="2940"/>
                  <a:pt x="808" y="2941"/>
                  <a:pt x="687" y="2918"/>
                </a:cubicBezTo>
                <a:cubicBezTo>
                  <a:pt x="566" y="2895"/>
                  <a:pt x="453" y="2895"/>
                  <a:pt x="370" y="2827"/>
                </a:cubicBezTo>
                <a:cubicBezTo>
                  <a:pt x="287" y="2759"/>
                  <a:pt x="223" y="2603"/>
                  <a:pt x="188" y="2509"/>
                </a:cubicBezTo>
                <a:cubicBezTo>
                  <a:pt x="153" y="2415"/>
                  <a:pt x="165" y="2352"/>
                  <a:pt x="157" y="2261"/>
                </a:cubicBezTo>
                <a:cubicBezTo>
                  <a:pt x="149" y="2170"/>
                  <a:pt x="144" y="2044"/>
                  <a:pt x="143" y="1965"/>
                </a:cubicBezTo>
                <a:cubicBezTo>
                  <a:pt x="142" y="1886"/>
                  <a:pt x="149" y="1826"/>
                  <a:pt x="150" y="1789"/>
                </a:cubicBezTo>
              </a:path>
            </a:pathLst>
          </a:custGeom>
          <a:solidFill>
            <a:srgbClr val="FF99CC"/>
          </a:solidFill>
          <a:ln w="476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16" name="Text Box 8"/>
          <p:cNvSpPr txBox="1">
            <a:spLocks noChangeArrowheads="1"/>
          </p:cNvSpPr>
          <p:nvPr/>
        </p:nvSpPr>
        <p:spPr bwMode="auto">
          <a:xfrm>
            <a:off x="1956986" y="5011599"/>
            <a:ext cx="318311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800" i="1" dirty="0"/>
              <a:t>d</a:t>
            </a:r>
            <a:r>
              <a:rPr lang="el-GR" alt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Ω</a:t>
            </a:r>
            <a:r>
              <a:rPr lang="ru-RU" altLang="ru-RU" sz="2800" i="1" dirty="0"/>
              <a:t> – объем</a:t>
            </a:r>
            <a:r>
              <a:rPr lang="en-US" altLang="ru-RU" sz="2800" i="1" dirty="0"/>
              <a:t> </a:t>
            </a:r>
            <a:r>
              <a:rPr lang="ru-RU" altLang="ru-RU" sz="2800" i="1" dirty="0"/>
              <a:t>клетки</a:t>
            </a:r>
            <a:endParaRPr lang="ru-RU" altLang="ru-RU" sz="2800" i="1" baseline="-25000" dirty="0"/>
          </a:p>
        </p:txBody>
      </p:sp>
      <p:graphicFrame>
        <p:nvGraphicFramePr>
          <p:cNvPr id="17418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6416731"/>
              </p:ext>
            </p:extLst>
          </p:nvPr>
        </p:nvGraphicFramePr>
        <p:xfrm>
          <a:off x="2279650" y="2630488"/>
          <a:ext cx="4667250" cy="43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7" name="Equation" r:id="rId4" imgW="3657600" imgH="342720" progId="Equation.DSMT4">
                  <p:embed/>
                </p:oleObj>
              </mc:Choice>
              <mc:Fallback>
                <p:oleObj name="Equation" r:id="rId4" imgW="3657600" imgH="342720" progId="Equation.DSMT4">
                  <p:embed/>
                  <p:pic>
                    <p:nvPicPr>
                      <p:cNvPr id="17418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79650" y="2630488"/>
                        <a:ext cx="4667250" cy="438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9" name="Text Box 11"/>
          <p:cNvSpPr txBox="1">
            <a:spLocks noChangeArrowheads="1"/>
          </p:cNvSpPr>
          <p:nvPr/>
        </p:nvSpPr>
        <p:spPr bwMode="auto">
          <a:xfrm>
            <a:off x="6349" y="9809"/>
            <a:ext cx="8995037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Фазовое пространство</a:t>
            </a:r>
            <a:r>
              <a:rPr lang="en-US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Ω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Вероятность  </a:t>
            </a:r>
            <a:r>
              <a:rPr lang="en-US" alt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l-GR" alt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ω</a:t>
            </a:r>
            <a:r>
              <a:rPr lang="en-US" alt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l-GR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Ω </a:t>
            </a:r>
            <a:r>
              <a:rPr lang="en-US" alt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alt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«попасть в клетку»  </a:t>
            </a: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Плотность вероятности</a:t>
            </a:r>
            <a:r>
              <a:rPr lang="en-US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l-GR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Ω </a:t>
            </a:r>
            <a:r>
              <a:rPr lang="en-US" alt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alt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421" name="Line 13"/>
          <p:cNvSpPr>
            <a:spLocks noChangeShapeType="1"/>
          </p:cNvSpPr>
          <p:nvPr/>
        </p:nvSpPr>
        <p:spPr bwMode="auto">
          <a:xfrm>
            <a:off x="3237413" y="3051175"/>
            <a:ext cx="1410087" cy="93410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BFD9D4E-95E8-488F-9E19-31920CB50397}"/>
              </a:ext>
            </a:extLst>
          </p:cNvPr>
          <p:cNvSpPr/>
          <p:nvPr/>
        </p:nvSpPr>
        <p:spPr>
          <a:xfrm>
            <a:off x="4404220" y="4211273"/>
            <a:ext cx="763398" cy="523220"/>
          </a:xfrm>
          <a:prstGeom prst="rect">
            <a:avLst/>
          </a:prstGeom>
          <a:noFill/>
          <a:ln w="317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318BF5BF-3891-488C-9E4E-8F60FC210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7549A-AFB8-42B1-9B9B-3AFC7CD53F1C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21837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699792" y="364502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7518233"/>
              </p:ext>
            </p:extLst>
          </p:nvPr>
        </p:nvGraphicFramePr>
        <p:xfrm>
          <a:off x="2312988" y="1795463"/>
          <a:ext cx="3294062" cy="881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5" name="Equation" r:id="rId3" imgW="2133360" imgH="571320" progId="Equation.DSMT4">
                  <p:embed/>
                </p:oleObj>
              </mc:Choice>
              <mc:Fallback>
                <p:oleObj name="Equation" r:id="rId3" imgW="2133360" imgH="571320" progId="Equation.DSMT4">
                  <p:embed/>
                  <p:pic>
                    <p:nvPicPr>
                      <p:cNvPr id="7" name="Объект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12988" y="1795463"/>
                        <a:ext cx="3294062" cy="88106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979712" y="479943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3007583" y="578239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1531571" y="29348"/>
            <a:ext cx="52556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Квазиклассическое приближение</a:t>
            </a:r>
          </a:p>
        </p:txBody>
      </p:sp>
      <p:sp>
        <p:nvSpPr>
          <p:cNvPr id="12" name="Выгнутая вниз стрелка 11"/>
          <p:cNvSpPr/>
          <p:nvPr/>
        </p:nvSpPr>
        <p:spPr bwMode="auto">
          <a:xfrm>
            <a:off x="4932040" y="1540311"/>
            <a:ext cx="1619672" cy="45719"/>
          </a:xfrm>
          <a:prstGeom prst="curvedUpArrow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Выгнутая вниз стрелка 12"/>
          <p:cNvSpPr/>
          <p:nvPr/>
        </p:nvSpPr>
        <p:spPr bwMode="auto">
          <a:xfrm flipH="1">
            <a:off x="5501287" y="1525408"/>
            <a:ext cx="1034401" cy="243728"/>
          </a:xfrm>
          <a:prstGeom prst="curvedUpArrow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 bwMode="auto">
          <a:xfrm>
            <a:off x="7579583" y="1347606"/>
            <a:ext cx="520809" cy="421530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3" name="Объект 2">
            <a:extLst>
              <a:ext uri="{FF2B5EF4-FFF2-40B4-BE49-F238E27FC236}">
                <a16:creationId xmlns:a16="http://schemas.microsoft.com/office/drawing/2014/main" id="{12AF6A54-27C3-4645-AC94-45AAB9FEB5A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4752802"/>
              </p:ext>
            </p:extLst>
          </p:nvPr>
        </p:nvGraphicFramePr>
        <p:xfrm>
          <a:off x="1214529" y="4114800"/>
          <a:ext cx="6143879" cy="7467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6" name="Equation" r:id="rId5" imgW="5117760" imgH="622080" progId="Equation.DSMT4">
                  <p:embed/>
                </p:oleObj>
              </mc:Choice>
              <mc:Fallback>
                <p:oleObj name="Equation" r:id="rId5" imgW="5117760" imgH="622080" progId="Equation.DSMT4">
                  <p:embed/>
                  <p:pic>
                    <p:nvPicPr>
                      <p:cNvPr id="3" name="Объект 2">
                        <a:extLst>
                          <a:ext uri="{FF2B5EF4-FFF2-40B4-BE49-F238E27FC236}">
                            <a16:creationId xmlns:a16="http://schemas.microsoft.com/office/drawing/2014/main" id="{12AF6A54-27C3-4645-AC94-45AAB9FEB5A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214529" y="4114800"/>
                        <a:ext cx="6143879" cy="74679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Объект 13">
            <a:extLst>
              <a:ext uri="{FF2B5EF4-FFF2-40B4-BE49-F238E27FC236}">
                <a16:creationId xmlns:a16="http://schemas.microsoft.com/office/drawing/2014/main" id="{1E7EEF5A-9965-4080-838A-D63B9045F97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6271502"/>
              </p:ext>
            </p:extLst>
          </p:nvPr>
        </p:nvGraphicFramePr>
        <p:xfrm>
          <a:off x="1694621" y="613704"/>
          <a:ext cx="4038600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7" name="Equation" r:id="rId7" imgW="4038480" imgH="876240" progId="Equation.DSMT4">
                  <p:embed/>
                </p:oleObj>
              </mc:Choice>
              <mc:Fallback>
                <p:oleObj name="Equation" r:id="rId7" imgW="4038480" imgH="8762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694621" y="613704"/>
                        <a:ext cx="4038600" cy="876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Объект 15">
            <a:extLst>
              <a:ext uri="{FF2B5EF4-FFF2-40B4-BE49-F238E27FC236}">
                <a16:creationId xmlns:a16="http://schemas.microsoft.com/office/drawing/2014/main" id="{5DAE1F78-0CDD-4B1B-897A-52BB106F3A8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5600689"/>
              </p:ext>
            </p:extLst>
          </p:nvPr>
        </p:nvGraphicFramePr>
        <p:xfrm>
          <a:off x="2431197" y="2945488"/>
          <a:ext cx="31242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8" name="Equation" r:id="rId9" imgW="3124080" imgH="444240" progId="Equation.DSMT4">
                  <p:embed/>
                </p:oleObj>
              </mc:Choice>
              <mc:Fallback>
                <p:oleObj name="Equation" r:id="rId9" imgW="3124080" imgH="4442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431197" y="2945488"/>
                        <a:ext cx="3124200" cy="444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Объект 16">
            <a:extLst>
              <a:ext uri="{FF2B5EF4-FFF2-40B4-BE49-F238E27FC236}">
                <a16:creationId xmlns:a16="http://schemas.microsoft.com/office/drawing/2014/main" id="{387007D1-059A-4B12-B3BF-9D628E62064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8365759"/>
              </p:ext>
            </p:extLst>
          </p:nvPr>
        </p:nvGraphicFramePr>
        <p:xfrm>
          <a:off x="1257300" y="5341938"/>
          <a:ext cx="6057900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9" name="Equation" r:id="rId11" imgW="6057720" imgH="723600" progId="Equation.DSMT4">
                  <p:embed/>
                </p:oleObj>
              </mc:Choice>
              <mc:Fallback>
                <p:oleObj name="Equation" r:id="rId11" imgW="6057720" imgH="723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257300" y="5341938"/>
                        <a:ext cx="6057900" cy="723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25DCD47-95DA-4C04-B341-078263BD9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7549A-AFB8-42B1-9B9B-3AFC7CD53F1C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29026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Скругленный прямоугольник 16"/>
          <p:cNvSpPr/>
          <p:nvPr/>
        </p:nvSpPr>
        <p:spPr bwMode="auto">
          <a:xfrm>
            <a:off x="755575" y="2949050"/>
            <a:ext cx="708737" cy="641245"/>
          </a:xfrm>
          <a:prstGeom prst="roundRect">
            <a:avLst>
              <a:gd name="adj" fmla="val 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 bwMode="auto">
          <a:xfrm>
            <a:off x="8118140" y="2820348"/>
            <a:ext cx="708737" cy="61579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699792" y="364502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3007583" y="578239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1326156" y="206295"/>
            <a:ext cx="55377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Квазиклассическое приближение </a:t>
            </a:r>
            <a:endParaRPr lang="ru-RU" dirty="0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2534162"/>
              </p:ext>
            </p:extLst>
          </p:nvPr>
        </p:nvGraphicFramePr>
        <p:xfrm>
          <a:off x="630626" y="2983930"/>
          <a:ext cx="8370280" cy="4371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7" name="Equation" r:id="rId3" imgW="4381200" imgH="228600" progId="Equation.DSMT4">
                  <p:embed/>
                </p:oleObj>
              </mc:Choice>
              <mc:Fallback>
                <p:oleObj name="Equation" r:id="rId3" imgW="4381200" imgH="228600" progId="Equation.DSMT4">
                  <p:embed/>
                  <p:pic>
                    <p:nvPicPr>
                      <p:cNvPr id="3" name="Объект 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30626" y="2983930"/>
                        <a:ext cx="8370280" cy="43713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Выгнутая вниз стрелка 11"/>
          <p:cNvSpPr/>
          <p:nvPr/>
        </p:nvSpPr>
        <p:spPr bwMode="auto">
          <a:xfrm>
            <a:off x="4932040" y="1540311"/>
            <a:ext cx="1619672" cy="45719"/>
          </a:xfrm>
          <a:prstGeom prst="curvedUpArrow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Выгнутая вниз стрелка 12"/>
          <p:cNvSpPr/>
          <p:nvPr/>
        </p:nvSpPr>
        <p:spPr bwMode="auto">
          <a:xfrm flipH="1">
            <a:off x="5501287" y="1525408"/>
            <a:ext cx="1034401" cy="243728"/>
          </a:xfrm>
          <a:prstGeom prst="curvedUpArrow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 bwMode="auto">
          <a:xfrm>
            <a:off x="7579583" y="1347606"/>
            <a:ext cx="520809" cy="421530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 bwMode="auto">
          <a:xfrm>
            <a:off x="3221577" y="2949050"/>
            <a:ext cx="747860" cy="615797"/>
          </a:xfrm>
          <a:prstGeom prst="roundRect">
            <a:avLst/>
          </a:prstGeom>
          <a:solidFill>
            <a:srgbClr val="C00000">
              <a:alpha val="9000"/>
            </a:srgbClr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 bwMode="auto">
          <a:xfrm>
            <a:off x="5612983" y="3010414"/>
            <a:ext cx="747860" cy="435385"/>
          </a:xfrm>
          <a:prstGeom prst="roundRect">
            <a:avLst/>
          </a:prstGeom>
          <a:solidFill>
            <a:srgbClr val="C00000">
              <a:alpha val="11000"/>
            </a:srgbClr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/>
        </p:nvGraphicFramePr>
        <p:xfrm>
          <a:off x="630626" y="1015635"/>
          <a:ext cx="7882748" cy="10164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8" name="Equation" r:id="rId5" imgW="3047760" imgH="393480" progId="Equation.DSMT4">
                  <p:embed/>
                </p:oleObj>
              </mc:Choice>
              <mc:Fallback>
                <p:oleObj name="Equation" r:id="rId5" imgW="3047760" imgH="393480" progId="Equation.DSMT4">
                  <p:embed/>
                  <p:pic>
                    <p:nvPicPr>
                      <p:cNvPr id="4" name="Объект 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30626" y="1015635"/>
                        <a:ext cx="7882748" cy="10164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9483686"/>
              </p:ext>
            </p:extLst>
          </p:nvPr>
        </p:nvGraphicFramePr>
        <p:xfrm>
          <a:off x="1175101" y="3809499"/>
          <a:ext cx="7145655" cy="7428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9" name="Equation" r:id="rId7" imgW="4152600" imgH="431640" progId="Equation.DSMT4">
                  <p:embed/>
                </p:oleObj>
              </mc:Choice>
              <mc:Fallback>
                <p:oleObj name="Equation" r:id="rId7" imgW="4152600" imgH="431640" progId="Equation.DSMT4">
                  <p:embed/>
                  <p:pic>
                    <p:nvPicPr>
                      <p:cNvPr id="5" name="Объект 4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175101" y="3809499"/>
                        <a:ext cx="7145655" cy="742865"/>
                      </a:xfrm>
                      <a:prstGeom prst="rect">
                        <a:avLst/>
                      </a:prstGeom>
                      <a:solidFill>
                        <a:srgbClr val="FFC000">
                          <a:alpha val="12000"/>
                        </a:srgbClr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20FA2F2-7458-4B69-A506-E24D9382A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7549A-AFB8-42B1-9B9B-3AFC7CD53F1C}" type="slidenum">
              <a:rPr lang="ru-RU" smtClean="0"/>
              <a:t>29</a:t>
            </a:fld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F65440-D278-AC56-171B-988DF94BAC2A}"/>
              </a:ext>
            </a:extLst>
          </p:cNvPr>
          <p:cNvSpPr txBox="1"/>
          <p:nvPr/>
        </p:nvSpPr>
        <p:spPr>
          <a:xfrm>
            <a:off x="1411881" y="2254170"/>
            <a:ext cx="45995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примере идеального газа: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718341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>
            <a:extLst>
              <a:ext uri="{FF2B5EF4-FFF2-40B4-BE49-F238E27FC236}">
                <a16:creationId xmlns:a16="http://schemas.microsoft.com/office/drawing/2014/main" id="{68692BAF-F39F-45D0-8D4E-769888ABEDF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8046620"/>
              </p:ext>
            </p:extLst>
          </p:nvPr>
        </p:nvGraphicFramePr>
        <p:xfrm>
          <a:off x="552686" y="2898421"/>
          <a:ext cx="7277100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0" name="Equation" r:id="rId3" imgW="7277040" imgH="736560" progId="Equation.DSMT4">
                  <p:embed/>
                </p:oleObj>
              </mc:Choice>
              <mc:Fallback>
                <p:oleObj name="Equation" r:id="rId3" imgW="7277040" imgH="7365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52686" y="2898421"/>
                        <a:ext cx="7277100" cy="736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3CA3A81E-A382-4B1F-84E7-3312A9766564}"/>
              </a:ext>
            </a:extLst>
          </p:cNvPr>
          <p:cNvSpPr txBox="1"/>
          <p:nvPr/>
        </p:nvSpPr>
        <p:spPr>
          <a:xfrm>
            <a:off x="885285" y="1110883"/>
            <a:ext cx="73734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Вот этим выражением мы будем пользоваться: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67E8BA7B-DD95-4E13-9B12-9C566811419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2594836"/>
              </p:ext>
            </p:extLst>
          </p:nvPr>
        </p:nvGraphicFramePr>
        <p:xfrm>
          <a:off x="412750" y="4210050"/>
          <a:ext cx="75565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1" name="Equation" r:id="rId5" imgW="7556400" imgH="431640" progId="Equation.DSMT4">
                  <p:embed/>
                </p:oleObj>
              </mc:Choice>
              <mc:Fallback>
                <p:oleObj name="Equation" r:id="rId5" imgW="7556400" imgH="431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12750" y="4210050"/>
                        <a:ext cx="7556500" cy="431800"/>
                      </a:xfrm>
                      <a:prstGeom prst="rect">
                        <a:avLst/>
                      </a:prstGeom>
                      <a:solidFill>
                        <a:srgbClr val="FFC000">
                          <a:alpha val="26000"/>
                        </a:srgbClr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A57BC83-C361-4351-9FA4-688A1205C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7549A-AFB8-42B1-9B9B-3AFC7CD53F1C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246962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21A76CF-0F2F-41F1-870F-FEA4D8857867}"/>
              </a:ext>
            </a:extLst>
          </p:cNvPr>
          <p:cNvSpPr txBox="1"/>
          <p:nvPr/>
        </p:nvSpPr>
        <p:spPr>
          <a:xfrm>
            <a:off x="383644" y="1755873"/>
            <a:ext cx="8370048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/>
              <a:t>КАК СИСТЕМА ПЕРЕХОДИТ ИЗ ОДНОГО </a:t>
            </a:r>
          </a:p>
          <a:p>
            <a:r>
              <a:rPr lang="ru-RU" sz="3200" dirty="0"/>
              <a:t>МИКРОСОСТОЯНИЯ в ДРГУГОЕ?</a:t>
            </a:r>
          </a:p>
          <a:p>
            <a:r>
              <a:rPr lang="ru-RU" sz="3200" dirty="0"/>
              <a:t>(т.е.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движется</a:t>
            </a:r>
            <a:r>
              <a:rPr lang="ru-RU" sz="3200" dirty="0"/>
              <a:t> по ФАЗОВОМУ ПРОСТРАНСТВУ)</a:t>
            </a:r>
          </a:p>
          <a:p>
            <a:endParaRPr lang="ru-RU" sz="3200" dirty="0"/>
          </a:p>
          <a:p>
            <a:r>
              <a:rPr lang="ru-RU" sz="3200" dirty="0"/>
              <a:t>КАК МЕНЯЕТСЯ ПРИ ЭТОМ ПЛОТНОСТЬ </a:t>
            </a:r>
          </a:p>
          <a:p>
            <a:r>
              <a:rPr lang="ru-RU" sz="3200" dirty="0"/>
              <a:t>ВЕРОЯТНОСТИ? </a:t>
            </a:r>
          </a:p>
          <a:p>
            <a:endParaRPr lang="ru-RU" sz="3200" dirty="0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59A7E165-D023-4739-867F-757B3F75CF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7549A-AFB8-42B1-9B9B-3AFC7CD53F1C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833975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Freeform 2"/>
          <p:cNvSpPr>
            <a:spLocks/>
          </p:cNvSpPr>
          <p:nvPr/>
        </p:nvSpPr>
        <p:spPr bwMode="auto">
          <a:xfrm>
            <a:off x="-26565" y="641350"/>
            <a:ext cx="5638800" cy="5803900"/>
          </a:xfrm>
          <a:custGeom>
            <a:avLst/>
            <a:gdLst>
              <a:gd name="T0" fmla="*/ 536 w 3552"/>
              <a:gd name="T1" fmla="*/ 256 h 3656"/>
              <a:gd name="T2" fmla="*/ 104 w 3552"/>
              <a:gd name="T3" fmla="*/ 1072 h 3656"/>
              <a:gd name="T4" fmla="*/ 152 w 3552"/>
              <a:gd name="T5" fmla="*/ 2320 h 3656"/>
              <a:gd name="T6" fmla="*/ 1016 w 3552"/>
              <a:gd name="T7" fmla="*/ 3328 h 3656"/>
              <a:gd name="T8" fmla="*/ 3176 w 3552"/>
              <a:gd name="T9" fmla="*/ 3184 h 3656"/>
              <a:gd name="T10" fmla="*/ 3272 w 3552"/>
              <a:gd name="T11" fmla="*/ 496 h 3656"/>
              <a:gd name="T12" fmla="*/ 1640 w 3552"/>
              <a:gd name="T13" fmla="*/ 208 h 3656"/>
              <a:gd name="T14" fmla="*/ 536 w 3552"/>
              <a:gd name="T15" fmla="*/ 256 h 36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552" h="3656">
                <a:moveTo>
                  <a:pt x="536" y="256"/>
                </a:moveTo>
                <a:cubicBezTo>
                  <a:pt x="280" y="400"/>
                  <a:pt x="168" y="728"/>
                  <a:pt x="104" y="1072"/>
                </a:cubicBezTo>
                <a:cubicBezTo>
                  <a:pt x="40" y="1416"/>
                  <a:pt x="0" y="1944"/>
                  <a:pt x="152" y="2320"/>
                </a:cubicBezTo>
                <a:cubicBezTo>
                  <a:pt x="304" y="2696"/>
                  <a:pt x="512" y="3184"/>
                  <a:pt x="1016" y="3328"/>
                </a:cubicBezTo>
                <a:cubicBezTo>
                  <a:pt x="1520" y="3472"/>
                  <a:pt x="2800" y="3656"/>
                  <a:pt x="3176" y="3184"/>
                </a:cubicBezTo>
                <a:cubicBezTo>
                  <a:pt x="3552" y="2712"/>
                  <a:pt x="3528" y="992"/>
                  <a:pt x="3272" y="496"/>
                </a:cubicBezTo>
                <a:cubicBezTo>
                  <a:pt x="3016" y="0"/>
                  <a:pt x="2096" y="248"/>
                  <a:pt x="1640" y="208"/>
                </a:cubicBezTo>
                <a:cubicBezTo>
                  <a:pt x="1184" y="168"/>
                  <a:pt x="792" y="112"/>
                  <a:pt x="536" y="256"/>
                </a:cubicBezTo>
                <a:close/>
              </a:path>
            </a:pathLst>
          </a:custGeom>
          <a:solidFill>
            <a:srgbClr val="EEBCD7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48483" name="Line 3"/>
          <p:cNvSpPr>
            <a:spLocks noChangeShapeType="1"/>
          </p:cNvSpPr>
          <p:nvPr/>
        </p:nvSpPr>
        <p:spPr bwMode="auto">
          <a:xfrm>
            <a:off x="1089171" y="968812"/>
            <a:ext cx="0" cy="4876800"/>
          </a:xfrm>
          <a:prstGeom prst="line">
            <a:avLst/>
          </a:prstGeom>
          <a:noFill/>
          <a:ln w="476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8484" name="Line 4"/>
          <p:cNvSpPr>
            <a:spLocks noChangeShapeType="1"/>
          </p:cNvSpPr>
          <p:nvPr/>
        </p:nvSpPr>
        <p:spPr bwMode="auto">
          <a:xfrm>
            <a:off x="1967918" y="723900"/>
            <a:ext cx="0" cy="5638800"/>
          </a:xfrm>
          <a:prstGeom prst="line">
            <a:avLst/>
          </a:prstGeom>
          <a:noFill/>
          <a:ln w="476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8485" name="Line 5"/>
          <p:cNvSpPr>
            <a:spLocks noChangeShapeType="1"/>
          </p:cNvSpPr>
          <p:nvPr/>
        </p:nvSpPr>
        <p:spPr bwMode="auto">
          <a:xfrm>
            <a:off x="2831285" y="876300"/>
            <a:ext cx="0" cy="5334000"/>
          </a:xfrm>
          <a:prstGeom prst="line">
            <a:avLst/>
          </a:prstGeom>
          <a:noFill/>
          <a:ln w="476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8486" name="Line 6"/>
          <p:cNvSpPr>
            <a:spLocks noChangeShapeType="1"/>
          </p:cNvSpPr>
          <p:nvPr/>
        </p:nvSpPr>
        <p:spPr bwMode="auto">
          <a:xfrm>
            <a:off x="3704439" y="762000"/>
            <a:ext cx="0" cy="5638800"/>
          </a:xfrm>
          <a:prstGeom prst="line">
            <a:avLst/>
          </a:prstGeom>
          <a:noFill/>
          <a:ln w="476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8487" name="Line 7"/>
          <p:cNvSpPr>
            <a:spLocks noChangeShapeType="1"/>
          </p:cNvSpPr>
          <p:nvPr/>
        </p:nvSpPr>
        <p:spPr bwMode="auto">
          <a:xfrm>
            <a:off x="4572000" y="723900"/>
            <a:ext cx="0" cy="5562600"/>
          </a:xfrm>
          <a:prstGeom prst="line">
            <a:avLst/>
          </a:prstGeom>
          <a:noFill/>
          <a:ln w="476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8488" name="Line 8"/>
          <p:cNvSpPr>
            <a:spLocks noChangeShapeType="1"/>
          </p:cNvSpPr>
          <p:nvPr/>
        </p:nvSpPr>
        <p:spPr bwMode="auto">
          <a:xfrm>
            <a:off x="5296948" y="1229162"/>
            <a:ext cx="0" cy="4495800"/>
          </a:xfrm>
          <a:prstGeom prst="line">
            <a:avLst/>
          </a:prstGeom>
          <a:noFill/>
          <a:ln w="476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8489" name="Line 9"/>
          <p:cNvSpPr>
            <a:spLocks noChangeShapeType="1"/>
          </p:cNvSpPr>
          <p:nvPr/>
        </p:nvSpPr>
        <p:spPr bwMode="auto">
          <a:xfrm>
            <a:off x="175469" y="2057400"/>
            <a:ext cx="5410200" cy="0"/>
          </a:xfrm>
          <a:prstGeom prst="line">
            <a:avLst/>
          </a:prstGeom>
          <a:noFill/>
          <a:ln w="476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8490" name="Line 10"/>
          <p:cNvSpPr>
            <a:spLocks noChangeShapeType="1"/>
          </p:cNvSpPr>
          <p:nvPr/>
        </p:nvSpPr>
        <p:spPr bwMode="auto">
          <a:xfrm>
            <a:off x="-14798" y="3080158"/>
            <a:ext cx="5791200" cy="0"/>
          </a:xfrm>
          <a:prstGeom prst="line">
            <a:avLst/>
          </a:prstGeom>
          <a:noFill/>
          <a:ln w="476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8491" name="Line 11"/>
          <p:cNvSpPr>
            <a:spLocks noChangeShapeType="1"/>
          </p:cNvSpPr>
          <p:nvPr/>
        </p:nvSpPr>
        <p:spPr bwMode="auto">
          <a:xfrm>
            <a:off x="5592" y="3810000"/>
            <a:ext cx="5867400" cy="0"/>
          </a:xfrm>
          <a:prstGeom prst="line">
            <a:avLst/>
          </a:prstGeom>
          <a:noFill/>
          <a:ln w="476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8492" name="Line 12"/>
          <p:cNvSpPr>
            <a:spLocks noChangeShapeType="1"/>
          </p:cNvSpPr>
          <p:nvPr/>
        </p:nvSpPr>
        <p:spPr bwMode="auto">
          <a:xfrm>
            <a:off x="233493" y="4572000"/>
            <a:ext cx="5638800" cy="0"/>
          </a:xfrm>
          <a:prstGeom prst="line">
            <a:avLst/>
          </a:prstGeom>
          <a:noFill/>
          <a:ln w="476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8493" name="Line 13"/>
          <p:cNvSpPr>
            <a:spLocks noChangeShapeType="1"/>
          </p:cNvSpPr>
          <p:nvPr/>
        </p:nvSpPr>
        <p:spPr bwMode="auto">
          <a:xfrm>
            <a:off x="371212" y="5410200"/>
            <a:ext cx="5105400" cy="0"/>
          </a:xfrm>
          <a:prstGeom prst="line">
            <a:avLst/>
          </a:prstGeom>
          <a:noFill/>
          <a:ln w="476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9" name="Text Box 3">
            <a:extLst>
              <a:ext uri="{FF2B5EF4-FFF2-40B4-BE49-F238E27FC236}">
                <a16:creationId xmlns:a16="http://schemas.microsoft.com/office/drawing/2014/main" id="{ED8E69E3-CB96-42D0-8210-4F39F1C1E1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42901" y="-34997"/>
            <a:ext cx="917650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2800" dirty="0"/>
              <a:t>Движение микросостояний по фазовому пространству</a:t>
            </a:r>
          </a:p>
        </p:txBody>
      </p:sp>
      <p:graphicFrame>
        <p:nvGraphicFramePr>
          <p:cNvPr id="2" name="Объект 1">
            <a:extLst>
              <a:ext uri="{FF2B5EF4-FFF2-40B4-BE49-F238E27FC236}">
                <a16:creationId xmlns:a16="http://schemas.microsoft.com/office/drawing/2014/main" id="{F16B2771-3597-4EDE-BDBA-FA9E3428BC1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8324341"/>
              </p:ext>
            </p:extLst>
          </p:nvPr>
        </p:nvGraphicFramePr>
        <p:xfrm>
          <a:off x="5717294" y="1110056"/>
          <a:ext cx="3227387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5" name="Equation" r:id="rId4" imgW="3228001" imgH="521299" progId="Equation.DSMT4">
                  <p:embed/>
                </p:oleObj>
              </mc:Choice>
              <mc:Fallback>
                <p:oleObj name="Equation" r:id="rId4" imgW="3228001" imgH="521299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717294" y="1110056"/>
                        <a:ext cx="3227387" cy="520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F0D27D45-CB87-4A82-9AF7-F4F9AF14933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1969969"/>
              </p:ext>
            </p:extLst>
          </p:nvPr>
        </p:nvGraphicFramePr>
        <p:xfrm>
          <a:off x="5652496" y="1977136"/>
          <a:ext cx="3509963" cy="976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6" name="Equation" r:id="rId6" imgW="3509902" imgH="977075" progId="Equation.DSMT4">
                  <p:embed/>
                </p:oleObj>
              </mc:Choice>
              <mc:Fallback>
                <p:oleObj name="Equation" r:id="rId6" imgW="3509902" imgH="977075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652496" y="1977136"/>
                        <a:ext cx="3509963" cy="9763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ACBCD962-B4F6-4DCC-A4D5-3A3C0C47EEA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0735840"/>
              </p:ext>
            </p:extLst>
          </p:nvPr>
        </p:nvGraphicFramePr>
        <p:xfrm>
          <a:off x="6175287" y="3792156"/>
          <a:ext cx="2311400" cy="708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7" name="Equation" r:id="rId8" imgW="2310652" imgH="707425" progId="Equation.DSMT4">
                  <p:embed/>
                </p:oleObj>
              </mc:Choice>
              <mc:Fallback>
                <p:oleObj name="Equation" r:id="rId8" imgW="2310652" imgH="707425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175287" y="3792156"/>
                        <a:ext cx="2311400" cy="708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Oval 12">
            <a:extLst>
              <a:ext uri="{FF2B5EF4-FFF2-40B4-BE49-F238E27FC236}">
                <a16:creationId xmlns:a16="http://schemas.microsoft.com/office/drawing/2014/main" id="{E3EC384E-510F-446F-A0CF-FF1BB96A52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2832" y="3414572"/>
            <a:ext cx="144463" cy="144462"/>
          </a:xfrm>
          <a:prstGeom prst="ellipse">
            <a:avLst/>
          </a:prstGeom>
          <a:solidFill>
            <a:schemeClr val="tx2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4" name="Oval 12">
            <a:extLst>
              <a:ext uri="{FF2B5EF4-FFF2-40B4-BE49-F238E27FC236}">
                <a16:creationId xmlns:a16="http://schemas.microsoft.com/office/drawing/2014/main" id="{9ED92026-E510-4CB7-9814-79DE859EB4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0400" y="2552549"/>
            <a:ext cx="144463" cy="144462"/>
          </a:xfrm>
          <a:prstGeom prst="ellipse">
            <a:avLst/>
          </a:prstGeom>
          <a:solidFill>
            <a:schemeClr val="tx2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5" name="Oval 12">
            <a:extLst>
              <a:ext uri="{FF2B5EF4-FFF2-40B4-BE49-F238E27FC236}">
                <a16:creationId xmlns:a16="http://schemas.microsoft.com/office/drawing/2014/main" id="{61E13D27-31E7-49D6-AB7F-45E2A84407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2061" y="2552549"/>
            <a:ext cx="144463" cy="144462"/>
          </a:xfrm>
          <a:prstGeom prst="ellipse">
            <a:avLst/>
          </a:prstGeom>
          <a:solidFill>
            <a:schemeClr val="tx2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6" name="Oval 12">
            <a:extLst>
              <a:ext uri="{FF2B5EF4-FFF2-40B4-BE49-F238E27FC236}">
                <a16:creationId xmlns:a16="http://schemas.microsoft.com/office/drawing/2014/main" id="{8C4BFBA3-A4AB-4B89-B5E1-190999145D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52117" y="4158151"/>
            <a:ext cx="144463" cy="144462"/>
          </a:xfrm>
          <a:prstGeom prst="ellipse">
            <a:avLst/>
          </a:prstGeom>
          <a:solidFill>
            <a:schemeClr val="tx2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7" name="Oval 12">
            <a:extLst>
              <a:ext uri="{FF2B5EF4-FFF2-40B4-BE49-F238E27FC236}">
                <a16:creationId xmlns:a16="http://schemas.microsoft.com/office/drawing/2014/main" id="{C57A5A92-4583-45C4-8EBC-8BB8D6A91C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1701" y="4012407"/>
            <a:ext cx="144463" cy="144462"/>
          </a:xfrm>
          <a:prstGeom prst="ellipse">
            <a:avLst/>
          </a:prstGeom>
          <a:solidFill>
            <a:schemeClr val="tx2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" name="Полилиния: фигура 5">
            <a:extLst>
              <a:ext uri="{FF2B5EF4-FFF2-40B4-BE49-F238E27FC236}">
                <a16:creationId xmlns:a16="http://schemas.microsoft.com/office/drawing/2014/main" id="{8DCB0141-85BD-4FA1-B29D-55B11F06CBC0}"/>
              </a:ext>
            </a:extLst>
          </p:cNvPr>
          <p:cNvSpPr/>
          <p:nvPr/>
        </p:nvSpPr>
        <p:spPr>
          <a:xfrm>
            <a:off x="3246539" y="3565321"/>
            <a:ext cx="1050842" cy="1677798"/>
          </a:xfrm>
          <a:custGeom>
            <a:avLst/>
            <a:gdLst>
              <a:gd name="connsiteX0" fmla="*/ 822122 w 1050842"/>
              <a:gd name="connsiteY0" fmla="*/ 0 h 1677798"/>
              <a:gd name="connsiteX1" fmla="*/ 998290 w 1050842"/>
              <a:gd name="connsiteY1" fmla="*/ 746620 h 1677798"/>
              <a:gd name="connsiteX2" fmla="*/ 0 w 1050842"/>
              <a:gd name="connsiteY2" fmla="*/ 1677798 h 1677798"/>
              <a:gd name="connsiteX3" fmla="*/ 0 w 1050842"/>
              <a:gd name="connsiteY3" fmla="*/ 1677798 h 1677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0842" h="1677798">
                <a:moveTo>
                  <a:pt x="822122" y="0"/>
                </a:moveTo>
                <a:cubicBezTo>
                  <a:pt x="978716" y="233493"/>
                  <a:pt x="1135310" y="466987"/>
                  <a:pt x="998290" y="746620"/>
                </a:cubicBezTo>
                <a:cubicBezTo>
                  <a:pt x="861270" y="1026253"/>
                  <a:pt x="0" y="1677798"/>
                  <a:pt x="0" y="1677798"/>
                </a:cubicBezTo>
                <a:lnTo>
                  <a:pt x="0" y="1677798"/>
                </a:lnTo>
              </a:path>
            </a:pathLst>
          </a:custGeom>
          <a:noFill/>
          <a:ln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олилиния: фигура 6">
            <a:extLst>
              <a:ext uri="{FF2B5EF4-FFF2-40B4-BE49-F238E27FC236}">
                <a16:creationId xmlns:a16="http://schemas.microsoft.com/office/drawing/2014/main" id="{5C87B5F4-71CF-487A-8A83-A63B75C0D818}"/>
              </a:ext>
            </a:extLst>
          </p:cNvPr>
          <p:cNvSpPr/>
          <p:nvPr/>
        </p:nvSpPr>
        <p:spPr>
          <a:xfrm>
            <a:off x="1686558" y="1571529"/>
            <a:ext cx="2450737" cy="1149292"/>
          </a:xfrm>
          <a:custGeom>
            <a:avLst/>
            <a:gdLst>
              <a:gd name="connsiteX0" fmla="*/ 110208 w 2450737"/>
              <a:gd name="connsiteY0" fmla="*/ 1149292 h 1149292"/>
              <a:gd name="connsiteX1" fmla="*/ 269599 w 2450737"/>
              <a:gd name="connsiteY1" fmla="*/ 880844 h 1149292"/>
              <a:gd name="connsiteX2" fmla="*/ 2450737 w 2450737"/>
              <a:gd name="connsiteY2" fmla="*/ 0 h 1149292"/>
              <a:gd name="connsiteX3" fmla="*/ 2450737 w 2450737"/>
              <a:gd name="connsiteY3" fmla="*/ 0 h 1149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50737" h="1149292">
                <a:moveTo>
                  <a:pt x="110208" y="1149292"/>
                </a:moveTo>
                <a:cubicBezTo>
                  <a:pt x="-5141" y="1110842"/>
                  <a:pt x="-120489" y="1072393"/>
                  <a:pt x="269599" y="880844"/>
                </a:cubicBezTo>
                <a:cubicBezTo>
                  <a:pt x="659687" y="689295"/>
                  <a:pt x="2450737" y="0"/>
                  <a:pt x="2450737" y="0"/>
                </a:cubicBezTo>
                <a:lnTo>
                  <a:pt x="2450737" y="0"/>
                </a:lnTo>
              </a:path>
            </a:pathLst>
          </a:custGeom>
          <a:noFill/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4768969-D916-4E3B-BA38-D146C6D058E4}"/>
              </a:ext>
            </a:extLst>
          </p:cNvPr>
          <p:cNvSpPr txBox="1"/>
          <p:nvPr/>
        </p:nvSpPr>
        <p:spPr>
          <a:xfrm>
            <a:off x="5612235" y="5539108"/>
            <a:ext cx="31521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Н – Гамильтониан =</a:t>
            </a:r>
          </a:p>
          <a:p>
            <a:r>
              <a:rPr lang="ru-RU" dirty="0"/>
              <a:t>= Е – полная энергия системы 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9240E845-9E2A-416C-B4CD-3ACD882E9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7549A-AFB8-42B1-9B9B-3AFC7CD53F1C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11851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2555776" y="148478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9033307"/>
              </p:ext>
            </p:extLst>
          </p:nvPr>
        </p:nvGraphicFramePr>
        <p:xfrm>
          <a:off x="611188" y="2274888"/>
          <a:ext cx="7146925" cy="433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8" name="Equation" r:id="rId3" imgW="4609800" imgH="279360" progId="Equation.DSMT4">
                  <p:embed/>
                </p:oleObj>
              </mc:Choice>
              <mc:Fallback>
                <p:oleObj name="Equation" r:id="rId3" imgW="4609800" imgH="279360" progId="Equation.DSMT4">
                  <p:embed/>
                  <p:pic>
                    <p:nvPicPr>
                      <p:cNvPr id="3" name="Объект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2274888"/>
                        <a:ext cx="7146925" cy="43338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979712" y="270892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2404195"/>
              </p:ext>
            </p:extLst>
          </p:nvPr>
        </p:nvGraphicFramePr>
        <p:xfrm>
          <a:off x="1688496" y="3784731"/>
          <a:ext cx="5268913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9" name="Equation" r:id="rId5" imgW="3466800" imgH="558720" progId="Equation.DSMT4">
                  <p:embed/>
                </p:oleObj>
              </mc:Choice>
              <mc:Fallback>
                <p:oleObj name="Equation" r:id="rId5" imgW="3466800" imgH="558720" progId="Equation.DSMT4">
                  <p:embed/>
                  <p:pic>
                    <p:nvPicPr>
                      <p:cNvPr id="5" name="Объект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88496" y="3784731"/>
                        <a:ext cx="5268913" cy="8509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06812" y="533580"/>
            <a:ext cx="79303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+mj-lt"/>
              </a:rPr>
              <a:t>Математические свойства плотности вероятности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81BAB3A-CD75-42CF-B61D-635A3DED7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7549A-AFB8-42B1-9B9B-3AFC7CD53F1C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370700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75656" y="620688"/>
            <a:ext cx="551215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+mj-lt"/>
              </a:rPr>
              <a:t>Плотность вероятности в фазовом </a:t>
            </a:r>
          </a:p>
          <a:p>
            <a:r>
              <a:rPr lang="ru-RU" sz="2800" dirty="0">
                <a:latin typeface="+mj-lt"/>
              </a:rPr>
              <a:t>              пространстве.</a:t>
            </a:r>
          </a:p>
        </p:txBody>
      </p:sp>
      <p:graphicFrame>
        <p:nvGraphicFramePr>
          <p:cNvPr id="3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9553663"/>
              </p:ext>
            </p:extLst>
          </p:nvPr>
        </p:nvGraphicFramePr>
        <p:xfrm>
          <a:off x="2809822" y="4581128"/>
          <a:ext cx="2233613" cy="1320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3" name="Equation" r:id="rId3" imgW="1117440" imgH="660240" progId="Equation.DSMT4">
                  <p:embed/>
                </p:oleObj>
              </mc:Choice>
              <mc:Fallback>
                <p:oleObj name="Equation" r:id="rId3" imgW="1117440" imgH="660240" progId="Equation.DSMT4">
                  <p:embed/>
                  <p:pic>
                    <p:nvPicPr>
                      <p:cNvPr id="3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09822" y="4581128"/>
                        <a:ext cx="2233613" cy="1320800"/>
                      </a:xfrm>
                      <a:prstGeom prst="rect">
                        <a:avLst/>
                      </a:prstGeom>
                      <a:noFill/>
                      <a:ln w="34925">
                        <a:noFill/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Объект 3"/>
          <p:cNvGraphicFramePr>
            <a:graphicFrameLocks noChangeAspect="1"/>
          </p:cNvGraphicFramePr>
          <p:nvPr/>
        </p:nvGraphicFramePr>
        <p:xfrm>
          <a:off x="2588937" y="2027760"/>
          <a:ext cx="2454498" cy="5502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4" name="Equation" r:id="rId5" imgW="1193760" imgH="266400" progId="Equation.DSMT4">
                  <p:embed/>
                </p:oleObj>
              </mc:Choice>
              <mc:Fallback>
                <p:oleObj name="Equation" r:id="rId5" imgW="1193760" imgH="266400" progId="Equation.DSMT4">
                  <p:embed/>
                  <p:pic>
                    <p:nvPicPr>
                      <p:cNvPr id="4" name="Объект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88937" y="2027760"/>
                        <a:ext cx="2454498" cy="55022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9024527"/>
              </p:ext>
            </p:extLst>
          </p:nvPr>
        </p:nvGraphicFramePr>
        <p:xfrm>
          <a:off x="719138" y="3092450"/>
          <a:ext cx="6375400" cy="760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5" name="Equation" r:id="rId7" imgW="3098520" imgH="368280" progId="Equation.DSMT4">
                  <p:embed/>
                </p:oleObj>
              </mc:Choice>
              <mc:Fallback>
                <p:oleObj name="Equation" r:id="rId7" imgW="3098520" imgH="368280" progId="Equation.DSMT4">
                  <p:embed/>
                  <p:pic>
                    <p:nvPicPr>
                      <p:cNvPr id="5" name="Объект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9138" y="3092450"/>
                        <a:ext cx="6375400" cy="76041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Стрелка вниз 5"/>
          <p:cNvSpPr/>
          <p:nvPr/>
        </p:nvSpPr>
        <p:spPr>
          <a:xfrm>
            <a:off x="3707904" y="3941980"/>
            <a:ext cx="360040" cy="4951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E4FF4D3-5B3E-42A8-B2E3-C22FA8AB5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7549A-AFB8-42B1-9B9B-3AFC7CD53F1C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7636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9549" y="1818157"/>
            <a:ext cx="70193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Микросостояния с равной энергией равновероятны.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7071" y="2646590"/>
            <a:ext cx="754136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Плотность вероятности в точках фазового пространства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равной энергией одинакова.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17052" y="3957437"/>
            <a:ext cx="722435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Вероятность обнаружить систему в микросостояниях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равной энергией одинакова.</a:t>
            </a: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8098129"/>
              </p:ext>
            </p:extLst>
          </p:nvPr>
        </p:nvGraphicFramePr>
        <p:xfrm>
          <a:off x="2161816" y="498371"/>
          <a:ext cx="4206875" cy="760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5" name="Equation" r:id="rId3" imgW="2044440" imgH="368280" progId="Equation.DSMT4">
                  <p:embed/>
                </p:oleObj>
              </mc:Choice>
              <mc:Fallback>
                <p:oleObj name="Equation" r:id="rId3" imgW="2044440" imgH="368280" progId="Equation.DSMT4">
                  <p:embed/>
                  <p:pic>
                    <p:nvPicPr>
                      <p:cNvPr id="5" name="Объект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61816" y="498371"/>
                        <a:ext cx="4206875" cy="760413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6C7A6982-E25F-469F-ADD3-F3E5EB84619E}"/>
              </a:ext>
            </a:extLst>
          </p:cNvPr>
          <p:cNvSpPr txBox="1"/>
          <p:nvPr/>
        </p:nvSpPr>
        <p:spPr>
          <a:xfrm>
            <a:off x="524400" y="5268284"/>
            <a:ext cx="63559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Плотность вероятности не зависит от времени.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14A99F4-E865-4B6D-A2CC-8B7953707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7549A-AFB8-42B1-9B9B-3AFC7CD53F1C}" type="slidenum">
              <a:rPr lang="ru-RU" smtClean="0"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112749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42F876B-568A-4415-A996-28D96C608C52}"/>
              </a:ext>
            </a:extLst>
          </p:cNvPr>
          <p:cNvSpPr txBox="1"/>
          <p:nvPr/>
        </p:nvSpPr>
        <p:spPr>
          <a:xfrm>
            <a:off x="467254" y="2063067"/>
            <a:ext cx="82094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РАСЧЕТ СРЕДНИХ ВЕЛИЧИН и ЭРГОИДНАЯ ГИПОТЕЗА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269EC4E0-514F-4FC1-A547-2BE9F4C8A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7549A-AFB8-42B1-9B9B-3AFC7CD53F1C}" type="slidenum">
              <a:rPr lang="ru-RU" smtClean="0"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433172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Text Box 2"/>
          <p:cNvSpPr txBox="1">
            <a:spLocks noChangeArrowheads="1"/>
          </p:cNvSpPr>
          <p:nvPr/>
        </p:nvSpPr>
        <p:spPr bwMode="auto">
          <a:xfrm>
            <a:off x="1280824" y="374948"/>
            <a:ext cx="544258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Расчет средних</a:t>
            </a:r>
            <a:r>
              <a:rPr lang="en-US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значений функции</a:t>
            </a:r>
          </a:p>
        </p:txBody>
      </p:sp>
      <p:sp>
        <p:nvSpPr>
          <p:cNvPr id="150531" name="Rectangle 3"/>
          <p:cNvSpPr>
            <a:spLocks noChangeArrowheads="1"/>
          </p:cNvSpPr>
          <p:nvPr/>
        </p:nvSpPr>
        <p:spPr bwMode="auto">
          <a:xfrm>
            <a:off x="539750" y="1773238"/>
            <a:ext cx="936625" cy="863600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0532" name="Oval 4"/>
          <p:cNvSpPr>
            <a:spLocks noChangeArrowheads="1"/>
          </p:cNvSpPr>
          <p:nvPr/>
        </p:nvSpPr>
        <p:spPr bwMode="auto">
          <a:xfrm>
            <a:off x="900113" y="2133600"/>
            <a:ext cx="144462" cy="144463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50533" name="Rectangle 5"/>
          <p:cNvSpPr>
            <a:spLocks noChangeArrowheads="1"/>
          </p:cNvSpPr>
          <p:nvPr/>
        </p:nvSpPr>
        <p:spPr bwMode="auto">
          <a:xfrm>
            <a:off x="1906588" y="1773238"/>
            <a:ext cx="936625" cy="863600"/>
          </a:xfrm>
          <a:prstGeom prst="rect">
            <a:avLst/>
          </a:prstGeom>
          <a:solidFill>
            <a:schemeClr val="accent1">
              <a:alpha val="46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0534" name="Rectangle 6"/>
          <p:cNvSpPr>
            <a:spLocks noChangeArrowheads="1"/>
          </p:cNvSpPr>
          <p:nvPr/>
        </p:nvSpPr>
        <p:spPr bwMode="auto">
          <a:xfrm>
            <a:off x="3275013" y="1773238"/>
            <a:ext cx="936625" cy="863600"/>
          </a:xfrm>
          <a:prstGeom prst="rect">
            <a:avLst/>
          </a:prstGeom>
          <a:solidFill>
            <a:schemeClr val="accent1">
              <a:alpha val="46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0535" name="Rectangle 7"/>
          <p:cNvSpPr>
            <a:spLocks noChangeArrowheads="1"/>
          </p:cNvSpPr>
          <p:nvPr/>
        </p:nvSpPr>
        <p:spPr bwMode="auto">
          <a:xfrm>
            <a:off x="4716463" y="1773238"/>
            <a:ext cx="936625" cy="863600"/>
          </a:xfrm>
          <a:prstGeom prst="rect">
            <a:avLst/>
          </a:prstGeom>
          <a:solidFill>
            <a:schemeClr val="accent1">
              <a:alpha val="54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0536" name="Rectangle 8"/>
          <p:cNvSpPr>
            <a:spLocks noChangeArrowheads="1"/>
          </p:cNvSpPr>
          <p:nvPr/>
        </p:nvSpPr>
        <p:spPr bwMode="auto">
          <a:xfrm>
            <a:off x="6083300" y="1773238"/>
            <a:ext cx="936625" cy="863600"/>
          </a:xfrm>
          <a:prstGeom prst="rect">
            <a:avLst/>
          </a:prstGeom>
          <a:solidFill>
            <a:schemeClr val="accent1">
              <a:alpha val="53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0537" name="Rectangle 9"/>
          <p:cNvSpPr>
            <a:spLocks noChangeArrowheads="1"/>
          </p:cNvSpPr>
          <p:nvPr/>
        </p:nvSpPr>
        <p:spPr bwMode="auto">
          <a:xfrm>
            <a:off x="7451725" y="1773238"/>
            <a:ext cx="936625" cy="863600"/>
          </a:xfrm>
          <a:prstGeom prst="rect">
            <a:avLst/>
          </a:prstGeom>
          <a:solidFill>
            <a:schemeClr val="accent1">
              <a:alpha val="46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0538" name="Oval 10"/>
          <p:cNvSpPr>
            <a:spLocks noChangeArrowheads="1"/>
          </p:cNvSpPr>
          <p:nvPr/>
        </p:nvSpPr>
        <p:spPr bwMode="auto">
          <a:xfrm>
            <a:off x="2051050" y="1989138"/>
            <a:ext cx="144463" cy="144462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ru-RU" altLang="ru-RU" sz="3600"/>
          </a:p>
        </p:txBody>
      </p:sp>
      <p:sp>
        <p:nvSpPr>
          <p:cNvPr id="150539" name="Oval 11"/>
          <p:cNvSpPr>
            <a:spLocks noChangeArrowheads="1"/>
          </p:cNvSpPr>
          <p:nvPr/>
        </p:nvSpPr>
        <p:spPr bwMode="auto">
          <a:xfrm>
            <a:off x="2411413" y="2276475"/>
            <a:ext cx="144462" cy="144463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50540" name="Oval 12"/>
          <p:cNvSpPr>
            <a:spLocks noChangeArrowheads="1"/>
          </p:cNvSpPr>
          <p:nvPr/>
        </p:nvSpPr>
        <p:spPr bwMode="auto">
          <a:xfrm>
            <a:off x="3348038" y="1916113"/>
            <a:ext cx="144462" cy="144462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ru-RU" altLang="ru-RU" sz="3600"/>
          </a:p>
        </p:txBody>
      </p:sp>
      <p:sp>
        <p:nvSpPr>
          <p:cNvPr id="150541" name="Oval 13"/>
          <p:cNvSpPr>
            <a:spLocks noChangeArrowheads="1"/>
          </p:cNvSpPr>
          <p:nvPr/>
        </p:nvSpPr>
        <p:spPr bwMode="auto">
          <a:xfrm>
            <a:off x="3635375" y="2133600"/>
            <a:ext cx="144463" cy="144463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50542" name="Oval 14"/>
          <p:cNvSpPr>
            <a:spLocks noChangeArrowheads="1"/>
          </p:cNvSpPr>
          <p:nvPr/>
        </p:nvSpPr>
        <p:spPr bwMode="auto">
          <a:xfrm>
            <a:off x="3924300" y="2420938"/>
            <a:ext cx="144463" cy="144462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50543" name="Oval 15"/>
          <p:cNvSpPr>
            <a:spLocks noChangeArrowheads="1"/>
          </p:cNvSpPr>
          <p:nvPr/>
        </p:nvSpPr>
        <p:spPr bwMode="auto">
          <a:xfrm>
            <a:off x="4787900" y="1916113"/>
            <a:ext cx="144463" cy="144462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50544" name="Oval 16"/>
          <p:cNvSpPr>
            <a:spLocks noChangeArrowheads="1"/>
          </p:cNvSpPr>
          <p:nvPr/>
        </p:nvSpPr>
        <p:spPr bwMode="auto">
          <a:xfrm>
            <a:off x="5364163" y="1916113"/>
            <a:ext cx="144462" cy="144462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50545" name="Oval 17"/>
          <p:cNvSpPr>
            <a:spLocks noChangeArrowheads="1"/>
          </p:cNvSpPr>
          <p:nvPr/>
        </p:nvSpPr>
        <p:spPr bwMode="auto">
          <a:xfrm>
            <a:off x="4787900" y="2420938"/>
            <a:ext cx="144463" cy="144462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50546" name="Oval 18"/>
          <p:cNvSpPr>
            <a:spLocks noChangeArrowheads="1"/>
          </p:cNvSpPr>
          <p:nvPr/>
        </p:nvSpPr>
        <p:spPr bwMode="auto">
          <a:xfrm>
            <a:off x="5364163" y="2420938"/>
            <a:ext cx="144462" cy="144462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50547" name="Oval 19"/>
          <p:cNvSpPr>
            <a:spLocks noChangeArrowheads="1"/>
          </p:cNvSpPr>
          <p:nvPr/>
        </p:nvSpPr>
        <p:spPr bwMode="auto">
          <a:xfrm>
            <a:off x="6156325" y="1844675"/>
            <a:ext cx="144463" cy="144463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50548" name="Oval 20"/>
          <p:cNvSpPr>
            <a:spLocks noChangeArrowheads="1"/>
          </p:cNvSpPr>
          <p:nvPr/>
        </p:nvSpPr>
        <p:spPr bwMode="auto">
          <a:xfrm>
            <a:off x="6804025" y="2420938"/>
            <a:ext cx="144463" cy="144462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50549" name="Oval 21"/>
          <p:cNvSpPr>
            <a:spLocks noChangeArrowheads="1"/>
          </p:cNvSpPr>
          <p:nvPr/>
        </p:nvSpPr>
        <p:spPr bwMode="auto">
          <a:xfrm>
            <a:off x="6443663" y="2133600"/>
            <a:ext cx="144462" cy="144463"/>
          </a:xfrm>
          <a:prstGeom prst="ellipse">
            <a:avLst/>
          </a:prstGeom>
          <a:solidFill>
            <a:schemeClr val="tx2">
              <a:alpha val="58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0550" name="Oval 22"/>
          <p:cNvSpPr>
            <a:spLocks noChangeArrowheads="1"/>
          </p:cNvSpPr>
          <p:nvPr/>
        </p:nvSpPr>
        <p:spPr bwMode="auto">
          <a:xfrm>
            <a:off x="6732588" y="1844675"/>
            <a:ext cx="144462" cy="144463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50551" name="Oval 23"/>
          <p:cNvSpPr>
            <a:spLocks noChangeArrowheads="1"/>
          </p:cNvSpPr>
          <p:nvPr/>
        </p:nvSpPr>
        <p:spPr bwMode="auto">
          <a:xfrm>
            <a:off x="6156325" y="2420938"/>
            <a:ext cx="144463" cy="144462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50552" name="Oval 24"/>
          <p:cNvSpPr>
            <a:spLocks noChangeArrowheads="1"/>
          </p:cNvSpPr>
          <p:nvPr/>
        </p:nvSpPr>
        <p:spPr bwMode="auto">
          <a:xfrm>
            <a:off x="8027988" y="1844675"/>
            <a:ext cx="144462" cy="144463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50553" name="Oval 25"/>
          <p:cNvSpPr>
            <a:spLocks noChangeArrowheads="1"/>
          </p:cNvSpPr>
          <p:nvPr/>
        </p:nvSpPr>
        <p:spPr bwMode="auto">
          <a:xfrm>
            <a:off x="7596188" y="1844675"/>
            <a:ext cx="144462" cy="144463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ru-RU" altLang="ru-RU" sz="3600"/>
          </a:p>
        </p:txBody>
      </p:sp>
      <p:sp>
        <p:nvSpPr>
          <p:cNvPr id="150554" name="Oval 26"/>
          <p:cNvSpPr>
            <a:spLocks noChangeArrowheads="1"/>
          </p:cNvSpPr>
          <p:nvPr/>
        </p:nvSpPr>
        <p:spPr bwMode="auto">
          <a:xfrm>
            <a:off x="8027988" y="2420938"/>
            <a:ext cx="144462" cy="144462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ru-RU" altLang="ru-RU" sz="3600"/>
          </a:p>
        </p:txBody>
      </p:sp>
      <p:sp>
        <p:nvSpPr>
          <p:cNvPr id="150555" name="Oval 27"/>
          <p:cNvSpPr>
            <a:spLocks noChangeArrowheads="1"/>
          </p:cNvSpPr>
          <p:nvPr/>
        </p:nvSpPr>
        <p:spPr bwMode="auto">
          <a:xfrm>
            <a:off x="7596188" y="2420938"/>
            <a:ext cx="144462" cy="144462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50556" name="Oval 28"/>
          <p:cNvSpPr>
            <a:spLocks noChangeArrowheads="1"/>
          </p:cNvSpPr>
          <p:nvPr/>
        </p:nvSpPr>
        <p:spPr bwMode="auto">
          <a:xfrm>
            <a:off x="8027988" y="2133600"/>
            <a:ext cx="144462" cy="144463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50557" name="Oval 29"/>
          <p:cNvSpPr>
            <a:spLocks noChangeArrowheads="1"/>
          </p:cNvSpPr>
          <p:nvPr/>
        </p:nvSpPr>
        <p:spPr bwMode="auto">
          <a:xfrm>
            <a:off x="7596188" y="2133600"/>
            <a:ext cx="144462" cy="144463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50558" name="Text Box 30"/>
          <p:cNvSpPr txBox="1">
            <a:spLocks noChangeArrowheads="1"/>
          </p:cNvSpPr>
          <p:nvPr/>
        </p:nvSpPr>
        <p:spPr bwMode="auto">
          <a:xfrm>
            <a:off x="663575" y="2800350"/>
            <a:ext cx="608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b="1"/>
              <a:t>1/6</a:t>
            </a:r>
          </a:p>
        </p:txBody>
      </p:sp>
      <p:sp>
        <p:nvSpPr>
          <p:cNvPr id="150559" name="Text Box 31"/>
          <p:cNvSpPr txBox="1">
            <a:spLocks noChangeArrowheads="1"/>
          </p:cNvSpPr>
          <p:nvPr/>
        </p:nvSpPr>
        <p:spPr bwMode="auto">
          <a:xfrm>
            <a:off x="2051050" y="2827338"/>
            <a:ext cx="608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b="1"/>
              <a:t>1/6</a:t>
            </a:r>
          </a:p>
        </p:txBody>
      </p:sp>
      <p:sp>
        <p:nvSpPr>
          <p:cNvPr id="150560" name="Text Box 32"/>
          <p:cNvSpPr txBox="1">
            <a:spLocks noChangeArrowheads="1"/>
          </p:cNvSpPr>
          <p:nvPr/>
        </p:nvSpPr>
        <p:spPr bwMode="auto">
          <a:xfrm>
            <a:off x="3492500" y="2827338"/>
            <a:ext cx="608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b="1"/>
              <a:t>1/6</a:t>
            </a:r>
          </a:p>
        </p:txBody>
      </p:sp>
      <p:sp>
        <p:nvSpPr>
          <p:cNvPr id="150561" name="Text Box 33"/>
          <p:cNvSpPr txBox="1">
            <a:spLocks noChangeArrowheads="1"/>
          </p:cNvSpPr>
          <p:nvPr/>
        </p:nvSpPr>
        <p:spPr bwMode="auto">
          <a:xfrm>
            <a:off x="4859338" y="2852738"/>
            <a:ext cx="6080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b="1"/>
              <a:t>1/6</a:t>
            </a:r>
          </a:p>
        </p:txBody>
      </p:sp>
      <p:sp>
        <p:nvSpPr>
          <p:cNvPr id="150562" name="Text Box 34"/>
          <p:cNvSpPr txBox="1">
            <a:spLocks noChangeArrowheads="1"/>
          </p:cNvSpPr>
          <p:nvPr/>
        </p:nvSpPr>
        <p:spPr bwMode="auto">
          <a:xfrm>
            <a:off x="6300788" y="2852738"/>
            <a:ext cx="6080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b="1"/>
              <a:t>1/6</a:t>
            </a:r>
          </a:p>
        </p:txBody>
      </p:sp>
      <p:sp>
        <p:nvSpPr>
          <p:cNvPr id="150563" name="Text Box 35"/>
          <p:cNvSpPr txBox="1">
            <a:spLocks noChangeArrowheads="1"/>
          </p:cNvSpPr>
          <p:nvPr/>
        </p:nvSpPr>
        <p:spPr bwMode="auto">
          <a:xfrm>
            <a:off x="7524750" y="2852738"/>
            <a:ext cx="608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b="1"/>
              <a:t>1/6</a:t>
            </a:r>
          </a:p>
        </p:txBody>
      </p:sp>
      <p:sp>
        <p:nvSpPr>
          <p:cNvPr id="150564" name="Line 36"/>
          <p:cNvSpPr>
            <a:spLocks noChangeShapeType="1"/>
          </p:cNvSpPr>
          <p:nvPr/>
        </p:nvSpPr>
        <p:spPr bwMode="auto">
          <a:xfrm>
            <a:off x="611188" y="5157788"/>
            <a:ext cx="7705725" cy="0"/>
          </a:xfrm>
          <a:prstGeom prst="line">
            <a:avLst/>
          </a:prstGeom>
          <a:noFill/>
          <a:ln w="476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50565" name="Text Box 37"/>
          <p:cNvSpPr txBox="1">
            <a:spLocks noChangeArrowheads="1"/>
          </p:cNvSpPr>
          <p:nvPr/>
        </p:nvSpPr>
        <p:spPr bwMode="auto">
          <a:xfrm>
            <a:off x="468313" y="5276850"/>
            <a:ext cx="3540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b="1"/>
              <a:t>1</a:t>
            </a:r>
          </a:p>
        </p:txBody>
      </p:sp>
      <p:sp>
        <p:nvSpPr>
          <p:cNvPr id="150566" name="Text Box 38"/>
          <p:cNvSpPr txBox="1">
            <a:spLocks noChangeArrowheads="1"/>
          </p:cNvSpPr>
          <p:nvPr/>
        </p:nvSpPr>
        <p:spPr bwMode="auto">
          <a:xfrm>
            <a:off x="8101013" y="5300663"/>
            <a:ext cx="3540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b="1"/>
              <a:t>6</a:t>
            </a:r>
          </a:p>
        </p:txBody>
      </p:sp>
      <p:sp>
        <p:nvSpPr>
          <p:cNvPr id="150567" name="Line 39"/>
          <p:cNvSpPr>
            <a:spLocks noChangeShapeType="1"/>
          </p:cNvSpPr>
          <p:nvPr/>
        </p:nvSpPr>
        <p:spPr bwMode="auto">
          <a:xfrm>
            <a:off x="3348038" y="5157788"/>
            <a:ext cx="431800" cy="0"/>
          </a:xfrm>
          <a:prstGeom prst="line">
            <a:avLst/>
          </a:prstGeom>
          <a:noFill/>
          <a:ln w="603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50568" name="Line 40"/>
          <p:cNvSpPr>
            <a:spLocks noChangeShapeType="1"/>
          </p:cNvSpPr>
          <p:nvPr/>
        </p:nvSpPr>
        <p:spPr bwMode="auto">
          <a:xfrm>
            <a:off x="3348038" y="5013325"/>
            <a:ext cx="0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50569" name="Line 41"/>
          <p:cNvSpPr>
            <a:spLocks noChangeShapeType="1"/>
          </p:cNvSpPr>
          <p:nvPr/>
        </p:nvSpPr>
        <p:spPr bwMode="auto">
          <a:xfrm flipV="1">
            <a:off x="3779838" y="5013325"/>
            <a:ext cx="0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aphicFrame>
        <p:nvGraphicFramePr>
          <p:cNvPr id="150570" name="Object 42"/>
          <p:cNvGraphicFramePr>
            <a:graphicFrameLocks noChangeAspect="1"/>
          </p:cNvGraphicFramePr>
          <p:nvPr/>
        </p:nvGraphicFramePr>
        <p:xfrm>
          <a:off x="3924300" y="5373688"/>
          <a:ext cx="576263" cy="493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2" name="Equation" r:id="rId4" imgW="266400" imgH="228600" progId="Equation.DSMT4">
                  <p:embed/>
                </p:oleObj>
              </mc:Choice>
              <mc:Fallback>
                <p:oleObj name="Equation" r:id="rId4" imgW="266400" imgH="228600" progId="Equation.DSMT4">
                  <p:embed/>
                  <p:pic>
                    <p:nvPicPr>
                      <p:cNvPr id="150570" name="Object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4300" y="5373688"/>
                        <a:ext cx="576263" cy="493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0571" name="Line 43"/>
          <p:cNvSpPr>
            <a:spLocks noChangeShapeType="1"/>
          </p:cNvSpPr>
          <p:nvPr/>
        </p:nvSpPr>
        <p:spPr bwMode="auto">
          <a:xfrm flipH="1" flipV="1">
            <a:off x="3635375" y="5300663"/>
            <a:ext cx="288925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aphicFrame>
        <p:nvGraphicFramePr>
          <p:cNvPr id="150572" name="Object 44"/>
          <p:cNvGraphicFramePr>
            <a:graphicFrameLocks noChangeAspect="1"/>
          </p:cNvGraphicFramePr>
          <p:nvPr/>
        </p:nvGraphicFramePr>
        <p:xfrm>
          <a:off x="2174875" y="4251325"/>
          <a:ext cx="2635250" cy="57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3" name="Equation" r:id="rId6" imgW="1218960" imgH="266400" progId="Equation.DSMT4">
                  <p:embed/>
                </p:oleObj>
              </mc:Choice>
              <mc:Fallback>
                <p:oleObj name="Equation" r:id="rId6" imgW="1218960" imgH="266400" progId="Equation.DSMT4">
                  <p:embed/>
                  <p:pic>
                    <p:nvPicPr>
                      <p:cNvPr id="150572" name="Object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74875" y="4251325"/>
                        <a:ext cx="2635250" cy="576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0573" name="Line 45"/>
          <p:cNvSpPr>
            <a:spLocks noChangeShapeType="1"/>
          </p:cNvSpPr>
          <p:nvPr/>
        </p:nvSpPr>
        <p:spPr bwMode="auto">
          <a:xfrm>
            <a:off x="3203575" y="4797425"/>
            <a:ext cx="21590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aphicFrame>
        <p:nvGraphicFramePr>
          <p:cNvPr id="150574" name="Object 46"/>
          <p:cNvGraphicFramePr>
            <a:graphicFrameLocks noChangeAspect="1"/>
          </p:cNvGraphicFramePr>
          <p:nvPr/>
        </p:nvGraphicFramePr>
        <p:xfrm>
          <a:off x="5411788" y="3357563"/>
          <a:ext cx="3001962" cy="1176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4" name="Equation" r:id="rId8" imgW="1587240" imgH="622080" progId="Equation.DSMT4">
                  <p:embed/>
                </p:oleObj>
              </mc:Choice>
              <mc:Fallback>
                <p:oleObj name="Equation" r:id="rId8" imgW="1587240" imgH="622080" progId="Equation.DSMT4">
                  <p:embed/>
                  <p:pic>
                    <p:nvPicPr>
                      <p:cNvPr id="150574" name="Object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1788" y="3357563"/>
                        <a:ext cx="3001962" cy="1176337"/>
                      </a:xfrm>
                      <a:prstGeom prst="rect">
                        <a:avLst/>
                      </a:prstGeom>
                      <a:noFill/>
                      <a:ln w="349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0575" name="Object 47"/>
          <p:cNvGraphicFramePr>
            <a:graphicFrameLocks noChangeAspect="1"/>
          </p:cNvGraphicFramePr>
          <p:nvPr/>
        </p:nvGraphicFramePr>
        <p:xfrm>
          <a:off x="5086350" y="5445125"/>
          <a:ext cx="2786063" cy="1273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5" name="Equation" r:id="rId10" imgW="1473120" imgH="672840" progId="Equation.DSMT4">
                  <p:embed/>
                </p:oleObj>
              </mc:Choice>
              <mc:Fallback>
                <p:oleObj name="Equation" r:id="rId10" imgW="1473120" imgH="672840" progId="Equation.DSMT4">
                  <p:embed/>
                  <p:pic>
                    <p:nvPicPr>
                      <p:cNvPr id="150575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86350" y="5445125"/>
                        <a:ext cx="2786063" cy="1273175"/>
                      </a:xfrm>
                      <a:prstGeom prst="rect">
                        <a:avLst/>
                      </a:prstGeom>
                      <a:noFill/>
                      <a:ln w="349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D09F5358-D188-41D2-9E3D-8E24AE0CA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7549A-AFB8-42B1-9B9B-3AFC7CD53F1C}" type="slidenum">
              <a:rPr lang="ru-RU" smtClean="0"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779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05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05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0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0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4127" y="1019372"/>
            <a:ext cx="33172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Эргоидная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гипотеза.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8628" y="2718086"/>
            <a:ext cx="79500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Среднее по времени для системы  равняется среднему по фазовому пространству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4E33E76-80F7-4D16-B17B-9C7376CA6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7549A-AFB8-42B1-9B9B-3AFC7CD53F1C}" type="slidenum">
              <a:rPr lang="ru-RU" smtClean="0"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203066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29669" y="394866"/>
            <a:ext cx="33679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Эргоидная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гипотеза.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4880" y="1360445"/>
            <a:ext cx="88462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Среднее по времени для системы равняется среднему по фазовому пространству.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0043" y="3353120"/>
            <a:ext cx="3248816" cy="215721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819" y="3284984"/>
            <a:ext cx="1617712" cy="161771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7728" y="5157192"/>
            <a:ext cx="1624905" cy="1305942"/>
          </a:xfrm>
          <a:prstGeom prst="rect">
            <a:avLst/>
          </a:prstGeom>
        </p:spPr>
      </p:pic>
      <p:graphicFrame>
        <p:nvGraphicFramePr>
          <p:cNvPr id="7" name="Объект 6"/>
          <p:cNvGraphicFramePr>
            <a:graphicFrameLocks noChangeAspect="1"/>
          </p:cNvGraphicFramePr>
          <p:nvPr/>
        </p:nvGraphicFramePr>
        <p:xfrm>
          <a:off x="425894" y="5079811"/>
          <a:ext cx="1725562" cy="11818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4" name="Equation" r:id="rId6" imgW="927000" imgH="634680" progId="Equation.DSMT4">
                  <p:embed/>
                </p:oleObj>
              </mc:Choice>
              <mc:Fallback>
                <p:oleObj name="Equation" r:id="rId6" imgW="927000" imgH="634680" progId="Equation.DSMT4">
                  <p:embed/>
                  <p:pic>
                    <p:nvPicPr>
                      <p:cNvPr id="7" name="Объект 6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25894" y="5079811"/>
                        <a:ext cx="1725562" cy="118189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90937" y="2877036"/>
            <a:ext cx="14251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Система</a:t>
            </a:r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/>
        </p:nvGraphicFramePr>
        <p:xfrm>
          <a:off x="4788024" y="5586062"/>
          <a:ext cx="3771878" cy="8902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5" name="Equation" r:id="rId8" imgW="2044440" imgH="482400" progId="Equation.DSMT4">
                  <p:embed/>
                </p:oleObj>
              </mc:Choice>
              <mc:Fallback>
                <p:oleObj name="Equation" r:id="rId8" imgW="2044440" imgH="482400" progId="Equation.DSMT4">
                  <p:embed/>
                  <p:pic>
                    <p:nvPicPr>
                      <p:cNvPr id="9" name="Объект 8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788024" y="5586062"/>
                        <a:ext cx="3771878" cy="8902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451122" y="2877036"/>
            <a:ext cx="24032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Фазовое пространство</a:t>
            </a:r>
          </a:p>
        </p:txBody>
      </p:sp>
      <p:sp>
        <p:nvSpPr>
          <p:cNvPr id="11" name="Номер слайда 10">
            <a:extLst>
              <a:ext uri="{FF2B5EF4-FFF2-40B4-BE49-F238E27FC236}">
                <a16:creationId xmlns:a16="http://schemas.microsoft.com/office/drawing/2014/main" id="{26AA165A-0A00-48E9-BC0F-7F7E118D7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7549A-AFB8-42B1-9B9B-3AFC7CD53F1C}" type="slidenum">
              <a:rPr lang="ru-RU" smtClean="0"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536740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420888"/>
            <a:ext cx="4176464" cy="3132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98428" y="512425"/>
            <a:ext cx="65024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Эргоидная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гипотеза. Среднее по времени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85970" y="5822355"/>
            <a:ext cx="40429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Одно из микросостояний</a:t>
            </a:r>
          </a:p>
        </p:txBody>
      </p:sp>
      <p:sp>
        <p:nvSpPr>
          <p:cNvPr id="8" name="Line 10"/>
          <p:cNvSpPr>
            <a:spLocks noChangeShapeType="1"/>
          </p:cNvSpPr>
          <p:nvPr/>
        </p:nvSpPr>
        <p:spPr bwMode="auto">
          <a:xfrm flipH="1">
            <a:off x="4572000" y="3212976"/>
            <a:ext cx="2483850" cy="842998"/>
          </a:xfrm>
          <a:prstGeom prst="line">
            <a:avLst/>
          </a:prstGeom>
          <a:noFill/>
          <a:ln w="349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7055850" y="2801692"/>
            <a:ext cx="1957587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dirty="0"/>
              <a:t>ЧАСТИЦА, </a:t>
            </a:r>
            <a:r>
              <a:rPr lang="en-US" altLang="ru-RU" dirty="0"/>
              <a:t>p</a:t>
            </a:r>
            <a:r>
              <a:rPr lang="ru-RU" altLang="ru-RU" dirty="0"/>
              <a:t>(</a:t>
            </a:r>
            <a:r>
              <a:rPr lang="en-US" altLang="ru-RU" dirty="0"/>
              <a:t>t),q(t)</a:t>
            </a:r>
            <a:endParaRPr lang="ru-RU" altLang="ru-RU" dirty="0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8299F539-0C82-42DB-92DE-9C21DC93F3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7549A-AFB8-42B1-9B9B-3AFC7CD53F1C}" type="slidenum">
              <a:rPr lang="ru-RU" smtClean="0"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231832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>
            <a:extLst>
              <a:ext uri="{FF2B5EF4-FFF2-40B4-BE49-F238E27FC236}">
                <a16:creationId xmlns:a16="http://schemas.microsoft.com/office/drawing/2014/main" id="{A668CE10-DB1B-4944-84BC-814561C8AE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69174">
            <a:off x="687897" y="1870023"/>
            <a:ext cx="2282552" cy="1712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5">
            <a:extLst>
              <a:ext uri="{FF2B5EF4-FFF2-40B4-BE49-F238E27FC236}">
                <a16:creationId xmlns:a16="http://schemas.microsoft.com/office/drawing/2014/main" id="{F47378BD-6EE8-48E3-9DA1-071E6E7BDC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545200" y="2429296"/>
            <a:ext cx="2467242" cy="1850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5">
            <a:extLst>
              <a:ext uri="{FF2B5EF4-FFF2-40B4-BE49-F238E27FC236}">
                <a16:creationId xmlns:a16="http://schemas.microsoft.com/office/drawing/2014/main" id="{42E1F933-EADA-4B3B-9A96-5A1586D45F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73006">
            <a:off x="3526277" y="2206306"/>
            <a:ext cx="2673044" cy="2004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7DE9A125-D50D-4EBE-884F-F229424DC2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73006">
            <a:off x="4180398" y="4476099"/>
            <a:ext cx="2673044" cy="2004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10B8522-8052-46A8-8D0F-E629322644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73006">
            <a:off x="601537" y="4142764"/>
            <a:ext cx="2673044" cy="2004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07A6A4B-A479-430D-ABA0-AC770477417F}"/>
              </a:ext>
            </a:extLst>
          </p:cNvPr>
          <p:cNvSpPr txBox="1"/>
          <p:nvPr/>
        </p:nvSpPr>
        <p:spPr>
          <a:xfrm>
            <a:off x="349930" y="177769"/>
            <a:ext cx="91654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err="1"/>
              <a:t>Эргоидная</a:t>
            </a:r>
            <a:r>
              <a:rPr lang="ru-RU" sz="2800" dirty="0"/>
              <a:t> гипотеза</a:t>
            </a:r>
            <a:r>
              <a:rPr lang="en-US" sz="2800" dirty="0"/>
              <a:t>. C</a:t>
            </a:r>
            <a:r>
              <a:rPr lang="ru-RU" sz="2800" dirty="0" err="1"/>
              <a:t>реднее</a:t>
            </a:r>
            <a:r>
              <a:rPr lang="ru-RU" sz="2800" dirty="0"/>
              <a:t> по фазовому пространству</a:t>
            </a:r>
            <a:endParaRPr lang="en-US" sz="2800" dirty="0"/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469A142B-4708-4A80-A4D6-AD7C5B5E4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7549A-AFB8-42B1-9B9B-3AFC7CD53F1C}" type="slidenum">
              <a:rPr lang="ru-RU" smtClean="0"/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632715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70F40F7-01FA-4746-ADFD-DCE00FD513A1}"/>
              </a:ext>
            </a:extLst>
          </p:cNvPr>
          <p:cNvSpPr txBox="1"/>
          <p:nvPr/>
        </p:nvSpPr>
        <p:spPr>
          <a:xfrm>
            <a:off x="2214694" y="2214693"/>
            <a:ext cx="41494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АНСАМБЛИ ГИББСА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0E67EE1-A6FC-4089-B8EF-2E5D1523D11E}"/>
              </a:ext>
            </a:extLst>
          </p:cNvPr>
          <p:cNvSpPr txBox="1"/>
          <p:nvPr/>
        </p:nvSpPr>
        <p:spPr>
          <a:xfrm>
            <a:off x="80734" y="3687828"/>
            <a:ext cx="89568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(</a:t>
            </a:r>
            <a:r>
              <a:rPr lang="ru-RU" sz="2400" dirty="0"/>
              <a:t>Ансамбль – фазовое пространство + явный вид функции ρ (Е (</a:t>
            </a:r>
            <a:r>
              <a:rPr lang="en-US" sz="2400" dirty="0" err="1"/>
              <a:t>p,q</a:t>
            </a:r>
            <a:r>
              <a:rPr lang="en-US" sz="2400" dirty="0"/>
              <a:t>))</a:t>
            </a:r>
            <a:endParaRPr lang="ru-RU" sz="24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0BA65B3-98AC-41E3-B6E1-160F126015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7549A-AFB8-42B1-9B9B-3AFC7CD53F1C}" type="slidenum">
              <a:rPr lang="ru-RU" smtClean="0"/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685565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619672" y="24208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/>
        </p:nvGraphicFramePr>
        <p:xfrm>
          <a:off x="1630630" y="3766442"/>
          <a:ext cx="5548994" cy="7596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0" name="Equation" r:id="rId3" imgW="4102100" imgH="558800" progId="Equation.DSMT4">
                  <p:embed/>
                </p:oleObj>
              </mc:Choice>
              <mc:Fallback>
                <p:oleObj name="Equation" r:id="rId3" imgW="4102100" imgH="558800" progId="Equation.DSMT4">
                  <p:embed/>
                  <p:pic>
                    <p:nvPicPr>
                      <p:cNvPr id="3" name="Объект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30630" y="3766442"/>
                        <a:ext cx="5548994" cy="75960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619672" y="1412776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4817854"/>
              </p:ext>
            </p:extLst>
          </p:nvPr>
        </p:nvGraphicFramePr>
        <p:xfrm>
          <a:off x="1635125" y="1701800"/>
          <a:ext cx="5145088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1" name="Equation" r:id="rId5" imgW="3809880" imgH="609480" progId="Equation.DSMT4">
                  <p:embed/>
                </p:oleObj>
              </mc:Choice>
              <mc:Fallback>
                <p:oleObj name="Equation" r:id="rId5" imgW="3809880" imgH="609480" progId="Equation.DSMT4">
                  <p:embed/>
                  <p:pic>
                    <p:nvPicPr>
                      <p:cNvPr id="5" name="Объект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35125" y="1701800"/>
                        <a:ext cx="5145088" cy="8128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/>
        </p:nvGraphicFramePr>
        <p:xfrm>
          <a:off x="354013" y="4775200"/>
          <a:ext cx="7405687" cy="577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2" name="Equation" r:id="rId7" imgW="3251160" imgH="253800" progId="Equation.DSMT4">
                  <p:embed/>
                </p:oleObj>
              </mc:Choice>
              <mc:Fallback>
                <p:oleObj name="Equation" r:id="rId7" imgW="3251160" imgH="253800" progId="Equation.DSMT4">
                  <p:embed/>
                  <p:pic>
                    <p:nvPicPr>
                      <p:cNvPr id="6" name="Объект 5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54013" y="4775200"/>
                        <a:ext cx="7405687" cy="577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956391" y="151845"/>
            <a:ext cx="5803309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Микроканонический ансамбль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5775325"/>
            <a:ext cx="9144000" cy="461665"/>
          </a:xfrm>
          <a:prstGeom prst="rect">
            <a:avLst/>
          </a:prstGeom>
          <a:solidFill>
            <a:srgbClr val="FFC000">
              <a:alpha val="22000"/>
            </a:srgbClr>
          </a:solidFill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с одинаковой энергией во всех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реальных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микросостояниях</a:t>
            </a:r>
          </a:p>
        </p:txBody>
      </p:sp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id="{DC218471-6D87-4DA2-B147-C9CC003DA87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7866284"/>
              </p:ext>
            </p:extLst>
          </p:nvPr>
        </p:nvGraphicFramePr>
        <p:xfrm>
          <a:off x="1558290" y="2941588"/>
          <a:ext cx="4457700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3" name="Equation" r:id="rId9" imgW="4457520" imgH="583920" progId="Equation.DSMT4">
                  <p:embed/>
                </p:oleObj>
              </mc:Choice>
              <mc:Fallback>
                <p:oleObj name="Equation" r:id="rId9" imgW="4457520" imgH="5839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58290" y="2941588"/>
                        <a:ext cx="4457700" cy="584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5F842F97-47A6-4045-9F2A-F596726407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7549A-AFB8-42B1-9B9B-3AFC7CD53F1C}" type="slidenum">
              <a:rPr lang="ru-RU" smtClean="0"/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3054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вал 2">
            <a:extLst>
              <a:ext uri="{FF2B5EF4-FFF2-40B4-BE49-F238E27FC236}">
                <a16:creationId xmlns:a16="http://schemas.microsoft.com/office/drawing/2014/main" id="{D0F2034B-A382-47D9-9979-157D98B7C346}"/>
              </a:ext>
            </a:extLst>
          </p:cNvPr>
          <p:cNvSpPr/>
          <p:nvPr/>
        </p:nvSpPr>
        <p:spPr>
          <a:xfrm>
            <a:off x="1115616" y="1484784"/>
            <a:ext cx="7344816" cy="3816424"/>
          </a:xfrm>
          <a:prstGeom prst="ellipse">
            <a:avLst/>
          </a:prstGeom>
          <a:solidFill>
            <a:srgbClr val="EEBC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Полилиния: фигура 3">
            <a:extLst>
              <a:ext uri="{FF2B5EF4-FFF2-40B4-BE49-F238E27FC236}">
                <a16:creationId xmlns:a16="http://schemas.microsoft.com/office/drawing/2014/main" id="{676B05AA-430F-4E69-96C6-B0BDA68FEDF1}"/>
              </a:ext>
            </a:extLst>
          </p:cNvPr>
          <p:cNvSpPr/>
          <p:nvPr/>
        </p:nvSpPr>
        <p:spPr>
          <a:xfrm>
            <a:off x="3534062" y="2492896"/>
            <a:ext cx="2075875" cy="1518850"/>
          </a:xfrm>
          <a:custGeom>
            <a:avLst/>
            <a:gdLst>
              <a:gd name="connsiteX0" fmla="*/ 286109 w 2075875"/>
              <a:gd name="connsiteY0" fmla="*/ 286123 h 1518850"/>
              <a:gd name="connsiteX1" fmla="*/ 105486 w 2075875"/>
              <a:gd name="connsiteY1" fmla="*/ 376435 h 1518850"/>
              <a:gd name="connsiteX2" fmla="*/ 15175 w 2075875"/>
              <a:gd name="connsiteY2" fmla="*/ 771546 h 1518850"/>
              <a:gd name="connsiteX3" fmla="*/ 421575 w 2075875"/>
              <a:gd name="connsiteY3" fmla="*/ 1200523 h 1518850"/>
              <a:gd name="connsiteX4" fmla="*/ 1629486 w 2075875"/>
              <a:gd name="connsiteY4" fmla="*/ 1505323 h 1518850"/>
              <a:gd name="connsiteX5" fmla="*/ 2035886 w 2075875"/>
              <a:gd name="connsiteY5" fmla="*/ 748968 h 1518850"/>
              <a:gd name="connsiteX6" fmla="*/ 2002020 w 2075875"/>
              <a:gd name="connsiteY6" fmla="*/ 297412 h 1518850"/>
              <a:gd name="connsiteX7" fmla="*/ 1516598 w 2075875"/>
              <a:gd name="connsiteY7" fmla="*/ 82923 h 1518850"/>
              <a:gd name="connsiteX8" fmla="*/ 918286 w 2075875"/>
              <a:gd name="connsiteY8" fmla="*/ 26479 h 1518850"/>
              <a:gd name="connsiteX9" fmla="*/ 590909 w 2075875"/>
              <a:gd name="connsiteY9" fmla="*/ 26479 h 1518850"/>
              <a:gd name="connsiteX10" fmla="*/ 139353 w 2075875"/>
              <a:gd name="connsiteY10" fmla="*/ 353857 h 1518850"/>
              <a:gd name="connsiteX11" fmla="*/ 139353 w 2075875"/>
              <a:gd name="connsiteY11" fmla="*/ 353857 h 1518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75875" h="1518850">
                <a:moveTo>
                  <a:pt x="286109" y="286123"/>
                </a:moveTo>
                <a:cubicBezTo>
                  <a:pt x="218375" y="290827"/>
                  <a:pt x="150642" y="295531"/>
                  <a:pt x="105486" y="376435"/>
                </a:cubicBezTo>
                <a:cubicBezTo>
                  <a:pt x="60330" y="457339"/>
                  <a:pt x="-37507" y="634198"/>
                  <a:pt x="15175" y="771546"/>
                </a:cubicBezTo>
                <a:cubicBezTo>
                  <a:pt x="67857" y="908894"/>
                  <a:pt x="152523" y="1078227"/>
                  <a:pt x="421575" y="1200523"/>
                </a:cubicBezTo>
                <a:cubicBezTo>
                  <a:pt x="690627" y="1322819"/>
                  <a:pt x="1360434" y="1580582"/>
                  <a:pt x="1629486" y="1505323"/>
                </a:cubicBezTo>
                <a:cubicBezTo>
                  <a:pt x="1898538" y="1430064"/>
                  <a:pt x="1973797" y="950286"/>
                  <a:pt x="2035886" y="748968"/>
                </a:cubicBezTo>
                <a:cubicBezTo>
                  <a:pt x="2097975" y="547650"/>
                  <a:pt x="2088568" y="408419"/>
                  <a:pt x="2002020" y="297412"/>
                </a:cubicBezTo>
                <a:cubicBezTo>
                  <a:pt x="1915472" y="186405"/>
                  <a:pt x="1697220" y="128078"/>
                  <a:pt x="1516598" y="82923"/>
                </a:cubicBezTo>
                <a:cubicBezTo>
                  <a:pt x="1335976" y="37767"/>
                  <a:pt x="1072567" y="35886"/>
                  <a:pt x="918286" y="26479"/>
                </a:cubicBezTo>
                <a:cubicBezTo>
                  <a:pt x="764005" y="17072"/>
                  <a:pt x="720731" y="-28084"/>
                  <a:pt x="590909" y="26479"/>
                </a:cubicBezTo>
                <a:cubicBezTo>
                  <a:pt x="461087" y="81042"/>
                  <a:pt x="139353" y="353857"/>
                  <a:pt x="139353" y="353857"/>
                </a:cubicBezTo>
                <a:lnTo>
                  <a:pt x="139353" y="353857"/>
                </a:lnTo>
              </a:path>
            </a:pathLst>
          </a:cu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20617C86-89F8-46B3-BF1B-FA940D889BF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923928" y="4172620"/>
          <a:ext cx="2393061" cy="6630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6" name="Equation" r:id="rId3" imgW="914400" imgH="253800" progId="Equation.DSMT4">
                  <p:embed/>
                </p:oleObj>
              </mc:Choice>
              <mc:Fallback>
                <p:oleObj name="Equation" r:id="rId3" imgW="914400" imgH="253800" progId="Equation.DSMT4">
                  <p:embed/>
                  <p:pic>
                    <p:nvPicPr>
                      <p:cNvPr id="5" name="Объект 4">
                        <a:extLst>
                          <a:ext uri="{FF2B5EF4-FFF2-40B4-BE49-F238E27FC236}">
                            <a16:creationId xmlns:a16="http://schemas.microsoft.com/office/drawing/2014/main" id="{20617C86-89F8-46B3-BF1B-FA940D889BF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923928" y="4172620"/>
                        <a:ext cx="2393061" cy="6630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C8D97E1E-0266-4D7B-B0E0-BD18CC19363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703636" y="3002025"/>
          <a:ext cx="1736725" cy="461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7" name="Equation" r:id="rId5" imgW="749160" imgH="253800" progId="Equation.DSMT4">
                  <p:embed/>
                </p:oleObj>
              </mc:Choice>
              <mc:Fallback>
                <p:oleObj name="Equation" r:id="rId5" imgW="749160" imgH="253800" progId="Equation.DSMT4">
                  <p:embed/>
                  <p:pic>
                    <p:nvPicPr>
                      <p:cNvPr id="6" name="Объект 5">
                        <a:extLst>
                          <a:ext uri="{FF2B5EF4-FFF2-40B4-BE49-F238E27FC236}">
                            <a16:creationId xmlns:a16="http://schemas.microsoft.com/office/drawing/2014/main" id="{C8D97E1E-0266-4D7B-B0E0-BD18CC19363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703636" y="3002025"/>
                        <a:ext cx="1736725" cy="4619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30E9AA54-CE61-4E2A-9A88-F9DDD0A4E0C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779511" y="2923708"/>
          <a:ext cx="2381250" cy="657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8" name="Equation" r:id="rId3" imgW="2381385" imgH="657225" progId="Equation.DSMT4">
                  <p:embed/>
                </p:oleObj>
              </mc:Choice>
              <mc:Fallback>
                <p:oleObj name="Equation" r:id="rId3" imgW="2381385" imgH="657225" progId="Equation.DSMT4">
                  <p:embed/>
                  <p:pic>
                    <p:nvPicPr>
                      <p:cNvPr id="7" name="Объект 6">
                        <a:extLst>
                          <a:ext uri="{FF2B5EF4-FFF2-40B4-BE49-F238E27FC236}">
                            <a16:creationId xmlns:a16="http://schemas.microsoft.com/office/drawing/2014/main" id="{30E9AA54-CE61-4E2A-9A88-F9DDD0A4E0C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779511" y="2923708"/>
                        <a:ext cx="2381250" cy="657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Объект 7">
            <a:extLst>
              <a:ext uri="{FF2B5EF4-FFF2-40B4-BE49-F238E27FC236}">
                <a16:creationId xmlns:a16="http://schemas.microsoft.com/office/drawing/2014/main" id="{DD1A2296-1B83-47A6-93E3-93118B642D4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476400" y="1683306"/>
          <a:ext cx="2381250" cy="657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9" name="Equation" r:id="rId3" imgW="2381385" imgH="657225" progId="Equation.DSMT4">
                  <p:embed/>
                </p:oleObj>
              </mc:Choice>
              <mc:Fallback>
                <p:oleObj name="Equation" r:id="rId3" imgW="2381385" imgH="657225" progId="Equation.DSMT4">
                  <p:embed/>
                  <p:pic>
                    <p:nvPicPr>
                      <p:cNvPr id="8" name="Объект 7">
                        <a:extLst>
                          <a:ext uri="{FF2B5EF4-FFF2-40B4-BE49-F238E27FC236}">
                            <a16:creationId xmlns:a16="http://schemas.microsoft.com/office/drawing/2014/main" id="{DD1A2296-1B83-47A6-93E3-93118B642D4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476400" y="1683306"/>
                        <a:ext cx="2381250" cy="657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id="{B65239CD-CCA9-4BB4-87C0-D22E1790900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20345" y="3064383"/>
          <a:ext cx="2381250" cy="657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0" name="Equation" r:id="rId3" imgW="2381385" imgH="657225" progId="Equation.DSMT4">
                  <p:embed/>
                </p:oleObj>
              </mc:Choice>
              <mc:Fallback>
                <p:oleObj name="Equation" r:id="rId3" imgW="2381385" imgH="657225" progId="Equation.DSMT4">
                  <p:embed/>
                  <p:pic>
                    <p:nvPicPr>
                      <p:cNvPr id="9" name="Объект 8">
                        <a:extLst>
                          <a:ext uri="{FF2B5EF4-FFF2-40B4-BE49-F238E27FC236}">
                            <a16:creationId xmlns:a16="http://schemas.microsoft.com/office/drawing/2014/main" id="{B65239CD-CCA9-4BB4-87C0-D22E1790900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120345" y="3064383"/>
                        <a:ext cx="2381250" cy="657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33A8AA1F-1E08-48B5-A161-8AF8C6292E38}"/>
              </a:ext>
            </a:extLst>
          </p:cNvPr>
          <p:cNvSpPr txBox="1"/>
          <p:nvPr/>
        </p:nvSpPr>
        <p:spPr>
          <a:xfrm>
            <a:off x="2316091" y="502179"/>
            <a:ext cx="48883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Микроканонический ансамбль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B1278EF-20BC-488B-BFF1-846E9EDCA442}"/>
              </a:ext>
            </a:extLst>
          </p:cNvPr>
          <p:cNvSpPr txBox="1"/>
          <p:nvPr/>
        </p:nvSpPr>
        <p:spPr>
          <a:xfrm>
            <a:off x="275518" y="5918863"/>
            <a:ext cx="34281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Фазовое пространство</a:t>
            </a:r>
          </a:p>
        </p:txBody>
      </p: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24722250-C4E9-4F9A-A008-DAA5B585EDF0}"/>
              </a:ext>
            </a:extLst>
          </p:cNvPr>
          <p:cNvCxnSpPr/>
          <p:nvPr/>
        </p:nvCxnSpPr>
        <p:spPr>
          <a:xfrm flipV="1">
            <a:off x="2411760" y="5301207"/>
            <a:ext cx="619290" cy="568548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Объект 1">
            <a:extLst>
              <a:ext uri="{FF2B5EF4-FFF2-40B4-BE49-F238E27FC236}">
                <a16:creationId xmlns:a16="http://schemas.microsoft.com/office/drawing/2014/main" id="{3C26AC48-8278-4E6C-B1C4-3ED6C701328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017876" y="5661248"/>
          <a:ext cx="4965045" cy="9594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1" name="Equation" r:id="rId10" imgW="2628720" imgH="507960" progId="Equation.DSMT4">
                  <p:embed/>
                </p:oleObj>
              </mc:Choice>
              <mc:Fallback>
                <p:oleObj name="Equation" r:id="rId10" imgW="2628720" imgH="507960" progId="Equation.DSMT4">
                  <p:embed/>
                  <p:pic>
                    <p:nvPicPr>
                      <p:cNvPr id="2" name="Объект 1">
                        <a:extLst>
                          <a:ext uri="{FF2B5EF4-FFF2-40B4-BE49-F238E27FC236}">
                            <a16:creationId xmlns:a16="http://schemas.microsoft.com/office/drawing/2014/main" id="{3C26AC48-8278-4E6C-B1C4-3ED6C701328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017876" y="5661248"/>
                        <a:ext cx="4965045" cy="959429"/>
                      </a:xfrm>
                      <a:prstGeom prst="rect">
                        <a:avLst/>
                      </a:prstGeom>
                      <a:solidFill>
                        <a:schemeClr val="accent1">
                          <a:alpha val="23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id="{DF2F2868-3AEE-423B-8CAF-CA0A72537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7549A-AFB8-42B1-9B9B-3AFC7CD53F1C}" type="slidenum">
              <a:rPr lang="ru-RU" smtClean="0"/>
              <a:t>44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652420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Text Box 2"/>
          <p:cNvSpPr txBox="1">
            <a:spLocks noChangeArrowheads="1"/>
          </p:cNvSpPr>
          <p:nvPr/>
        </p:nvSpPr>
        <p:spPr bwMode="auto">
          <a:xfrm>
            <a:off x="533400" y="0"/>
            <a:ext cx="1841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ru-RU" altLang="ru-RU" sz="3600"/>
          </a:p>
        </p:txBody>
      </p:sp>
      <p:sp>
        <p:nvSpPr>
          <p:cNvPr id="157699" name="Text Box 3"/>
          <p:cNvSpPr txBox="1">
            <a:spLocks noChangeArrowheads="1"/>
          </p:cNvSpPr>
          <p:nvPr/>
        </p:nvSpPr>
        <p:spPr bwMode="auto">
          <a:xfrm>
            <a:off x="1331640" y="179685"/>
            <a:ext cx="4676280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>
            <a:spAutoFit/>
          </a:bodyPr>
          <a:lstStyle/>
          <a:p>
            <a:r>
              <a:rPr lang="ru-RU" altLang="ru-RU" sz="2800" dirty="0">
                <a:latin typeface="+mn-lt"/>
              </a:rPr>
              <a:t>Каноническое распределение</a:t>
            </a:r>
          </a:p>
        </p:txBody>
      </p:sp>
      <p:sp>
        <p:nvSpPr>
          <p:cNvPr id="157701" name="Text Box 5"/>
          <p:cNvSpPr txBox="1">
            <a:spLocks noChangeArrowheads="1"/>
          </p:cNvSpPr>
          <p:nvPr/>
        </p:nvSpPr>
        <p:spPr bwMode="auto">
          <a:xfrm>
            <a:off x="323528" y="5157192"/>
            <a:ext cx="7924800" cy="9541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800" dirty="0"/>
              <a:t>…служит основой для установления связей с термодинамикой.             У. Гиббс</a:t>
            </a:r>
          </a:p>
        </p:txBody>
      </p:sp>
      <p:pic>
        <p:nvPicPr>
          <p:cNvPr id="157702" name="Picture 6" descr="gibb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488" y="908050"/>
            <a:ext cx="1928812" cy="2705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Объект 1">
            <a:extLst>
              <a:ext uri="{FF2B5EF4-FFF2-40B4-BE49-F238E27FC236}">
                <a16:creationId xmlns:a16="http://schemas.microsoft.com/office/drawing/2014/main" id="{08AA27E0-EE20-495C-B189-46F50FD14B1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4652377"/>
              </p:ext>
            </p:extLst>
          </p:nvPr>
        </p:nvGraphicFramePr>
        <p:xfrm>
          <a:off x="855663" y="1408113"/>
          <a:ext cx="5402262" cy="1320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5" name="Equation" r:id="rId4" imgW="2336760" imgH="571320" progId="Equation.DSMT4">
                  <p:embed/>
                </p:oleObj>
              </mc:Choice>
              <mc:Fallback>
                <p:oleObj name="Equation" r:id="rId4" imgW="2336760" imgH="571320" progId="Equation.DSMT4">
                  <p:embed/>
                  <p:pic>
                    <p:nvPicPr>
                      <p:cNvPr id="2" name="Объект 1">
                        <a:extLst>
                          <a:ext uri="{FF2B5EF4-FFF2-40B4-BE49-F238E27FC236}">
                            <a16:creationId xmlns:a16="http://schemas.microsoft.com/office/drawing/2014/main" id="{08AA27E0-EE20-495C-B189-46F50FD14B1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55663" y="1408113"/>
                        <a:ext cx="5402262" cy="1320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03178139-54D0-46A8-BF7E-040161A10254}"/>
              </a:ext>
            </a:extLst>
          </p:cNvPr>
          <p:cNvSpPr txBox="1"/>
          <p:nvPr/>
        </p:nvSpPr>
        <p:spPr>
          <a:xfrm>
            <a:off x="466967" y="3857793"/>
            <a:ext cx="77813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Система с </a:t>
            </a:r>
            <a:r>
              <a:rPr lang="ru-RU" i="1" dirty="0"/>
              <a:t>разной</a:t>
            </a:r>
            <a:r>
              <a:rPr lang="ru-RU" dirty="0"/>
              <a:t> энергией в </a:t>
            </a:r>
            <a:r>
              <a:rPr lang="ru-RU" i="1" dirty="0"/>
              <a:t>разных</a:t>
            </a:r>
            <a:r>
              <a:rPr lang="ru-RU" dirty="0"/>
              <a:t> микросостояниях</a:t>
            </a:r>
            <a:r>
              <a:rPr lang="en-US" dirty="0"/>
              <a:t>. </a:t>
            </a:r>
            <a:r>
              <a:rPr lang="ru-RU" dirty="0"/>
              <a:t>Логарифм плотности </a:t>
            </a:r>
          </a:p>
          <a:p>
            <a:r>
              <a:rPr lang="ru-RU" dirty="0"/>
              <a:t>вероятности линейно зависит от энергии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4AB0952B-304A-4000-B730-96CE7A57A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7549A-AFB8-42B1-9B9B-3AFC7CD53F1C}" type="slidenum">
              <a:rPr lang="ru-RU" smtClean="0"/>
              <a:t>45</a:t>
            </a:fld>
            <a:endParaRPr lang="ru-RU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вал 2">
            <a:extLst>
              <a:ext uri="{FF2B5EF4-FFF2-40B4-BE49-F238E27FC236}">
                <a16:creationId xmlns:a16="http://schemas.microsoft.com/office/drawing/2014/main" id="{D0F2034B-A382-47D9-9979-157D98B7C346}"/>
              </a:ext>
            </a:extLst>
          </p:cNvPr>
          <p:cNvSpPr/>
          <p:nvPr/>
        </p:nvSpPr>
        <p:spPr>
          <a:xfrm>
            <a:off x="1125582" y="1050308"/>
            <a:ext cx="7344816" cy="3816424"/>
          </a:xfrm>
          <a:prstGeom prst="ellipse">
            <a:avLst/>
          </a:prstGeom>
          <a:solidFill>
            <a:srgbClr val="EEBC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id="{B65239CD-CCA9-4BB4-87C0-D22E1790900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7700288"/>
              </p:ext>
            </p:extLst>
          </p:nvPr>
        </p:nvGraphicFramePr>
        <p:xfrm>
          <a:off x="2095939" y="1950408"/>
          <a:ext cx="5796644" cy="1008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1" name="Equation" r:id="rId3" imgW="1460160" imgH="253800" progId="Equation.DSMT4">
                  <p:embed/>
                </p:oleObj>
              </mc:Choice>
              <mc:Fallback>
                <p:oleObj name="Equation" r:id="rId3" imgW="1460160" imgH="253800" progId="Equation.DSMT4">
                  <p:embed/>
                  <p:pic>
                    <p:nvPicPr>
                      <p:cNvPr id="9" name="Объект 8">
                        <a:extLst>
                          <a:ext uri="{FF2B5EF4-FFF2-40B4-BE49-F238E27FC236}">
                            <a16:creationId xmlns:a16="http://schemas.microsoft.com/office/drawing/2014/main" id="{B65239CD-CCA9-4BB4-87C0-D22E1790900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95939" y="1950408"/>
                        <a:ext cx="5796644" cy="10081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33A8AA1F-1E08-48B5-A161-8AF8C6292E38}"/>
              </a:ext>
            </a:extLst>
          </p:cNvPr>
          <p:cNvSpPr txBox="1"/>
          <p:nvPr/>
        </p:nvSpPr>
        <p:spPr>
          <a:xfrm>
            <a:off x="2373681" y="318349"/>
            <a:ext cx="39080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Канонический ансамбль</a:t>
            </a:r>
          </a:p>
        </p:txBody>
      </p:sp>
      <p:graphicFrame>
        <p:nvGraphicFramePr>
          <p:cNvPr id="2" name="Объект 1">
            <a:extLst>
              <a:ext uri="{FF2B5EF4-FFF2-40B4-BE49-F238E27FC236}">
                <a16:creationId xmlns:a16="http://schemas.microsoft.com/office/drawing/2014/main" id="{57878301-B33F-40B9-9681-DBC07701D5D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1905477"/>
              </p:ext>
            </p:extLst>
          </p:nvPr>
        </p:nvGraphicFramePr>
        <p:xfrm>
          <a:off x="365970" y="5075471"/>
          <a:ext cx="56642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2" name="Equation" r:id="rId5" imgW="5663880" imgH="380880" progId="Equation.DSMT4">
                  <p:embed/>
                </p:oleObj>
              </mc:Choice>
              <mc:Fallback>
                <p:oleObj name="Equation" r:id="rId5" imgW="5663880" imgH="3808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65970" y="5075471"/>
                        <a:ext cx="5664200" cy="381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B97BB6D1-5352-4E94-8820-3737D62A39F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2089874"/>
              </p:ext>
            </p:extLst>
          </p:nvPr>
        </p:nvGraphicFramePr>
        <p:xfrm>
          <a:off x="365970" y="5766832"/>
          <a:ext cx="60071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3" name="Equation" r:id="rId7" imgW="6006960" imgH="533160" progId="Equation.DSMT4">
                  <p:embed/>
                </p:oleObj>
              </mc:Choice>
              <mc:Fallback>
                <p:oleObj name="Equation" r:id="rId7" imgW="6006960" imgH="5331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65970" y="5766832"/>
                        <a:ext cx="6007100" cy="533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B62DC97-82F6-4209-B1F4-88292FC1A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7549A-AFB8-42B1-9B9B-3AFC7CD53F1C}" type="slidenum">
              <a:rPr lang="ru-RU" smtClean="0"/>
              <a:t>46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645092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>
            <a:extLst>
              <a:ext uri="{FF2B5EF4-FFF2-40B4-BE49-F238E27FC236}">
                <a16:creationId xmlns:a16="http://schemas.microsoft.com/office/drawing/2014/main" id="{27F05528-AE9A-4F3B-BB7F-DD37CA7F736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7793870"/>
              </p:ext>
            </p:extLst>
          </p:nvPr>
        </p:nvGraphicFramePr>
        <p:xfrm>
          <a:off x="2535238" y="627063"/>
          <a:ext cx="2792412" cy="1050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6" name="Equation" r:id="rId3" imgW="1688760" imgH="634680" progId="Equation.DSMT4">
                  <p:embed/>
                </p:oleObj>
              </mc:Choice>
              <mc:Fallback>
                <p:oleObj name="Equation" r:id="rId3" imgW="1688760" imgH="6346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35238" y="627063"/>
                        <a:ext cx="2792412" cy="1050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A08630FE-E7A9-4D8E-B220-05F7B673AF7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6140391"/>
              </p:ext>
            </p:extLst>
          </p:nvPr>
        </p:nvGraphicFramePr>
        <p:xfrm>
          <a:off x="2463391" y="1952333"/>
          <a:ext cx="3592853" cy="889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7" name="Equation" r:id="rId5" imgW="2565360" imgH="634680" progId="Equation.DSMT4">
                  <p:embed/>
                </p:oleObj>
              </mc:Choice>
              <mc:Fallback>
                <p:oleObj name="Equation" r:id="rId5" imgW="2565360" imgH="6346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463391" y="1952333"/>
                        <a:ext cx="3592853" cy="8893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1223F183-759C-41CD-B5F7-0337848EF02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1911843"/>
              </p:ext>
            </p:extLst>
          </p:nvPr>
        </p:nvGraphicFramePr>
        <p:xfrm>
          <a:off x="1779588" y="3195638"/>
          <a:ext cx="5838825" cy="108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8" name="Equation" r:id="rId7" imgW="3416040" imgH="634680" progId="Equation.DSMT4">
                  <p:embed/>
                </p:oleObj>
              </mc:Choice>
              <mc:Fallback>
                <p:oleObj name="Equation" r:id="rId7" imgW="3416040" imgH="6346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779588" y="3195638"/>
                        <a:ext cx="5838825" cy="1085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712A5A84-367D-4279-B314-83E7D6DED536}"/>
              </a:ext>
            </a:extLst>
          </p:cNvPr>
          <p:cNvSpPr txBox="1"/>
          <p:nvPr/>
        </p:nvSpPr>
        <p:spPr>
          <a:xfrm>
            <a:off x="528506" y="4790114"/>
            <a:ext cx="8266366" cy="1384995"/>
          </a:xfrm>
          <a:prstGeom prst="rect">
            <a:avLst/>
          </a:prstGeom>
          <a:solidFill>
            <a:srgbClr val="FFC000">
              <a:alpha val="39000"/>
            </a:srgbClr>
          </a:solidFill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Канонический ансамбль – это система с постоянной 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средней энергией. 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Энтропия определяется по формуле  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21B57822-A2A1-4B41-8DD4-C0BE8DDACC7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9278998"/>
              </p:ext>
            </p:extLst>
          </p:nvPr>
        </p:nvGraphicFramePr>
        <p:xfrm>
          <a:off x="6240594" y="5620759"/>
          <a:ext cx="23749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9" name="Equation" r:id="rId9" imgW="2374560" imgH="469800" progId="Equation.DSMT4">
                  <p:embed/>
                </p:oleObj>
              </mc:Choice>
              <mc:Fallback>
                <p:oleObj name="Equation" r:id="rId9" imgW="2374560" imgH="469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240594" y="5620759"/>
                        <a:ext cx="2374900" cy="469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0CE72A5-CAAC-4E4A-BE06-37013D3A7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7549A-AFB8-42B1-9B9B-3AFC7CD53F1C}" type="slidenum">
              <a:rPr lang="ru-RU" smtClean="0"/>
              <a:t>47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2170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25EB835-C92C-419A-98A0-5E3D21015A4E}"/>
              </a:ext>
            </a:extLst>
          </p:cNvPr>
          <p:cNvSpPr txBox="1"/>
          <p:nvPr/>
        </p:nvSpPr>
        <p:spPr>
          <a:xfrm>
            <a:off x="28359" y="57729"/>
            <a:ext cx="920061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200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BDFA686B-FC50-4E48-9407-852B102ADED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6307016"/>
              </p:ext>
            </p:extLst>
          </p:nvPr>
        </p:nvGraphicFramePr>
        <p:xfrm>
          <a:off x="1448005" y="6226889"/>
          <a:ext cx="2995612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1" name="Equation" r:id="rId3" imgW="1854000" imgH="266400" progId="Equation.DSMT4">
                  <p:embed/>
                </p:oleObj>
              </mc:Choice>
              <mc:Fallback>
                <p:oleObj name="Equation" r:id="rId3" imgW="1854000" imgH="266400" progId="Equation.DSMT4">
                  <p:embed/>
                  <p:pic>
                    <p:nvPicPr>
                      <p:cNvPr id="4" name="Объект 3">
                        <a:extLst>
                          <a:ext uri="{FF2B5EF4-FFF2-40B4-BE49-F238E27FC236}">
                            <a16:creationId xmlns:a16="http://schemas.microsoft.com/office/drawing/2014/main" id="{BDFA686B-FC50-4E48-9407-852B102ADED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48005" y="6226889"/>
                        <a:ext cx="2995612" cy="431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9066B686-E9EF-4921-94E2-67D9BC2B32D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9826320"/>
              </p:ext>
            </p:extLst>
          </p:nvPr>
        </p:nvGraphicFramePr>
        <p:xfrm>
          <a:off x="541353" y="1843140"/>
          <a:ext cx="7666038" cy="2211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2" name="Equation" r:id="rId5" imgW="5765760" imgH="1663560" progId="Equation.DSMT4">
                  <p:embed/>
                </p:oleObj>
              </mc:Choice>
              <mc:Fallback>
                <p:oleObj name="Equation" r:id="rId5" imgW="5765760" imgH="1663560" progId="Equation.DSMT4">
                  <p:embed/>
                  <p:pic>
                    <p:nvPicPr>
                      <p:cNvPr id="5" name="Объект 4">
                        <a:extLst>
                          <a:ext uri="{FF2B5EF4-FFF2-40B4-BE49-F238E27FC236}">
                            <a16:creationId xmlns:a16="http://schemas.microsoft.com/office/drawing/2014/main" id="{9066B686-E9EF-4921-94E2-67D9BC2B32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41353" y="1843140"/>
                        <a:ext cx="7666038" cy="22113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Стрелка: вниз 5">
            <a:extLst>
              <a:ext uri="{FF2B5EF4-FFF2-40B4-BE49-F238E27FC236}">
                <a16:creationId xmlns:a16="http://schemas.microsoft.com/office/drawing/2014/main" id="{D56472E2-4576-4A8F-AF93-C1288B40A14E}"/>
              </a:ext>
            </a:extLst>
          </p:cNvPr>
          <p:cNvSpPr/>
          <p:nvPr/>
        </p:nvSpPr>
        <p:spPr>
          <a:xfrm>
            <a:off x="4155585" y="5420334"/>
            <a:ext cx="288032" cy="65601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CF233DF-9D5C-42C9-8675-147A2C68659E}"/>
              </a:ext>
            </a:extLst>
          </p:cNvPr>
          <p:cNvSpPr txBox="1"/>
          <p:nvPr/>
        </p:nvSpPr>
        <p:spPr>
          <a:xfrm>
            <a:off x="1372555" y="25166"/>
            <a:ext cx="70267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 Лагранжа: ищем максимум энтропии </a:t>
            </a:r>
          </a:p>
        </p:txBody>
      </p:sp>
      <p:graphicFrame>
        <p:nvGraphicFramePr>
          <p:cNvPr id="3" name="Объект 2">
            <a:extLst>
              <a:ext uri="{FF2B5EF4-FFF2-40B4-BE49-F238E27FC236}">
                <a16:creationId xmlns:a16="http://schemas.microsoft.com/office/drawing/2014/main" id="{8E37ED02-48B5-4DBB-8A04-0ED8F4003DA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4331007"/>
              </p:ext>
            </p:extLst>
          </p:nvPr>
        </p:nvGraphicFramePr>
        <p:xfrm>
          <a:off x="177800" y="4338385"/>
          <a:ext cx="8966200" cy="819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3" name="Equation" r:id="rId7" imgW="5981400" imgH="545760" progId="Equation.DSMT4">
                  <p:embed/>
                </p:oleObj>
              </mc:Choice>
              <mc:Fallback>
                <p:oleObj name="Equation" r:id="rId7" imgW="5981400" imgH="5457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77800" y="4338385"/>
                        <a:ext cx="8966200" cy="819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Объект 7">
            <a:extLst>
              <a:ext uri="{FF2B5EF4-FFF2-40B4-BE49-F238E27FC236}">
                <a16:creationId xmlns:a16="http://schemas.microsoft.com/office/drawing/2014/main" id="{F7D4A833-063A-4218-8E12-5DE5C8D028C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1168869"/>
              </p:ext>
            </p:extLst>
          </p:nvPr>
        </p:nvGraphicFramePr>
        <p:xfrm>
          <a:off x="4710099" y="6226889"/>
          <a:ext cx="2364619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4" name="Equation" r:id="rId9" imgW="1460160" imgH="266400" progId="Equation.DSMT4">
                  <p:embed/>
                </p:oleObj>
              </mc:Choice>
              <mc:Fallback>
                <p:oleObj name="Equation" r:id="rId9" imgW="1460160" imgH="266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710099" y="6226889"/>
                        <a:ext cx="2364619" cy="431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id="{A23578EF-62F2-49AE-A60C-1B1D2C171A0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3883868"/>
              </p:ext>
            </p:extLst>
          </p:nvPr>
        </p:nvGraphicFramePr>
        <p:xfrm>
          <a:off x="1904291" y="730805"/>
          <a:ext cx="4502588" cy="8271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5" name="Equation" r:id="rId11" imgW="1587240" imgH="291960" progId="Equation.DSMT4">
                  <p:embed/>
                </p:oleObj>
              </mc:Choice>
              <mc:Fallback>
                <p:oleObj name="Equation" r:id="rId11" imgW="1587240" imgH="2919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904291" y="730805"/>
                        <a:ext cx="4502588" cy="8271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C1200874-A98F-444B-8C7A-ADFF94C9B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7549A-AFB8-42B1-9B9B-3AFC7CD53F1C}" type="slidenum">
              <a:rPr lang="ru-RU" smtClean="0"/>
              <a:t>48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1172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E68E53C-84DE-4005-90A6-5789653BC1B3}"/>
              </a:ext>
            </a:extLst>
          </p:cNvPr>
          <p:cNvSpPr txBox="1"/>
          <p:nvPr/>
        </p:nvSpPr>
        <p:spPr>
          <a:xfrm>
            <a:off x="484531" y="1444273"/>
            <a:ext cx="8559074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каноническом ансамбле плотность вероятности выбрана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таким образом, что при постоянной энергии обеспечивается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максимум энтропии.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Ансамбль моделирует поведение изолированной системы при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самопроизвольном движении к равновесию.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6486D3ED-10FB-4EBE-9777-2B3135EA8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7549A-AFB8-42B1-9B9B-3AFC7CD53F1C}" type="slidenum">
              <a:rPr lang="ru-RU" smtClean="0"/>
              <a:t>49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392848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1969</TotalTime>
  <Words>1287</Words>
  <Application>Microsoft Office PowerPoint</Application>
  <PresentationFormat>Экран (4:3)</PresentationFormat>
  <Paragraphs>249</Paragraphs>
  <Slides>49</Slides>
  <Notes>8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49</vt:i4>
      </vt:variant>
    </vt:vector>
  </HeadingPairs>
  <TitlesOfParts>
    <vt:vector size="56" baseType="lpstr">
      <vt:lpstr>Arial</vt:lpstr>
      <vt:lpstr>Calibri</vt:lpstr>
      <vt:lpstr>Calibri Light</vt:lpstr>
      <vt:lpstr>Times New Roman</vt:lpstr>
      <vt:lpstr>Тема Office</vt:lpstr>
      <vt:lpstr>Equation</vt:lpstr>
      <vt:lpstr>MathType 7.0 Equation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Михаил</dc:creator>
  <cp:lastModifiedBy>Михаил</cp:lastModifiedBy>
  <cp:revision>103</cp:revision>
  <dcterms:created xsi:type="dcterms:W3CDTF">2026-08-30T19:45:10Z</dcterms:created>
  <dcterms:modified xsi:type="dcterms:W3CDTF">2026-09-03T14:48:17Z</dcterms:modified>
</cp:coreProperties>
</file>